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4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动态规划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hyliu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50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defTabSz="914400">
                  <a:spcBef>
                    <a:spcPts val="0"/>
                  </a:spcBef>
                  <a:buClrTx/>
                  <a:buSzTx/>
                  <a:buNone/>
                </a:pPr>
                <a:r>
                  <a:rPr kumimoji="1" lang="zh-CN" altLang="en-US" sz="2800" dirty="0" smtClean="0"/>
                  <a:t>可以通过</a:t>
                </a:r>
                <a:endParaRPr kumimoji="1" lang="en-US" altLang="zh-CN" sz="2800" dirty="0" smtClean="0"/>
              </a:p>
              <a:p>
                <a:pPr marL="0" indent="0" defTabSz="914400">
                  <a:spcBef>
                    <a:spcPts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zh-CN" sz="18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8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zh-CN" sz="1800" b="0" i="0" smtClean="0">
                              <a:latin typeface="Cambria Math" charset="0"/>
                            </a:rPr>
                            <m:t>min</m:t>
                          </m:r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⁡(</m:t>
                          </m:r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])</m:t>
                          </m:r>
                        </m:sup>
                        <m:e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𝑑𝑝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1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1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8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sz="1800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kumimoji="1" lang="en-US" altLang="zh-CN" sz="1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1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8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zh-CN" sz="1800" b="0" i="0" smtClean="0">
                              <a:latin typeface="Cambria Math" charset="0"/>
                            </a:rPr>
                            <m:t>min</m:t>
                          </m:r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⁡(</m:t>
                          </m:r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−1,</m:t>
                          </m:r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])</m:t>
                          </m:r>
                        </m:sup>
                        <m:e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𝑑𝑝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1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1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800" b="0" i="1" smtClean="0">
                                  <a:latin typeface="Cambria Math" charset="0"/>
                                </a:rPr>
                                <m:t>−1−</m:t>
                              </m:r>
                              <m:r>
                                <a:rPr kumimoji="1" lang="en-US" altLang="zh-CN" sz="1800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</m:d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𝑑𝑝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1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1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b="0" i="1" smtClean="0">
                                  <a:latin typeface="Cambria Math" charset="0"/>
                                </a:rPr>
                                <m:t>𝑗</m:t>
                              </m:r>
                            </m:e>
                          </m:d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𝑑𝑝</m:t>
                          </m:r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][</m:t>
                          </m:r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−1−</m:t>
                          </m:r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𝑎𝑖</m:t>
                          </m:r>
                          <m:r>
                            <a:rPr kumimoji="1" lang="en-US" altLang="zh-CN" sz="1800" b="0" i="1" smtClean="0">
                              <a:latin typeface="Cambria Math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1800" dirty="0" smtClean="0"/>
              </a:p>
              <a:p>
                <a:pPr marL="0" indent="0" defTabSz="914400">
                  <a:spcBef>
                    <a:spcPts val="0"/>
                  </a:spcBef>
                  <a:buClrTx/>
                  <a:buSzTx/>
                  <a:buNone/>
                </a:pPr>
                <a:endParaRPr kumimoji="1" lang="en-US" altLang="zh-CN" sz="1800" dirty="0"/>
              </a:p>
              <a:p>
                <a:pPr marL="0" indent="0" defTabSz="914400">
                  <a:spcBef>
                    <a:spcPts val="0"/>
                  </a:spcBef>
                  <a:buClrTx/>
                  <a:buSzTx/>
                  <a:buNone/>
                </a:pPr>
                <a:r>
                  <a:rPr kumimoji="1" lang="zh-CN" altLang="en-US" sz="2800" dirty="0" smtClean="0"/>
                  <a:t>优化为</a:t>
                </a:r>
                <a:endParaRPr kumimoji="1" lang="en-US" altLang="zh-CN" sz="2800" dirty="0" smtClean="0"/>
              </a:p>
              <a:p>
                <a:pPr marL="0" indent="0" algn="ctr" defTabSz="914400">
                  <a:spcBef>
                    <a:spcPts val="0"/>
                  </a:spcBef>
                  <a:buClrTx/>
                  <a:buSzTx/>
                  <a:buNone/>
                </a:pPr>
                <a:r>
                  <a:rPr kumimoji="1" lang="en-US" altLang="zh-CN" sz="2800" dirty="0" err="1" smtClean="0"/>
                  <a:t>dp</a:t>
                </a:r>
                <a:r>
                  <a:rPr kumimoji="1" lang="en-US" altLang="zh-CN" sz="2800" dirty="0" smtClean="0"/>
                  <a:t>[</a:t>
                </a:r>
                <a:r>
                  <a:rPr kumimoji="1" lang="en-US" altLang="zh-CN" sz="2800" dirty="0" err="1" smtClean="0"/>
                  <a:t>i</a:t>
                </a:r>
                <a:r>
                  <a:rPr kumimoji="1" lang="en-US" altLang="zh-CN" sz="2800" dirty="0" smtClean="0"/>
                  <a:t>][j]=</a:t>
                </a:r>
                <a:r>
                  <a:rPr kumimoji="1" lang="en-US" altLang="zh-CN" sz="2800" dirty="0" err="1" smtClean="0"/>
                  <a:t>dp</a:t>
                </a:r>
                <a:r>
                  <a:rPr kumimoji="1" lang="en-US" altLang="zh-CN" sz="2800" dirty="0" smtClean="0"/>
                  <a:t>[</a:t>
                </a:r>
                <a:r>
                  <a:rPr kumimoji="1" lang="en-US" altLang="zh-CN" sz="2800" dirty="0" err="1" smtClean="0"/>
                  <a:t>i</a:t>
                </a:r>
                <a:r>
                  <a:rPr kumimoji="1" lang="en-US" altLang="zh-CN" sz="2800" dirty="0" smtClean="0"/>
                  <a:t>][j-1]+</a:t>
                </a:r>
                <a:r>
                  <a:rPr kumimoji="1" lang="en-US" altLang="zh-CN" sz="2800" dirty="0" err="1" smtClean="0"/>
                  <a:t>dp</a:t>
                </a:r>
                <a:r>
                  <a:rPr kumimoji="1" lang="en-US" altLang="zh-CN" sz="2800" dirty="0" smtClean="0"/>
                  <a:t>[i-1][j]-</a:t>
                </a:r>
                <a:r>
                  <a:rPr kumimoji="1" lang="en-US" altLang="zh-CN" sz="2800" dirty="0" err="1" smtClean="0"/>
                  <a:t>dp</a:t>
                </a:r>
                <a:r>
                  <a:rPr kumimoji="1" lang="en-US" altLang="zh-CN" sz="2800" dirty="0" smtClean="0"/>
                  <a:t>[i-1][j-1-ai]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31" t="-1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7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其他类型</a:t>
            </a:r>
            <a:r>
              <a:rPr kumimoji="1" lang="en-US" altLang="zh-CN" dirty="0" err="1" smtClean="0"/>
              <a:t>dp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 smtClean="0"/>
              <a:t>状压</a:t>
            </a:r>
            <a:r>
              <a:rPr kumimoji="1" lang="en-US" altLang="zh-CN" sz="2800" dirty="0" err="1" smtClean="0"/>
              <a:t>dp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数位</a:t>
            </a:r>
            <a:r>
              <a:rPr kumimoji="1" lang="en-US" altLang="zh-CN" sz="2800" dirty="0" err="1" smtClean="0"/>
              <a:t>dp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区间</a:t>
            </a:r>
            <a:r>
              <a:rPr kumimoji="1" lang="en-US" altLang="zh-CN" sz="2800" dirty="0" err="1" smtClean="0"/>
              <a:t>dp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插头</a:t>
            </a:r>
            <a:r>
              <a:rPr kumimoji="1" lang="en-US" altLang="zh-CN" sz="2800" dirty="0" err="1" smtClean="0"/>
              <a:t>dp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树形</a:t>
            </a:r>
            <a:r>
              <a:rPr kumimoji="1" lang="en-US" altLang="zh-CN" sz="2800" dirty="0" err="1" smtClean="0"/>
              <a:t>dp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背包</a:t>
            </a:r>
            <a:r>
              <a:rPr kumimoji="1" lang="en-US" altLang="zh-CN" sz="2800" dirty="0" err="1" smtClean="0"/>
              <a:t>dp</a:t>
            </a:r>
            <a:endParaRPr kumimoji="1" lang="en-US" altLang="zh-CN" sz="2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715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/>
              <a:t>谢谢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1953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多重部分和问题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题目大意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种不同大小的数字</a:t>
            </a:r>
            <a:r>
              <a:rPr kumimoji="1" lang="en-US" altLang="zh-CN" dirty="0" err="1" smtClean="0"/>
              <a:t>ai</a:t>
            </a:r>
            <a:r>
              <a:rPr kumimoji="1" lang="zh-CN" altLang="en-US" dirty="0" smtClean="0"/>
              <a:t>，每种各</a:t>
            </a:r>
            <a:r>
              <a:rPr kumimoji="1" lang="en-US" altLang="zh-CN" dirty="0" smtClean="0"/>
              <a:t>mi</a:t>
            </a:r>
            <a:r>
              <a:rPr kumimoji="1" lang="zh-CN" altLang="en-US" dirty="0" smtClean="0"/>
              <a:t>个。判断是否可以从这些数字之中选出若干使它们的和恰好为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限制条件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1&lt;=n&lt;=100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1&lt;=</a:t>
            </a:r>
            <a:r>
              <a:rPr kumimoji="1" lang="en-US" altLang="zh-CN" dirty="0" err="1" smtClean="0"/>
              <a:t>ai,mi</a:t>
            </a:r>
            <a:r>
              <a:rPr kumimoji="1" lang="en-US" altLang="zh-CN" dirty="0" smtClean="0"/>
              <a:t>&lt;=100000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1&lt;=K&lt;=100000</a:t>
            </a:r>
          </a:p>
        </p:txBody>
      </p:sp>
    </p:spTree>
    <p:extLst>
      <p:ext uri="{BB962C8B-B14F-4D97-AF65-F5344CB8AC3E}">
        <p14:creationId xmlns:p14="http://schemas.microsoft.com/office/powerpoint/2010/main" val="158030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dirty="0" smtClean="0"/>
              <a:t> 状态转移方程</a:t>
            </a:r>
            <a:r>
              <a:rPr kumimoji="1" lang="en-US" altLang="zh-CN" sz="3600" dirty="0" smtClean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dirty="0"/>
              <a:t> </a:t>
            </a:r>
            <a:r>
              <a:rPr kumimoji="1" lang="zh-CN" altLang="en-US" sz="3600" dirty="0" smtClean="0"/>
              <a:t>  </a:t>
            </a:r>
            <a:r>
              <a:rPr kumimoji="1" lang="en-US" altLang="zh-CN" sz="2800" dirty="0" err="1" smtClean="0"/>
              <a:t>dp</a:t>
            </a:r>
            <a:r>
              <a:rPr kumimoji="1" lang="en-US" altLang="zh-CN" sz="2800" dirty="0" smtClean="0"/>
              <a:t>[</a:t>
            </a:r>
            <a:r>
              <a:rPr kumimoji="1" lang="en-US" altLang="zh-CN" sz="2800" dirty="0" err="1" smtClean="0"/>
              <a:t>i</a:t>
            </a:r>
            <a:r>
              <a:rPr kumimoji="1" lang="en-US" altLang="zh-CN" sz="2800" dirty="0" smtClean="0"/>
              <a:t>][j]=max(</a:t>
            </a:r>
            <a:r>
              <a:rPr kumimoji="1" lang="en-US" altLang="zh-CN" sz="2800" dirty="0" err="1" smtClean="0"/>
              <a:t>dp</a:t>
            </a:r>
            <a:r>
              <a:rPr kumimoji="1" lang="en-US" altLang="zh-CN" sz="2800" dirty="0" smtClean="0"/>
              <a:t>[i-1][j-k</a:t>
            </a:r>
            <a:r>
              <a:rPr kumimoji="1" lang="zh-CN" altLang="en-US" sz="2800" dirty="0" smtClean="0"/>
              <a:t>*</a:t>
            </a:r>
            <a:r>
              <a:rPr kumimoji="1" lang="en-US" altLang="zh-CN" sz="2800" dirty="0" err="1" smtClean="0"/>
              <a:t>ai</a:t>
            </a:r>
            <a:r>
              <a:rPr kumimoji="1" lang="en-US" altLang="zh-CN" sz="2800" dirty="0" smtClean="0"/>
              <a:t>])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k</a:t>
            </a:r>
            <a:r>
              <a:rPr kumimoji="1" lang="zh-CN" altLang="en-US" sz="2800" dirty="0" smtClean="0"/>
              <a:t>*</a:t>
            </a:r>
            <a:r>
              <a:rPr kumimoji="1" lang="en-US" altLang="zh-CN" sz="2800" dirty="0" err="1" smtClean="0"/>
              <a:t>ai</a:t>
            </a:r>
            <a:r>
              <a:rPr kumimoji="1" lang="en-US" altLang="zh-CN" sz="2800" dirty="0" smtClean="0"/>
              <a:t>&lt;=j&amp;0&lt;=k&lt;=mi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dirty="0"/>
              <a:t> </a:t>
            </a:r>
            <a:r>
              <a:rPr kumimoji="1" lang="zh-CN" altLang="en-US" sz="2800" dirty="0" smtClean="0"/>
              <a:t>   </a:t>
            </a:r>
            <a:r>
              <a:rPr kumimoji="1" lang="en-US" altLang="zh-CN" sz="2800" dirty="0" err="1" smtClean="0"/>
              <a:t>dp</a:t>
            </a:r>
            <a:r>
              <a:rPr kumimoji="1" lang="en-US" altLang="zh-CN" sz="2800" dirty="0" smtClean="0"/>
              <a:t>[</a:t>
            </a:r>
            <a:r>
              <a:rPr kumimoji="1" lang="en-US" altLang="zh-CN" sz="2800" dirty="0" err="1" smtClean="0"/>
              <a:t>i</a:t>
            </a:r>
            <a:r>
              <a:rPr kumimoji="1" lang="en-US" altLang="zh-CN" sz="2800" dirty="0" smtClean="0"/>
              <a:t>][j]</a:t>
            </a:r>
            <a:r>
              <a:rPr kumimoji="1" lang="zh-CN" altLang="en-US" sz="2800" dirty="0" smtClean="0"/>
              <a:t>标识使用前</a:t>
            </a:r>
            <a:r>
              <a:rPr kumimoji="1" lang="en-US" altLang="zh-CN" sz="2800" dirty="0" err="1" smtClean="0"/>
              <a:t>i</a:t>
            </a:r>
            <a:r>
              <a:rPr kumimoji="1" lang="zh-CN" altLang="en-US" sz="2800" dirty="0" smtClean="0"/>
              <a:t>个数字是否可以加和为</a:t>
            </a:r>
            <a:r>
              <a:rPr kumimoji="1" lang="en-US" altLang="zh-CN" sz="2800" dirty="0" smtClean="0"/>
              <a:t>j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dirty="0"/>
              <a:t> </a:t>
            </a:r>
            <a:r>
              <a:rPr kumimoji="1" lang="zh-CN" altLang="en-US" sz="2800" dirty="0" smtClean="0"/>
              <a:t>   </a:t>
            </a:r>
            <a:endParaRPr kumimoji="1" lang="en-US" altLang="zh-CN" sz="2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047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最长上升子序列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题目大意</a:t>
            </a:r>
            <a:r>
              <a:rPr kumimoji="1" lang="en-US" altLang="zh-CN" dirty="0" smtClean="0"/>
              <a:t>: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有一个长为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的数列</a:t>
            </a:r>
            <a:r>
              <a:rPr kumimoji="1" lang="en-US" altLang="zh-CN" dirty="0" smtClean="0"/>
              <a:t>a0,a1,…,an-1</a:t>
            </a:r>
            <a:r>
              <a:rPr kumimoji="1" lang="zh-CN" altLang="en-US" dirty="0" smtClean="0"/>
              <a:t>。请求出这个序列中最长的上升子序列的长度。上升子序列指的是对于任意的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&lt;j</a:t>
            </a:r>
            <a:r>
              <a:rPr kumimoji="1" lang="zh-CN" altLang="en-US" dirty="0" smtClean="0"/>
              <a:t>都满足</a:t>
            </a:r>
            <a:r>
              <a:rPr kumimoji="1" lang="en-US" altLang="zh-CN" dirty="0" err="1" smtClean="0"/>
              <a:t>ai</a:t>
            </a:r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aj</a:t>
            </a:r>
            <a:r>
              <a:rPr kumimoji="1" lang="zh-CN" altLang="en-US" dirty="0" smtClean="0"/>
              <a:t>的子序列。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限制条件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1&lt;=n&lt;=1000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0&lt;=</a:t>
            </a:r>
            <a:r>
              <a:rPr kumimoji="1" lang="en-US" altLang="zh-CN" dirty="0" err="1" smtClean="0"/>
              <a:t>ai</a:t>
            </a:r>
            <a:r>
              <a:rPr kumimoji="1" lang="en-US" altLang="zh-CN" dirty="0" smtClean="0"/>
              <a:t>&lt;=1000000</a:t>
            </a:r>
          </a:p>
        </p:txBody>
      </p:sp>
    </p:spTree>
    <p:extLst>
      <p:ext uri="{BB962C8B-B14F-4D97-AF65-F5344CB8AC3E}">
        <p14:creationId xmlns:p14="http://schemas.microsoft.com/office/powerpoint/2010/main" val="37644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状态转移方程</a:t>
            </a:r>
            <a:r>
              <a:rPr kumimoji="1" lang="en-US" altLang="zh-CN" sz="3200" dirty="0" smtClean="0"/>
              <a:t>:</a:t>
            </a:r>
          </a:p>
          <a:p>
            <a:pPr marL="0" indent="0">
              <a:buNone/>
            </a:pPr>
            <a:r>
              <a:rPr kumimoji="1" lang="en-US" altLang="zh-CN" sz="3200" dirty="0"/>
              <a:t>	</a:t>
            </a:r>
            <a:r>
              <a:rPr kumimoji="1" lang="en-US" altLang="zh-CN" sz="3200" dirty="0" err="1" smtClean="0"/>
              <a:t>dp</a:t>
            </a:r>
            <a:r>
              <a:rPr kumimoji="1" lang="en-US" altLang="zh-CN" sz="3200" dirty="0" smtClean="0"/>
              <a:t>[</a:t>
            </a:r>
            <a:r>
              <a:rPr kumimoji="1" lang="en-US" altLang="zh-CN" sz="3200" dirty="0" err="1" smtClean="0"/>
              <a:t>i</a:t>
            </a:r>
            <a:r>
              <a:rPr kumimoji="1" lang="en-US" altLang="zh-CN" sz="3200" dirty="0" smtClean="0"/>
              <a:t>]=max{1,dp[j]+1|j&lt;</a:t>
            </a:r>
            <a:r>
              <a:rPr kumimoji="1" lang="en-US" altLang="zh-CN" sz="3200" dirty="0" err="1" smtClean="0"/>
              <a:t>i</a:t>
            </a:r>
            <a:r>
              <a:rPr kumimoji="1" lang="zh-CN" altLang="en-US" sz="3200" dirty="0" smtClean="0"/>
              <a:t>且</a:t>
            </a:r>
            <a:r>
              <a:rPr kumimoji="1" lang="en-US" altLang="zh-CN" sz="3200" dirty="0" err="1" smtClean="0"/>
              <a:t>aj</a:t>
            </a:r>
            <a:r>
              <a:rPr kumimoji="1" lang="en-US" altLang="zh-CN" sz="3200" dirty="0" smtClean="0"/>
              <a:t>&lt;</a:t>
            </a:r>
            <a:r>
              <a:rPr kumimoji="1" lang="en-US" altLang="zh-CN" sz="3200" dirty="0" err="1" smtClean="0"/>
              <a:t>ai</a:t>
            </a:r>
            <a:r>
              <a:rPr kumimoji="1" lang="en-US" altLang="zh-CN" sz="3200" dirty="0" smtClean="0"/>
              <a:t>}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3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划分数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题目大意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个无区别的物品，将它们划分成不超过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组，求出划分方法数模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的余数。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限制条件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1&lt;=m&lt;=n&lt;=1000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2&lt;=M&lt;=10000</a:t>
            </a:r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790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sz="2800" dirty="0" smtClean="0"/>
                  <a:t>状态转移方程</a:t>
                </a:r>
                <a:endParaRPr kumimoji="1" lang="en-US" altLang="zh-CN" sz="2800" dirty="0" smtClean="0"/>
              </a:p>
              <a:p>
                <a:pPr marL="0" indent="0">
                  <a:buNone/>
                </a:pPr>
                <a:r>
                  <a:rPr kumimoji="1" lang="en-US" altLang="zh-CN" sz="2800" dirty="0"/>
                  <a:t>	</a:t>
                </a:r>
                <a:r>
                  <a:rPr kumimoji="1" lang="en-US" altLang="zh-CN" sz="2800" dirty="0" err="1" smtClean="0"/>
                  <a:t>dp</a:t>
                </a:r>
                <a:r>
                  <a:rPr kumimoji="1" lang="en-US" altLang="zh-CN" sz="2800" dirty="0" smtClean="0"/>
                  <a:t>[</a:t>
                </a:r>
                <a:r>
                  <a:rPr kumimoji="1" lang="en-US" altLang="zh-CN" sz="2800" dirty="0" err="1" smtClean="0"/>
                  <a:t>i</a:t>
                </a:r>
                <a:r>
                  <a:rPr kumimoji="1" lang="en-US" altLang="zh-CN" sz="2800" dirty="0" smtClean="0"/>
                  <a:t>][j]</a:t>
                </a:r>
                <a:r>
                  <a:rPr kumimoji="1" lang="zh-CN" altLang="en-US" sz="2800" dirty="0" smtClean="0"/>
                  <a:t>表示</a:t>
                </a:r>
                <a:r>
                  <a:rPr kumimoji="1" lang="en-US" altLang="zh-CN" sz="2800" dirty="0" smtClean="0"/>
                  <a:t>j</a:t>
                </a:r>
                <a:r>
                  <a:rPr kumimoji="1" lang="zh-CN" altLang="en-US" sz="2800" dirty="0" smtClean="0"/>
                  <a:t>的</a:t>
                </a:r>
                <a:r>
                  <a:rPr kumimoji="1" lang="en-US" altLang="zh-CN" sz="2800" dirty="0" err="1" smtClean="0"/>
                  <a:t>i</a:t>
                </a:r>
                <a:r>
                  <a:rPr kumimoji="1" lang="zh-CN" altLang="en-US" sz="2800" dirty="0" smtClean="0"/>
                  <a:t>划分的总数</a:t>
                </a:r>
                <a:endParaRPr kumimoji="1" lang="en-US" altLang="zh-CN" sz="2800" dirty="0" smtClean="0"/>
              </a:p>
              <a:p>
                <a:pPr marL="0" indent="0">
                  <a:buNone/>
                </a:pPr>
                <a:r>
                  <a:rPr kumimoji="1" lang="en-US" altLang="zh-CN" sz="2800" dirty="0"/>
                  <a:t>	</a:t>
                </a:r>
                <a:r>
                  <a:rPr kumimoji="1" lang="en-US" altLang="zh-CN" sz="2800" dirty="0" err="1" smtClean="0"/>
                  <a:t>dp</a:t>
                </a:r>
                <a:r>
                  <a:rPr kumimoji="1" lang="en-US" altLang="zh-CN" sz="2800" dirty="0" smtClean="0"/>
                  <a:t>[</a:t>
                </a:r>
                <a:r>
                  <a:rPr kumimoji="1" lang="en-US" altLang="zh-CN" sz="2800" dirty="0" err="1" smtClean="0"/>
                  <a:t>i</a:t>
                </a:r>
                <a:r>
                  <a:rPr kumimoji="1" lang="en-US" altLang="zh-CN" sz="2800" dirty="0" smtClean="0"/>
                  <a:t>][j]=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800" b="0" i="1" smtClean="0">
                            <a:latin typeface="Cambria Math" charset="0"/>
                          </a:rPr>
                          <m:t>𝑘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𝑗</m:t>
                        </m:r>
                      </m:sup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−1</m:t>
                            </m:r>
                          </m:e>
                        </m:d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𝑘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kumimoji="1" lang="en-US" altLang="zh-CN" sz="2800" dirty="0" smtClean="0"/>
              </a:p>
              <a:p>
                <a:pPr marL="0" indent="0">
                  <a:buNone/>
                </a:pPr>
                <a:r>
                  <a:rPr kumimoji="1" lang="en-US" altLang="zh-CN" sz="2800" dirty="0"/>
                  <a:t>	</a:t>
                </a:r>
                <a:r>
                  <a:rPr kumimoji="1" lang="en-US" altLang="zh-CN" sz="2800" dirty="0" err="1" smtClean="0"/>
                  <a:t>dp</a:t>
                </a:r>
                <a:r>
                  <a:rPr kumimoji="1" lang="en-US" altLang="zh-CN" sz="2800" dirty="0" smtClean="0"/>
                  <a:t>[</a:t>
                </a:r>
                <a:r>
                  <a:rPr kumimoji="1" lang="en-US" altLang="zh-CN" sz="2800" dirty="0" err="1" smtClean="0"/>
                  <a:t>i</a:t>
                </a:r>
                <a:r>
                  <a:rPr kumimoji="1" lang="en-US" altLang="zh-CN" sz="2800" dirty="0" smtClean="0"/>
                  <a:t>][j]=</a:t>
                </a:r>
                <a:r>
                  <a:rPr kumimoji="1" lang="en-US" altLang="zh-CN" sz="2800" dirty="0" err="1" smtClean="0"/>
                  <a:t>dp</a:t>
                </a:r>
                <a:r>
                  <a:rPr kumimoji="1" lang="en-US" altLang="zh-CN" sz="2800" dirty="0" smtClean="0"/>
                  <a:t>[</a:t>
                </a:r>
                <a:r>
                  <a:rPr kumimoji="1" lang="en-US" altLang="zh-CN" sz="2800" dirty="0" err="1" smtClean="0"/>
                  <a:t>i</a:t>
                </a:r>
                <a:r>
                  <a:rPr kumimoji="1" lang="en-US" altLang="zh-CN" sz="2800" dirty="0" smtClean="0"/>
                  <a:t>][j-</a:t>
                </a:r>
                <a:r>
                  <a:rPr kumimoji="1" lang="en-US" altLang="zh-CN" sz="2800" dirty="0" err="1" smtClean="0"/>
                  <a:t>i</a:t>
                </a:r>
                <a:r>
                  <a:rPr kumimoji="1" lang="en-US" altLang="zh-CN" sz="2800" dirty="0" smtClean="0"/>
                  <a:t>]+</a:t>
                </a:r>
                <a:r>
                  <a:rPr kumimoji="1" lang="en-US" altLang="zh-CN" sz="2800" dirty="0" err="1" smtClean="0"/>
                  <a:t>dp</a:t>
                </a:r>
                <a:r>
                  <a:rPr kumimoji="1" lang="en-US" altLang="zh-CN" sz="2800" dirty="0" smtClean="0"/>
                  <a:t>[i-1][j]</a:t>
                </a:r>
              </a:p>
              <a:p>
                <a:pPr marL="0" indent="0">
                  <a:buNone/>
                </a:pPr>
                <a:endParaRPr kumimoji="1" lang="en-US" altLang="zh-CN" sz="28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6" t="-1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27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多重集组合数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题目大意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种物品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种物品有</a:t>
            </a:r>
            <a:r>
              <a:rPr kumimoji="1" lang="en-US" altLang="zh-CN" dirty="0" err="1" smtClean="0"/>
              <a:t>ai</a:t>
            </a:r>
            <a:r>
              <a:rPr kumimoji="1" lang="zh-CN" altLang="en-US" dirty="0" smtClean="0"/>
              <a:t>个。不同种类的物品可以互相区分但相同种类的无法区分。从这些物品中取出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个的话，有多少种取法？求出方案数模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的余数。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限制条件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1&lt;=n&lt;=1000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1&lt;=m&lt;=1000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1&lt;=</a:t>
            </a:r>
            <a:r>
              <a:rPr kumimoji="1" lang="en-US" altLang="zh-CN" dirty="0" err="1" smtClean="0"/>
              <a:t>ai</a:t>
            </a:r>
            <a:r>
              <a:rPr kumimoji="1" lang="en-US" altLang="zh-CN" dirty="0" smtClean="0"/>
              <a:t>&lt;=1000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2&lt;=M&lt;=10000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60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sz="2800" dirty="0" smtClean="0"/>
                  <a:t>状态转移方程</a:t>
                </a:r>
                <a:r>
                  <a:rPr kumimoji="1" lang="en-US" altLang="zh-CN" sz="2800" dirty="0" smtClean="0"/>
                  <a:t>:</a:t>
                </a:r>
              </a:p>
              <a:p>
                <a:pPr marL="0" indent="0">
                  <a:buNone/>
                </a:pPr>
                <a:r>
                  <a:rPr kumimoji="1" lang="en-US" altLang="zh-CN" sz="2800" dirty="0"/>
                  <a:t>	</a:t>
                </a:r>
                <a:r>
                  <a:rPr kumimoji="1" lang="en-US" altLang="zh-CN" sz="2800" dirty="0" err="1" smtClean="0"/>
                  <a:t>dp</a:t>
                </a:r>
                <a:r>
                  <a:rPr kumimoji="1" lang="en-US" altLang="zh-CN" sz="2800" dirty="0" smtClean="0"/>
                  <a:t>[</a:t>
                </a:r>
                <a:r>
                  <a:rPr kumimoji="1" lang="en-US" altLang="zh-CN" sz="2800" dirty="0" err="1" smtClean="0"/>
                  <a:t>i</a:t>
                </a:r>
                <a:r>
                  <a:rPr kumimoji="1" lang="en-US" altLang="zh-CN" sz="2800" dirty="0" smtClean="0"/>
                  <a:t>][j]</a:t>
                </a:r>
                <a:r>
                  <a:rPr kumimoji="1" lang="zh-CN" altLang="en-US" sz="2800" dirty="0" smtClean="0"/>
                  <a:t>表示从前</a:t>
                </a:r>
                <a:r>
                  <a:rPr kumimoji="1" lang="en-US" altLang="zh-CN" sz="2800" dirty="0" err="1" smtClean="0"/>
                  <a:t>i</a:t>
                </a:r>
                <a:r>
                  <a:rPr kumimoji="1" lang="zh-CN" altLang="en-US" sz="2800" dirty="0" smtClean="0"/>
                  <a:t>种物品中取出</a:t>
                </a:r>
                <a:r>
                  <a:rPr kumimoji="1" lang="en-US" altLang="zh-CN" sz="2800" dirty="0" smtClean="0"/>
                  <a:t>j</a:t>
                </a:r>
                <a:r>
                  <a:rPr kumimoji="1" lang="zh-CN" altLang="en-US" sz="2800" dirty="0" smtClean="0"/>
                  <a:t>个的组合总数</a:t>
                </a:r>
                <a:endParaRPr kumimoji="1" lang="en-US" altLang="zh-CN" sz="2800" dirty="0" smtClean="0"/>
              </a:p>
              <a:p>
                <a:pPr marL="0" indent="0">
                  <a:buNone/>
                </a:pPr>
                <a:r>
                  <a:rPr kumimoji="1" lang="en-US" altLang="zh-CN" sz="2800" dirty="0"/>
                  <a:t>	</a:t>
                </a:r>
                <a:r>
                  <a:rPr kumimoji="1" lang="en-US" altLang="zh-CN" sz="2800" dirty="0" err="1" smtClean="0"/>
                  <a:t>dp</a:t>
                </a:r>
                <a:r>
                  <a:rPr kumimoji="1" lang="en-US" altLang="zh-CN" sz="2800" dirty="0" smtClean="0"/>
                  <a:t>[</a:t>
                </a:r>
                <a:r>
                  <a:rPr kumimoji="1" lang="en-US" altLang="zh-CN" sz="2800" dirty="0" err="1" smtClean="0"/>
                  <a:t>i</a:t>
                </a:r>
                <a:r>
                  <a:rPr kumimoji="1" lang="en-US" altLang="zh-CN" sz="2800" dirty="0" smtClean="0"/>
                  <a:t>][j]=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800" b="0" i="1" smtClean="0">
                            <a:latin typeface="Cambria Math" charset="0"/>
                          </a:rPr>
                          <m:t>𝑘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1" lang="en-US" altLang="zh-CN" sz="2800" b="0" i="0" smtClean="0">
                            <a:latin typeface="Cambria Math" charset="0"/>
                          </a:rPr>
                          <m:t>min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⁡(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])</m:t>
                        </m:r>
                      </m:sup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−1</m:t>
                            </m:r>
                          </m:e>
                        </m:d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𝑘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kumimoji="1" lang="en-US" altLang="zh-CN" sz="2800" dirty="0" smtClean="0"/>
              </a:p>
              <a:p>
                <a:pPr marL="0" indent="0">
                  <a:buNone/>
                </a:pPr>
                <a:r>
                  <a:rPr kumimoji="1" lang="en-US" altLang="zh-CN" dirty="0" smtClean="0"/>
                  <a:t>	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6" t="-1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227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</Template>
  <TotalTime>149</TotalTime>
  <Words>183</Words>
  <Application>Microsoft Macintosh PowerPoint</Application>
  <PresentationFormat>宽屏</PresentationFormat>
  <Paragraphs>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Cambria Math</vt:lpstr>
      <vt:lpstr>Century Gothic</vt:lpstr>
      <vt:lpstr>Wingdings 3</vt:lpstr>
      <vt:lpstr>宋体</vt:lpstr>
      <vt:lpstr>Arial</vt:lpstr>
      <vt:lpstr>离子</vt:lpstr>
      <vt:lpstr>动态规划2</vt:lpstr>
      <vt:lpstr>多重部分和问题</vt:lpstr>
      <vt:lpstr>PowerPoint 演示文稿</vt:lpstr>
      <vt:lpstr>最长上升子序列</vt:lpstr>
      <vt:lpstr>PowerPoint 演示文稿</vt:lpstr>
      <vt:lpstr>划分数</vt:lpstr>
      <vt:lpstr>PowerPoint 演示文稿</vt:lpstr>
      <vt:lpstr>多重集组合数</vt:lpstr>
      <vt:lpstr>PowerPoint 演示文稿</vt:lpstr>
      <vt:lpstr>PowerPoint 演示文稿</vt:lpstr>
      <vt:lpstr>其他类型dp</vt:lpstr>
      <vt:lpstr>PowerPoint 演示文稿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动态规划2</dc:title>
  <dc:creator>刘恒宇</dc:creator>
  <cp:lastModifiedBy>刘恒宇</cp:lastModifiedBy>
  <cp:revision>11</cp:revision>
  <dcterms:created xsi:type="dcterms:W3CDTF">2017-07-21T03:27:06Z</dcterms:created>
  <dcterms:modified xsi:type="dcterms:W3CDTF">2017-07-21T05:56:15Z</dcterms:modified>
</cp:coreProperties>
</file>