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68" r:id="rId6"/>
    <p:sldId id="265" r:id="rId7"/>
    <p:sldId id="266" r:id="rId8"/>
    <p:sldId id="267" r:id="rId9"/>
    <p:sldId id="271" r:id="rId10"/>
    <p:sldId id="269" r:id="rId11"/>
    <p:sldId id="270" r:id="rId12"/>
    <p:sldId id="272" r:id="rId13"/>
    <p:sldId id="273" r:id="rId14"/>
    <p:sldId id="274" r:id="rId15"/>
    <p:sldId id="275" r:id="rId16"/>
    <p:sldId id="276" r:id="rId17"/>
    <p:sldId id="277" r:id="rId18"/>
    <p:sldId id="278" r:id="rId19"/>
    <p:sldId id="301" r:id="rId20"/>
    <p:sldId id="303" r:id="rId21"/>
    <p:sldId id="304" r:id="rId22"/>
    <p:sldId id="279" r:id="rId23"/>
    <p:sldId id="281" r:id="rId24"/>
    <p:sldId id="280" r:id="rId25"/>
    <p:sldId id="282" r:id="rId26"/>
    <p:sldId id="283" r:id="rId27"/>
    <p:sldId id="302" r:id="rId28"/>
    <p:sldId id="286" r:id="rId29"/>
    <p:sldId id="288" r:id="rId30"/>
    <p:sldId id="291" r:id="rId31"/>
    <p:sldId id="290" r:id="rId32"/>
    <p:sldId id="292" r:id="rId33"/>
    <p:sldId id="294" r:id="rId34"/>
    <p:sldId id="295" r:id="rId35"/>
    <p:sldId id="296" r:id="rId36"/>
    <p:sldId id="297" r:id="rId37"/>
    <p:sldId id="298" r:id="rId38"/>
    <p:sldId id="264"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A804"/>
    <a:srgbClr val="E7B505"/>
    <a:srgbClr val="FAC908"/>
    <a:srgbClr val="F33131"/>
    <a:srgbClr val="B2100A"/>
    <a:srgbClr val="AAABB3"/>
    <a:srgbClr val="1E5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b="34815"/>
          <a:stretch>
            <a:fillRect/>
          </a:stretch>
        </p:blipFill>
        <p:spPr>
          <a:xfrm>
            <a:off x="4148773" y="2570480"/>
            <a:ext cx="3894455" cy="2533650"/>
          </a:xfrm>
          <a:prstGeom prst="rect">
            <a:avLst/>
          </a:prstGeom>
        </p:spPr>
      </p:pic>
      <p:sp>
        <p:nvSpPr>
          <p:cNvPr id="2" name="标题 1"/>
          <p:cNvSpPr>
            <a:spLocks noGrp="1"/>
          </p:cNvSpPr>
          <p:nvPr>
            <p:ph type="ctrTitle"/>
          </p:nvPr>
        </p:nvSpPr>
        <p:spPr>
          <a:xfrm>
            <a:off x="2064703" y="1615440"/>
            <a:ext cx="8062595" cy="1101090"/>
          </a:xfrm>
        </p:spPr>
        <p:txBody>
          <a:bodyPr>
            <a:noAutofit/>
          </a:bodyPr>
          <a:p>
            <a:pPr algn="ctr"/>
            <a:r>
              <a:rPr lang="zh-CN" altLang="en-US" sz="6600" b="1">
                <a:latin typeface="微软雅黑" panose="020B0503020204020204" charset="-122"/>
                <a:ea typeface="微软雅黑" panose="020B0503020204020204" charset="-122"/>
              </a:rPr>
              <a:t>常用技巧精选</a:t>
            </a:r>
            <a:r>
              <a:rPr lang="zh-CN" altLang="en-US" sz="6600" b="1">
                <a:solidFill>
                  <a:schemeClr val="tx1"/>
                </a:solidFill>
                <a:latin typeface="微软雅黑" panose="020B0503020204020204" charset="-122"/>
                <a:ea typeface="微软雅黑" panose="020B0503020204020204" charset="-122"/>
              </a:rPr>
              <a:t>（</a:t>
            </a:r>
            <a:r>
              <a:rPr lang="zh-CN" altLang="en-US" sz="6600" b="1">
                <a:latin typeface="微软雅黑" panose="020B0503020204020204" charset="-122"/>
                <a:ea typeface="微软雅黑" panose="020B0503020204020204" charset="-122"/>
              </a:rPr>
              <a:t>一）</a:t>
            </a:r>
            <a:endParaRPr lang="zh-CN" altLang="en-US" sz="6600" b="1">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pic>
        <p:nvPicPr>
          <p:cNvPr id="3" name="图片 2"/>
          <p:cNvPicPr>
            <a:picLocks noChangeAspect="1"/>
          </p:cNvPicPr>
          <p:nvPr/>
        </p:nvPicPr>
        <p:blipFill>
          <a:blip r:embed="rId1"/>
          <a:srcRect b="2858"/>
          <a:stretch>
            <a:fillRect/>
          </a:stretch>
        </p:blipFill>
        <p:spPr>
          <a:xfrm>
            <a:off x="2785745" y="1196975"/>
            <a:ext cx="6163310" cy="5465445"/>
          </a:xfrm>
          <a:prstGeom prst="rect">
            <a:avLst/>
          </a:prstGeom>
          <a:ln w="25400">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736090" y="1089025"/>
            <a:ext cx="8893175" cy="5357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sp>
        <p:nvSpPr>
          <p:cNvPr id="3" name="文本框 2"/>
          <p:cNvSpPr txBox="1"/>
          <p:nvPr/>
        </p:nvSpPr>
        <p:spPr>
          <a:xfrm>
            <a:off x="1064260" y="1115060"/>
            <a:ext cx="10516870" cy="5631180"/>
          </a:xfrm>
          <a:prstGeom prst="rect">
            <a:avLst/>
          </a:prstGeom>
          <a:noFill/>
        </p:spPr>
        <p:txBody>
          <a:bodyPr wrap="square" rtlCol="0">
            <a:spAutoFit/>
          </a:bodyPr>
          <a:p>
            <a:r>
              <a:rPr lang="en-US" altLang="zh-CN" sz="3600"/>
              <a:t>	</a:t>
            </a:r>
            <a:r>
              <a:rPr lang="en-US" altLang="zh-CN" sz="3600">
                <a:latin typeface="微软雅黑" panose="020B0503020204020204" charset="-122"/>
                <a:ea typeface="微软雅黑" panose="020B0503020204020204" charset="-122"/>
              </a:rPr>
              <a:t>N</a:t>
            </a:r>
            <a:r>
              <a:rPr lang="zh-CN" altLang="en-US" sz="3600">
                <a:latin typeface="微软雅黑" panose="020B0503020204020204" charset="-122"/>
                <a:ea typeface="微软雅黑" panose="020B0503020204020204" charset="-122"/>
              </a:rPr>
              <a:t>头牛排成了一列，每头牛面向前或者后。现有一种操作，在定义</a:t>
            </a:r>
            <a:r>
              <a:rPr lang="en-US" altLang="zh-CN" sz="3600">
                <a:latin typeface="微软雅黑" panose="020B0503020204020204" charset="-122"/>
                <a:ea typeface="微软雅黑" panose="020B0503020204020204" charset="-122"/>
              </a:rPr>
              <a:t>K</a:t>
            </a:r>
            <a:r>
              <a:rPr lang="zh-CN" altLang="en-US" sz="3600">
                <a:latin typeface="微软雅黑" panose="020B0503020204020204" charset="-122"/>
                <a:ea typeface="微软雅黑" panose="020B0503020204020204" charset="-122"/>
              </a:rPr>
              <a:t>后，每一次操作可以使</a:t>
            </a:r>
            <a:r>
              <a:rPr lang="en-US" altLang="zh-CN" sz="3600">
                <a:latin typeface="微软雅黑" panose="020B0503020204020204" charset="-122"/>
                <a:ea typeface="微软雅黑" panose="020B0503020204020204" charset="-122"/>
              </a:rPr>
              <a:t>K</a:t>
            </a:r>
            <a:r>
              <a:rPr lang="zh-CN" altLang="en-US" sz="3600">
                <a:latin typeface="微软雅黑" panose="020B0503020204020204" charset="-122"/>
                <a:ea typeface="微软雅黑" panose="020B0503020204020204" charset="-122"/>
              </a:rPr>
              <a:t>头连续的牛转向。希望在</a:t>
            </a:r>
            <a:r>
              <a:rPr lang="en-US" altLang="zh-CN" sz="3600">
                <a:latin typeface="微软雅黑" panose="020B0503020204020204" charset="-122"/>
                <a:ea typeface="微软雅黑" panose="020B0503020204020204" charset="-122"/>
              </a:rPr>
              <a:t>M</a:t>
            </a:r>
            <a:r>
              <a:rPr lang="zh-CN" altLang="en-US" sz="3600">
                <a:latin typeface="微软雅黑" panose="020B0503020204020204" charset="-122"/>
                <a:ea typeface="微软雅黑" panose="020B0503020204020204" charset="-122"/>
              </a:rPr>
              <a:t>次操作后使所有的牛都面向前方。求最小的</a:t>
            </a:r>
            <a:r>
              <a:rPr lang="en-US" altLang="zh-CN" sz="3600">
                <a:latin typeface="微软雅黑" panose="020B0503020204020204" charset="-122"/>
                <a:ea typeface="微软雅黑" panose="020B0503020204020204" charset="-122"/>
              </a:rPr>
              <a:t>M</a:t>
            </a:r>
            <a:r>
              <a:rPr lang="zh-CN" altLang="en-US" sz="3600">
                <a:latin typeface="微软雅黑" panose="020B0503020204020204" charset="-122"/>
                <a:ea typeface="微软雅黑" panose="020B0503020204020204" charset="-122"/>
              </a:rPr>
              <a:t>，及对应的</a:t>
            </a:r>
            <a:r>
              <a:rPr lang="en-US" altLang="zh-CN" sz="3600">
                <a:latin typeface="微软雅黑" panose="020B0503020204020204" charset="-122"/>
                <a:ea typeface="微软雅黑" panose="020B0503020204020204" charset="-122"/>
              </a:rPr>
              <a:t>K</a:t>
            </a:r>
            <a:r>
              <a:rPr lang="zh-CN" altLang="en-US" sz="3600">
                <a:latin typeface="微软雅黑" panose="020B0503020204020204" charset="-122"/>
                <a:ea typeface="微软雅黑" panose="020B0503020204020204" charset="-122"/>
              </a:rPr>
              <a:t>。</a:t>
            </a:r>
            <a:endParaRPr lang="zh-CN" altLang="en-US"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限制条件</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1&lt;=N&lt;=5000</a:t>
            </a:r>
            <a:endParaRPr lang="en-US" altLang="zh-CN"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输入</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N=7 BBFBFBB</a:t>
            </a:r>
            <a:endParaRPr lang="en-US" altLang="zh-CN"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输出</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K=3 M=3</a:t>
            </a:r>
            <a:endParaRPr lang="en-US" altLang="zh-CN" sz="360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706120" y="1310640"/>
            <a:ext cx="4403725" cy="4629785"/>
          </a:xfrm>
          <a:prstGeom prst="rect">
            <a:avLst/>
          </a:prstGeom>
        </p:spPr>
      </p:pic>
      <p:sp>
        <p:nvSpPr>
          <p:cNvPr id="3" name="文本框 2"/>
          <p:cNvSpPr txBox="1"/>
          <p:nvPr/>
        </p:nvSpPr>
        <p:spPr>
          <a:xfrm>
            <a:off x="5480685" y="1086485"/>
            <a:ext cx="5923915" cy="5077460"/>
          </a:xfrm>
          <a:prstGeom prst="rect">
            <a:avLst/>
          </a:prstGeom>
          <a:noFill/>
        </p:spPr>
        <p:txBody>
          <a:bodyPr wrap="square" rtlCol="0">
            <a:spAutoFit/>
          </a:bodyPr>
          <a:p>
            <a:r>
              <a:rPr lang="zh-CN" altLang="en-US" sz="3600" b="1">
                <a:latin typeface="微软雅黑" panose="020B0503020204020204" charset="-122"/>
                <a:ea typeface="微软雅黑" panose="020B0503020204020204" charset="-122"/>
              </a:rPr>
              <a:t>反转操作性质</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1.</a:t>
            </a:r>
            <a:r>
              <a:rPr lang="zh-CN" altLang="en-US" sz="3600">
                <a:latin typeface="微软雅黑" panose="020B0503020204020204" charset="-122"/>
                <a:ea typeface="微软雅黑" panose="020B0503020204020204" charset="-122"/>
              </a:rPr>
              <a:t>交换顺序对结果无影响</a:t>
            </a:r>
            <a:endParaRPr lang="zh-CN" altLang="en-US" sz="3600">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2.</a:t>
            </a:r>
            <a:r>
              <a:rPr lang="zh-CN" altLang="en-US" sz="3600">
                <a:latin typeface="微软雅黑" panose="020B0503020204020204" charset="-122"/>
                <a:ea typeface="微软雅黑" panose="020B0503020204020204" charset="-122"/>
              </a:rPr>
              <a:t>两次以上反转多余！</a:t>
            </a:r>
            <a:endParaRPr lang="zh-CN" altLang="en-US"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如何确定最小操作次数？</a:t>
            </a:r>
            <a:endParaRPr lang="zh-CN" altLang="en-US" sz="3600" b="1">
              <a:latin typeface="微软雅黑" panose="020B0503020204020204" charset="-122"/>
              <a:ea typeface="微软雅黑" panose="020B0503020204020204" charset="-122"/>
            </a:endParaRPr>
          </a:p>
          <a:p>
            <a:r>
              <a:rPr lang="zh-CN" altLang="en-US" sz="3600">
                <a:latin typeface="微软雅黑" panose="020B0503020204020204" charset="-122"/>
                <a:ea typeface="微软雅黑" panose="020B0503020204020204" charset="-122"/>
              </a:rPr>
              <a:t>   给定</a:t>
            </a:r>
            <a:r>
              <a:rPr lang="en-US" altLang="zh-CN" sz="3600">
                <a:latin typeface="微软雅黑" panose="020B0503020204020204" charset="-122"/>
                <a:ea typeface="微软雅黑" panose="020B0503020204020204" charset="-122"/>
              </a:rPr>
              <a:t>K</a:t>
            </a:r>
            <a:r>
              <a:rPr lang="zh-CN" altLang="en-US" sz="3600">
                <a:latin typeface="微软雅黑" panose="020B0503020204020204" charset="-122"/>
                <a:ea typeface="微软雅黑" panose="020B0503020204020204" charset="-122"/>
              </a:rPr>
              <a:t>后区间第一头牛是否    需要反转是确定的</a:t>
            </a:r>
            <a:r>
              <a:rPr lang="en-US" altLang="zh-CN" sz="3600">
                <a:latin typeface="微软雅黑" panose="020B0503020204020204" charset="-122"/>
                <a:ea typeface="微软雅黑" panose="020B0503020204020204" charset="-122"/>
              </a:rPr>
              <a:t>O(n^3)</a:t>
            </a:r>
            <a:endParaRPr lang="en-US" altLang="zh-CN"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如何优化区间反转？</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f[i]:[i,i+k-1]</a:t>
            </a:r>
            <a:r>
              <a:rPr lang="zh-CN" altLang="en-US" sz="3600">
                <a:latin typeface="微软雅黑" panose="020B0503020204020204" charset="-122"/>
                <a:ea typeface="微软雅黑" panose="020B0503020204020204" charset="-122"/>
              </a:rPr>
              <a:t>区间进行反转为</a:t>
            </a:r>
            <a:r>
              <a:rPr lang="en-US" altLang="zh-CN" sz="3600">
                <a:latin typeface="微软雅黑" panose="020B0503020204020204" charset="-122"/>
                <a:ea typeface="微软雅黑" panose="020B0503020204020204" charset="-122"/>
              </a:rPr>
              <a:t>1</a:t>
            </a:r>
            <a:r>
              <a:rPr lang="zh-CN" altLang="en-US" sz="3600">
                <a:latin typeface="微软雅黑" panose="020B0503020204020204" charset="-122"/>
                <a:ea typeface="微软雅黑" panose="020B0503020204020204" charset="-122"/>
              </a:rPr>
              <a:t>，否则为</a:t>
            </a:r>
            <a:r>
              <a:rPr lang="en-US" altLang="zh-CN" sz="3600">
                <a:latin typeface="微软雅黑" panose="020B0503020204020204" charset="-122"/>
                <a:ea typeface="微软雅黑" panose="020B0503020204020204" charset="-122"/>
              </a:rPr>
              <a:t>0</a:t>
            </a:r>
            <a:r>
              <a:rPr lang="zh-CN" altLang="en-US" sz="3600">
                <a:latin typeface="微软雅黑" panose="020B0503020204020204" charset="-122"/>
                <a:ea typeface="微软雅黑" panose="020B0503020204020204" charset="-122"/>
              </a:rPr>
              <a:t>。段</a:t>
            </a:r>
            <a:r>
              <a:rPr lang="en-US" altLang="zh-CN" sz="3600">
                <a:latin typeface="微软雅黑" panose="020B0503020204020204" charset="-122"/>
                <a:ea typeface="微软雅黑" panose="020B0503020204020204" charset="-122"/>
              </a:rPr>
              <a:t>-&gt;</a:t>
            </a:r>
            <a:r>
              <a:rPr lang="zh-CN" altLang="en-US" sz="3600">
                <a:latin typeface="微软雅黑" panose="020B0503020204020204" charset="-122"/>
                <a:ea typeface="微软雅黑" panose="020B0503020204020204" charset="-122"/>
              </a:rPr>
              <a:t>点</a:t>
            </a:r>
            <a:endParaRPr lang="zh-CN" altLang="en-US" sz="360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179195" y="1075690"/>
            <a:ext cx="10007600" cy="54298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sp>
        <p:nvSpPr>
          <p:cNvPr id="3" name="文本框 2"/>
          <p:cNvSpPr txBox="1"/>
          <p:nvPr/>
        </p:nvSpPr>
        <p:spPr>
          <a:xfrm>
            <a:off x="1562100" y="993775"/>
            <a:ext cx="8700770" cy="7970520"/>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	M*N</a:t>
            </a:r>
            <a:r>
              <a:rPr lang="zh-CN" altLang="en-US" sz="3200">
                <a:latin typeface="微软雅黑" panose="020B0503020204020204" charset="-122"/>
                <a:ea typeface="微软雅黑" panose="020B0503020204020204" charset="-122"/>
              </a:rPr>
              <a:t>个格子，两面一黑一白。翻转一个格子时，上下左右的格子也会同时被翻转。求出用最小步数将所有格子反转为白色时每个格子的翻转次数。</a:t>
            </a:r>
            <a:endParaRPr lang="zh-CN" altLang="en-US" sz="3200">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限制条件</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1&lt;M,N&lt;=15</a:t>
            </a:r>
            <a:endParaRPr lang="en-US" altLang="zh-CN" sz="3200">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输入</a:t>
            </a:r>
            <a:r>
              <a:rPr lang="en-US" altLang="zh-CN" sz="3200">
                <a:latin typeface="微软雅黑" panose="020B0503020204020204" charset="-122"/>
                <a:ea typeface="微软雅黑" panose="020B0503020204020204" charset="-122"/>
              </a:rPr>
              <a:t>					</a:t>
            </a:r>
            <a:r>
              <a:rPr lang="zh-CN" altLang="en-US" sz="3200" b="1">
                <a:latin typeface="微软雅黑" panose="020B0503020204020204" charset="-122"/>
                <a:ea typeface="微软雅黑" panose="020B0503020204020204" charset="-122"/>
                <a:sym typeface="+mn-ea"/>
              </a:rPr>
              <a:t>输出</a:t>
            </a:r>
            <a:endParaRPr lang="zh-CN" altLang="en-US" sz="3200" b="1">
              <a:latin typeface="微软雅黑" panose="020B0503020204020204" charset="-122"/>
              <a:ea typeface="微软雅黑" panose="020B0503020204020204" charset="-122"/>
              <a:sym typeface="+mn-ea"/>
            </a:endParaRPr>
          </a:p>
          <a:p>
            <a:r>
              <a:rPr lang="en-US" altLang="zh-CN" sz="3200">
                <a:latin typeface="微软雅黑" panose="020B0503020204020204" charset="-122"/>
                <a:ea typeface="微软雅黑" panose="020B0503020204020204" charset="-122"/>
              </a:rPr>
              <a:t>	1 0 0 1				</a:t>
            </a:r>
            <a:r>
              <a:rPr lang="en-US" altLang="zh-CN" sz="3200">
                <a:latin typeface="微软雅黑" panose="020B0503020204020204" charset="-122"/>
                <a:ea typeface="微软雅黑" panose="020B0503020204020204" charset="-122"/>
                <a:sym typeface="+mn-ea"/>
              </a:rPr>
              <a:t>0 0 0 0</a:t>
            </a:r>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0 1 1 0				</a:t>
            </a:r>
            <a:r>
              <a:rPr lang="en-US" altLang="zh-CN" sz="3200">
                <a:latin typeface="微软雅黑" panose="020B0503020204020204" charset="-122"/>
                <a:ea typeface="微软雅黑" panose="020B0503020204020204" charset="-122"/>
                <a:sym typeface="+mn-ea"/>
              </a:rPr>
              <a:t>1 0 0 1</a:t>
            </a:r>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0 1 1 0				</a:t>
            </a:r>
            <a:r>
              <a:rPr lang="en-US" altLang="zh-CN" sz="3200">
                <a:latin typeface="微软雅黑" panose="020B0503020204020204" charset="-122"/>
                <a:ea typeface="微软雅黑" panose="020B0503020204020204" charset="-122"/>
                <a:sym typeface="+mn-ea"/>
              </a:rPr>
              <a:t>1 0 0 1</a:t>
            </a:r>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1 0 0 1				</a:t>
            </a:r>
            <a:r>
              <a:rPr lang="en-US" altLang="zh-CN" sz="3200">
                <a:latin typeface="微软雅黑" panose="020B0503020204020204" charset="-122"/>
                <a:ea typeface="微软雅黑" panose="020B0503020204020204" charset="-122"/>
                <a:sym typeface="+mn-ea"/>
              </a:rPr>
              <a:t>0 0 0 0</a:t>
            </a:r>
            <a:endParaRPr lang="en-US" altLang="zh-CN" sz="3200">
              <a:latin typeface="微软雅黑" panose="020B0503020204020204" charset="-122"/>
              <a:ea typeface="微软雅黑" panose="020B0503020204020204" charset="-122"/>
            </a:endParaRPr>
          </a:p>
          <a:p>
            <a:endParaRPr lang="en-US" altLang="zh-CN" sz="3200"/>
          </a:p>
          <a:p>
            <a:endParaRPr lang="zh-CN" altLang="en-US" sz="3200"/>
          </a:p>
          <a:p>
            <a:endParaRPr lang="en-US" altLang="zh-CN" sz="3200"/>
          </a:p>
          <a:p>
            <a:endParaRPr lang="en-US" altLang="zh-CN" sz="3200"/>
          </a:p>
          <a:p>
            <a:endParaRPr lang="en-US" altLang="zh-CN"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sp>
        <p:nvSpPr>
          <p:cNvPr id="2" name="文本框 1"/>
          <p:cNvSpPr txBox="1"/>
          <p:nvPr/>
        </p:nvSpPr>
        <p:spPr>
          <a:xfrm>
            <a:off x="3416300" y="1089660"/>
            <a:ext cx="5359400" cy="583565"/>
          </a:xfrm>
          <a:prstGeom prst="rect">
            <a:avLst/>
          </a:prstGeom>
          <a:noFill/>
        </p:spPr>
        <p:txBody>
          <a:bodyPr wrap="square" rtlCol="0">
            <a:spAutoFit/>
          </a:bodyPr>
          <a:p>
            <a:pPr marL="457200" indent="-457200">
              <a:buFont typeface="Wingdings" panose="05000000000000000000" charset="0"/>
              <a:buChar char="l"/>
            </a:pPr>
            <a:r>
              <a:rPr lang="zh-CN" altLang="en-US" sz="3200" b="1">
                <a:solidFill>
                  <a:srgbClr val="B2100A"/>
                </a:solidFill>
                <a:latin typeface="微软雅黑" panose="020B0503020204020204" charset="-122"/>
                <a:ea typeface="微软雅黑" panose="020B0503020204020204" charset="-122"/>
              </a:rPr>
              <a:t>集合的整数表示</a:t>
            </a:r>
            <a:endParaRPr lang="zh-CN" altLang="en-US" sz="3200" b="1">
              <a:solidFill>
                <a:srgbClr val="B2100A"/>
              </a:solidFill>
              <a:latin typeface="微软雅黑" panose="020B0503020204020204" charset="-122"/>
              <a:ea typeface="微软雅黑" panose="020B0503020204020204" charset="-122"/>
            </a:endParaRPr>
          </a:p>
        </p:txBody>
      </p:sp>
      <p:sp>
        <p:nvSpPr>
          <p:cNvPr id="3" name="文本框 2"/>
          <p:cNvSpPr txBox="1"/>
          <p:nvPr/>
        </p:nvSpPr>
        <p:spPr>
          <a:xfrm>
            <a:off x="1474470" y="1822450"/>
            <a:ext cx="10089515" cy="4030980"/>
          </a:xfrm>
          <a:prstGeom prst="rect">
            <a:avLst/>
          </a:prstGeom>
          <a:noFill/>
        </p:spPr>
        <p:txBody>
          <a:bodyPr wrap="square" rtlCol="0">
            <a:spAutoFit/>
          </a:bodyPr>
          <a:p>
            <a:pPr algn="l"/>
            <a:r>
              <a:rPr lang="en-US" altLang="zh-CN" sz="3200" b="1">
                <a:latin typeface="微软雅黑" panose="020B0503020204020204" charset="-122"/>
                <a:ea typeface="微软雅黑" panose="020B0503020204020204" charset="-122"/>
              </a:rPr>
              <a:t>f(s)=∑2^i</a:t>
            </a:r>
            <a:endParaRPr lang="en-US" altLang="zh-CN" sz="3200" b="1">
              <a:latin typeface="微软雅黑" panose="020B0503020204020204" charset="-122"/>
              <a:ea typeface="微软雅黑" panose="020B0503020204020204" charset="-122"/>
            </a:endParaRPr>
          </a:p>
          <a:p>
            <a:endParaRPr lang="en-US" altLang="zh-CN" sz="3200" b="1">
              <a:latin typeface="微软雅黑" panose="020B0503020204020204" charset="-122"/>
              <a:ea typeface="微软雅黑" panose="020B0503020204020204" charset="-122"/>
            </a:endParaRPr>
          </a:p>
          <a:p>
            <a:r>
              <a:rPr lang="zh-CN" altLang="en-US" sz="3200">
                <a:latin typeface="微软雅黑" panose="020B0503020204020204" charset="-122"/>
                <a:ea typeface="微软雅黑" panose="020B0503020204020204" charset="-122"/>
              </a:rPr>
              <a:t>空集</a:t>
            </a:r>
            <a:r>
              <a:rPr lang="en-US" altLang="zh-CN" sz="3200">
                <a:latin typeface="微软雅黑" panose="020B0503020204020204" charset="-122"/>
                <a:ea typeface="微软雅黑" panose="020B0503020204020204" charset="-122"/>
              </a:rPr>
              <a:t>----------------------------------------- 0</a:t>
            </a:r>
            <a:endParaRPr lang="en-US" altLang="zh-CN" sz="3200">
              <a:latin typeface="微软雅黑" panose="020B0503020204020204" charset="-122"/>
              <a:ea typeface="微软雅黑" panose="020B0503020204020204" charset="-122"/>
            </a:endParaRPr>
          </a:p>
          <a:p>
            <a:r>
              <a:rPr lang="zh-CN" altLang="en-US" sz="3200">
                <a:latin typeface="微软雅黑" panose="020B0503020204020204" charset="-122"/>
                <a:ea typeface="微软雅黑" panose="020B0503020204020204" charset="-122"/>
              </a:rPr>
              <a:t>只含有第</a:t>
            </a:r>
            <a:r>
              <a:rPr lang="en-US" altLang="zh-CN" sz="3200">
                <a:latin typeface="微软雅黑" panose="020B0503020204020204" charset="-122"/>
                <a:ea typeface="微软雅黑" panose="020B0503020204020204" charset="-122"/>
              </a:rPr>
              <a:t>i</a:t>
            </a:r>
            <a:r>
              <a:rPr lang="zh-CN" altLang="en-US" sz="3200">
                <a:latin typeface="微软雅黑" panose="020B0503020204020204" charset="-122"/>
                <a:ea typeface="微软雅黑" panose="020B0503020204020204" charset="-122"/>
              </a:rPr>
              <a:t>个元素</a:t>
            </a:r>
            <a:r>
              <a:rPr lang="en-US" altLang="zh-CN" sz="3200">
                <a:latin typeface="微软雅黑" panose="020B0503020204020204" charset="-122"/>
                <a:ea typeface="微软雅黑" panose="020B0503020204020204" charset="-122"/>
              </a:rPr>
              <a:t>------------------------ 1&lt;&lt;i</a:t>
            </a:r>
            <a:endParaRPr lang="en-US" altLang="zh-CN" sz="3200">
              <a:latin typeface="微软雅黑" panose="020B0503020204020204" charset="-122"/>
              <a:ea typeface="微软雅黑" panose="020B0503020204020204" charset="-122"/>
            </a:endParaRPr>
          </a:p>
          <a:p>
            <a:r>
              <a:rPr lang="zh-CN" altLang="en-US" sz="3200">
                <a:latin typeface="微软雅黑" panose="020B0503020204020204" charset="-122"/>
                <a:ea typeface="微软雅黑" panose="020B0503020204020204" charset="-122"/>
              </a:rPr>
              <a:t>含有全部</a:t>
            </a:r>
            <a:r>
              <a:rPr lang="en-US" altLang="zh-CN" sz="3200">
                <a:latin typeface="微软雅黑" panose="020B0503020204020204" charset="-122"/>
                <a:ea typeface="微软雅黑" panose="020B0503020204020204" charset="-122"/>
              </a:rPr>
              <a:t>n</a:t>
            </a:r>
            <a:r>
              <a:rPr lang="zh-CN" altLang="en-US" sz="3200">
                <a:latin typeface="微软雅黑" panose="020B0503020204020204" charset="-122"/>
                <a:ea typeface="微软雅黑" panose="020B0503020204020204" charset="-122"/>
              </a:rPr>
              <a:t>个元素</a:t>
            </a:r>
            <a:r>
              <a:rPr lang="en-US" altLang="zh-CN" sz="3200">
                <a:latin typeface="微软雅黑" panose="020B0503020204020204" charset="-122"/>
                <a:ea typeface="微软雅黑" panose="020B0503020204020204" charset="-122"/>
              </a:rPr>
              <a:t>----------------------- (1&lt;&lt;n)-1</a:t>
            </a:r>
            <a:endParaRPr lang="en-US" altLang="zh-CN" sz="3200">
              <a:latin typeface="微软雅黑" panose="020B0503020204020204" charset="-122"/>
              <a:ea typeface="微软雅黑" panose="020B0503020204020204" charset="-122"/>
            </a:endParaRPr>
          </a:p>
          <a:p>
            <a:r>
              <a:rPr lang="zh-CN" altLang="en-US" sz="3200">
                <a:latin typeface="微软雅黑" panose="020B0503020204020204" charset="-122"/>
                <a:ea typeface="微软雅黑" panose="020B0503020204020204" charset="-122"/>
              </a:rPr>
              <a:t>判断第</a:t>
            </a:r>
            <a:r>
              <a:rPr lang="en-US" altLang="zh-CN" sz="3200">
                <a:latin typeface="微软雅黑" panose="020B0503020204020204" charset="-122"/>
                <a:ea typeface="微软雅黑" panose="020B0503020204020204" charset="-122"/>
              </a:rPr>
              <a:t>i</a:t>
            </a:r>
            <a:r>
              <a:rPr lang="zh-CN" altLang="en-US" sz="3200">
                <a:latin typeface="微软雅黑" panose="020B0503020204020204" charset="-122"/>
                <a:ea typeface="微软雅黑" panose="020B0503020204020204" charset="-122"/>
              </a:rPr>
              <a:t>个元素是否属于集合</a:t>
            </a:r>
            <a:r>
              <a:rPr lang="en-US" altLang="zh-CN" sz="3200">
                <a:latin typeface="微软雅黑" panose="020B0503020204020204" charset="-122"/>
                <a:ea typeface="微软雅黑" panose="020B0503020204020204" charset="-122"/>
              </a:rPr>
              <a:t>S------ if(s&gt;&gt;i&amp;1)</a:t>
            </a:r>
            <a:endParaRPr lang="en-US" altLang="zh-CN" sz="3200">
              <a:latin typeface="微软雅黑" panose="020B0503020204020204" charset="-122"/>
              <a:ea typeface="微软雅黑" panose="020B0503020204020204" charset="-122"/>
            </a:endParaRPr>
          </a:p>
          <a:p>
            <a:r>
              <a:rPr lang="zh-CN" altLang="en-US" sz="3200">
                <a:latin typeface="微软雅黑" panose="020B0503020204020204" charset="-122"/>
                <a:ea typeface="微软雅黑" panose="020B0503020204020204" charset="-122"/>
              </a:rPr>
              <a:t>加入第</a:t>
            </a:r>
            <a:r>
              <a:rPr lang="en-US" altLang="zh-CN" sz="3200">
                <a:latin typeface="微软雅黑" panose="020B0503020204020204" charset="-122"/>
                <a:ea typeface="微软雅黑" panose="020B0503020204020204" charset="-122"/>
              </a:rPr>
              <a:t>i</a:t>
            </a:r>
            <a:r>
              <a:rPr lang="zh-CN" altLang="en-US" sz="3200">
                <a:latin typeface="微软雅黑" panose="020B0503020204020204" charset="-122"/>
                <a:ea typeface="微软雅黑" panose="020B0503020204020204" charset="-122"/>
              </a:rPr>
              <a:t>个元素</a:t>
            </a:r>
            <a:r>
              <a:rPr lang="en-US" altLang="zh-CN" sz="3200">
                <a:latin typeface="微软雅黑" panose="020B0503020204020204" charset="-122"/>
                <a:ea typeface="微软雅黑" panose="020B0503020204020204" charset="-122"/>
              </a:rPr>
              <a:t>--------------------------- S|1&lt;&lt;i</a:t>
            </a:r>
            <a:endParaRPr lang="en-US" altLang="zh-CN" sz="3200">
              <a:latin typeface="微软雅黑" panose="020B0503020204020204" charset="-122"/>
              <a:ea typeface="微软雅黑" panose="020B0503020204020204" charset="-122"/>
            </a:endParaRPr>
          </a:p>
          <a:p>
            <a:r>
              <a:rPr lang="zh-CN" altLang="en-US" sz="3200">
                <a:latin typeface="微软雅黑" panose="020B0503020204020204" charset="-122"/>
                <a:ea typeface="微软雅黑" panose="020B0503020204020204" charset="-122"/>
              </a:rPr>
              <a:t>删除第</a:t>
            </a:r>
            <a:r>
              <a:rPr lang="en-US" altLang="zh-CN" sz="3200">
                <a:latin typeface="微软雅黑" panose="020B0503020204020204" charset="-122"/>
                <a:ea typeface="微软雅黑" panose="020B0503020204020204" charset="-122"/>
              </a:rPr>
              <a:t>i</a:t>
            </a:r>
            <a:r>
              <a:rPr lang="zh-CN" altLang="en-US" sz="3200">
                <a:latin typeface="微软雅黑" panose="020B0503020204020204" charset="-122"/>
                <a:ea typeface="微软雅黑" panose="020B0503020204020204" charset="-122"/>
              </a:rPr>
              <a:t>个元素</a:t>
            </a:r>
            <a:r>
              <a:rPr lang="en-US" altLang="zh-CN" sz="3200">
                <a:latin typeface="微软雅黑" panose="020B0503020204020204" charset="-122"/>
                <a:ea typeface="微软雅黑" panose="020B0503020204020204" charset="-122"/>
              </a:rPr>
              <a:t>--------------------------- S&amp;~(1&lt;&lt;i)</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sp>
        <p:nvSpPr>
          <p:cNvPr id="3" name="文本框 2"/>
          <p:cNvSpPr txBox="1"/>
          <p:nvPr/>
        </p:nvSpPr>
        <p:spPr>
          <a:xfrm>
            <a:off x="671195" y="922020"/>
            <a:ext cx="11183620" cy="6000750"/>
          </a:xfrm>
          <a:prstGeom prst="rect">
            <a:avLst/>
          </a:prstGeom>
          <a:noFill/>
        </p:spPr>
        <p:txBody>
          <a:bodyPr wrap="square" rtlCol="0">
            <a:spAutoFit/>
          </a:bodyPr>
          <a:p>
            <a:pPr algn="ctr"/>
            <a:r>
              <a:rPr lang="zh-CN" altLang="en-US" sz="3200" b="1">
                <a:latin typeface="微软雅黑" panose="020B0503020204020204" charset="-122"/>
                <a:ea typeface="微软雅黑" panose="020B0503020204020204" charset="-122"/>
              </a:rPr>
              <a:t>翻硬币</a:t>
            </a:r>
            <a:r>
              <a:rPr lang="en-US" altLang="zh-CN" sz="3200" b="1">
                <a:latin typeface="微软雅黑" panose="020B0503020204020204" charset="-122"/>
                <a:ea typeface="微软雅黑" panose="020B0503020204020204" charset="-122"/>
              </a:rPr>
              <a:t>-</a:t>
            </a:r>
            <a:r>
              <a:rPr lang="zh-CN" altLang="en-US" sz="3200" b="1">
                <a:latin typeface="微软雅黑" panose="020B0503020204020204" charset="-122"/>
                <a:ea typeface="微软雅黑" panose="020B0503020204020204" charset="-122"/>
              </a:rPr>
              <a:t>计蒜客</a:t>
            </a:r>
            <a:endParaRPr lang="zh-CN" altLang="en-US" sz="3200" b="1">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描述：</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L用硬币玩游戏。他在n*m的矩阵中的每个小格中放一枚硬币，他想将所有的硬币都变成正面向上，但是，他给自己增加一些难度，他只能将整行或者整列的硬币都翻面。他想知道当前的状态是否能通过一系列操作后使得所有硬币正面朝上。</a:t>
            </a:r>
            <a:endParaRPr lang="zh-CN" altLang="en-US" sz="3200">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输入：</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首先是一个T，代表数据的组数；每组数据的第一行给出一个n和m，代表行数和列数；接下来n行，每行由m个数（0或者1），0表示硬币正面朝上，1表示硬币反面朝上；</a:t>
            </a:r>
            <a:endParaRPr lang="zh-CN" altLang="en-US" sz="3200">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数据范围：</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n&gt;=1</a:t>
            </a:r>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m&gt;=1</a:t>
            </a:r>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n*m&lt;=1e6</a:t>
            </a:r>
            <a:endParaRPr lang="zh-CN" altLang="en-US" sz="3200">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95960" y="1146810"/>
            <a:ext cx="10972800" cy="41636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2" name="直接连接符 11"/>
          <p:cNvCxnSpPr/>
          <p:nvPr/>
        </p:nvCxnSpPr>
        <p:spPr>
          <a:xfrm>
            <a:off x="3604895" y="755650"/>
            <a:ext cx="0" cy="5346700"/>
          </a:xfrm>
          <a:prstGeom prst="line">
            <a:avLst/>
          </a:prstGeom>
          <a:ln w="85725">
            <a:solidFill>
              <a:srgbClr val="1E5895"/>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48155" y="1181100"/>
            <a:ext cx="1064260" cy="3643630"/>
          </a:xfrm>
          <a:prstGeom prst="rect">
            <a:avLst/>
          </a:prstGeom>
          <a:solidFill>
            <a:srgbClr val="1E5895"/>
          </a:solidFill>
        </p:spPr>
        <p:txBody>
          <a:bodyPr vert="eaVert" wrap="square" rtlCol="0">
            <a:spAutoFit/>
          </a:bodyPr>
          <a:p>
            <a:pPr algn="ctr"/>
            <a:r>
              <a:rPr lang="zh-CN" altLang="en-US" sz="5400" b="1">
                <a:solidFill>
                  <a:schemeClr val="bg1"/>
                </a:solidFill>
                <a:latin typeface="微软雅黑" panose="020B0503020204020204" charset="-122"/>
                <a:ea typeface="微软雅黑" panose="020B0503020204020204" charset="-122"/>
              </a:rPr>
              <a:t>内容提纲</a:t>
            </a:r>
            <a:endParaRPr lang="zh-CN" altLang="en-US" sz="5400" b="1">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4502150" y="648970"/>
            <a:ext cx="6178550" cy="4707890"/>
          </a:xfrm>
          <a:prstGeom prst="rect">
            <a:avLst/>
          </a:prstGeom>
          <a:noFill/>
        </p:spPr>
        <p:txBody>
          <a:bodyPr wrap="square" rtlCol="0">
            <a:spAutoFit/>
          </a:bodyPr>
          <a:p>
            <a:pPr marL="571500" indent="-571500" fontAlgn="auto">
              <a:lnSpc>
                <a:spcPct val="150000"/>
              </a:lnSpc>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尺取法</a:t>
            </a:r>
            <a:endParaRPr lang="zh-CN" altLang="en-US" sz="4000" b="1">
              <a:solidFill>
                <a:srgbClr val="1E5895"/>
              </a:solidFill>
              <a:latin typeface="微软雅黑" panose="020B0503020204020204" charset="-122"/>
              <a:ea typeface="微软雅黑" panose="020B0503020204020204" charset="-122"/>
            </a:endParaRPr>
          </a:p>
          <a:p>
            <a:pPr marL="571500" indent="-571500" fontAlgn="auto">
              <a:lnSpc>
                <a:spcPct val="150000"/>
              </a:lnSpc>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a:p>
            <a:pPr marL="571500" indent="-571500" fontAlgn="auto">
              <a:lnSpc>
                <a:spcPct val="150000"/>
              </a:lnSpc>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弹性碰撞</a:t>
            </a:r>
            <a:endParaRPr lang="zh-CN" altLang="en-US" sz="4000" b="1">
              <a:solidFill>
                <a:srgbClr val="1E5895"/>
              </a:solidFill>
              <a:latin typeface="微软雅黑" panose="020B0503020204020204" charset="-122"/>
              <a:ea typeface="微软雅黑" panose="020B0503020204020204" charset="-122"/>
            </a:endParaRPr>
          </a:p>
          <a:p>
            <a:pPr marL="571500" indent="-571500" fontAlgn="auto">
              <a:lnSpc>
                <a:spcPct val="150000"/>
              </a:lnSpc>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折半枚举（双向搜索）</a:t>
            </a:r>
            <a:endParaRPr lang="zh-CN" altLang="en-US" sz="4000" b="1">
              <a:solidFill>
                <a:srgbClr val="1E5895"/>
              </a:solidFill>
              <a:latin typeface="微软雅黑" panose="020B0503020204020204" charset="-122"/>
              <a:ea typeface="微软雅黑" panose="020B0503020204020204" charset="-122"/>
            </a:endParaRPr>
          </a:p>
          <a:p>
            <a:pPr marL="571500" indent="-571500" fontAlgn="auto">
              <a:lnSpc>
                <a:spcPct val="150000"/>
              </a:lnSpc>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坐标离散化</a:t>
            </a:r>
            <a:endParaRPr lang="zh-CN" altLang="en-US" sz="4000" b="1">
              <a:solidFill>
                <a:srgbClr val="1E5895"/>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sp>
        <p:nvSpPr>
          <p:cNvPr id="2" name="文本框 1"/>
          <p:cNvSpPr txBox="1"/>
          <p:nvPr/>
        </p:nvSpPr>
        <p:spPr>
          <a:xfrm>
            <a:off x="1247775" y="1290320"/>
            <a:ext cx="9110980" cy="5507990"/>
          </a:xfrm>
          <a:prstGeom prst="rect">
            <a:avLst/>
          </a:prstGeom>
          <a:noFill/>
        </p:spPr>
        <p:txBody>
          <a:bodyPr wrap="square" rtlCol="0">
            <a:spAutoFit/>
          </a:bodyPr>
          <a:p>
            <a:pPr algn="ctr"/>
            <a:r>
              <a:rPr lang="zh-CN" altLang="en-US" sz="4400" b="1">
                <a:latin typeface="微软雅黑" panose="020B0503020204020204" charset="-122"/>
                <a:ea typeface="微软雅黑" panose="020B0503020204020204" charset="-122"/>
              </a:rPr>
              <a:t>Lanterns</a:t>
            </a:r>
            <a:r>
              <a:rPr lang="en-US" altLang="zh-CN" sz="4400" b="1">
                <a:latin typeface="微软雅黑" panose="020B0503020204020204" charset="-122"/>
                <a:ea typeface="微软雅黑" panose="020B0503020204020204" charset="-122"/>
              </a:rPr>
              <a:t>-HDU3364</a:t>
            </a:r>
            <a:endParaRPr lang="en-US" altLang="zh-CN" sz="4400" b="1">
              <a:latin typeface="微软雅黑" panose="020B0503020204020204" charset="-122"/>
              <a:ea typeface="微软雅黑" panose="020B0503020204020204" charset="-122"/>
            </a:endParaRPr>
          </a:p>
          <a:p>
            <a:r>
              <a:rPr lang="zh-CN" altLang="en-US" sz="4400" b="1">
                <a:latin typeface="微软雅黑" panose="020B0503020204020204" charset="-122"/>
                <a:ea typeface="微软雅黑" panose="020B0503020204020204" charset="-122"/>
              </a:rPr>
              <a:t>题目大意：</a:t>
            </a:r>
            <a:endParaRPr lang="zh-CN" altLang="en-US" sz="4400" b="1">
              <a:latin typeface="微软雅黑" panose="020B0503020204020204" charset="-122"/>
              <a:ea typeface="微软雅黑" panose="020B0503020204020204" charset="-122"/>
            </a:endParaRPr>
          </a:p>
          <a:p>
            <a:r>
              <a:rPr lang="en-US" altLang="zh-CN" sz="4400">
                <a:latin typeface="微软雅黑" panose="020B0503020204020204" charset="-122"/>
                <a:ea typeface="微软雅黑" panose="020B0503020204020204" charset="-122"/>
              </a:rPr>
              <a:t>	</a:t>
            </a:r>
            <a:r>
              <a:rPr lang="zh-CN" altLang="en-US" sz="4400">
                <a:latin typeface="微软雅黑" panose="020B0503020204020204" charset="-122"/>
                <a:ea typeface="微软雅黑" panose="020B0503020204020204" charset="-122"/>
              </a:rPr>
              <a:t>有 N 盏灯，M 个开关，每个开关可以控制多盏灯，每盏灯可以被多盏开关控制。开始每盏灯都是开闭状态，给定每盏灯的最终状态，问有多少种方案可以到达。</a:t>
            </a:r>
            <a:endParaRPr lang="zh-CN" altLang="en-US" sz="4400">
              <a:latin typeface="微软雅黑" panose="020B0503020204020204" charset="-122"/>
              <a:ea typeface="微软雅黑" panose="020B0503020204020204" charset="-122"/>
            </a:endParaRPr>
          </a:p>
          <a:p>
            <a:pPr algn="ctr"/>
            <a:r>
              <a:rPr lang="zh-CN" altLang="en-US" sz="4400" b="1">
                <a:latin typeface="微软雅黑" panose="020B0503020204020204" charset="-122"/>
                <a:ea typeface="微软雅黑" panose="020B0503020204020204" charset="-122"/>
              </a:rPr>
              <a:t>高斯消元</a:t>
            </a:r>
            <a:endParaRPr lang="zh-CN" altLang="en-US" sz="4400" b="1">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rPr>
              <a:t>反转（开关问题）</a:t>
            </a:r>
            <a:endParaRPr lang="zh-CN" altLang="en-US" sz="4000" b="1">
              <a:solidFill>
                <a:srgbClr val="1E5895"/>
              </a:solidFill>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弹性碰撞</a:t>
            </a:r>
            <a:endParaRPr lang="zh-CN" altLang="en-US" sz="4000" b="1">
              <a:solidFill>
                <a:srgbClr val="B2100A"/>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rcRect t="1472" b="2197"/>
          <a:stretch>
            <a:fillRect/>
          </a:stretch>
        </p:blipFill>
        <p:spPr>
          <a:xfrm>
            <a:off x="1704340" y="996315"/>
            <a:ext cx="8783320" cy="57359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弹性碰撞</a:t>
            </a:r>
            <a:endParaRPr lang="zh-CN" altLang="en-US" sz="4000" b="1">
              <a:solidFill>
                <a:srgbClr val="B2100A"/>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636395" y="1018540"/>
            <a:ext cx="8918575" cy="56457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弹性碰撞</a:t>
            </a:r>
            <a:endParaRPr lang="zh-CN" altLang="en-US" sz="4000" b="1">
              <a:solidFill>
                <a:srgbClr val="B2100A"/>
              </a:solidFill>
              <a:latin typeface="微软雅黑" panose="020B0503020204020204" charset="-122"/>
              <a:ea typeface="微软雅黑" panose="020B0503020204020204" charset="-122"/>
            </a:endParaRPr>
          </a:p>
        </p:txBody>
      </p:sp>
      <p:sp>
        <p:nvSpPr>
          <p:cNvPr id="2" name="文本框 1"/>
          <p:cNvSpPr txBox="1"/>
          <p:nvPr/>
        </p:nvSpPr>
        <p:spPr>
          <a:xfrm>
            <a:off x="1308735" y="1142365"/>
            <a:ext cx="5130800" cy="5507990"/>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	N</a:t>
            </a:r>
            <a:r>
              <a:rPr lang="zh-CN" altLang="en-US" sz="3200">
                <a:latin typeface="微软雅黑" panose="020B0503020204020204" charset="-122"/>
                <a:ea typeface="微软雅黑" panose="020B0503020204020204" charset="-122"/>
              </a:rPr>
              <a:t>个半径为</a:t>
            </a:r>
            <a:r>
              <a:rPr lang="en-US" altLang="zh-CN" sz="3200">
                <a:latin typeface="微软雅黑" panose="020B0503020204020204" charset="-122"/>
                <a:ea typeface="微软雅黑" panose="020B0503020204020204" charset="-122"/>
              </a:rPr>
              <a:t>R</a:t>
            </a:r>
            <a:r>
              <a:rPr lang="zh-CN" altLang="en-US" sz="3200">
                <a:latin typeface="微软雅黑" panose="020B0503020204020204" charset="-122"/>
                <a:ea typeface="微软雅黑" panose="020B0503020204020204" charset="-122"/>
              </a:rPr>
              <a:t>厘米的球。在</a:t>
            </a:r>
            <a:r>
              <a:rPr lang="en-US" altLang="zh-CN" sz="3200">
                <a:latin typeface="微软雅黑" panose="020B0503020204020204" charset="-122"/>
                <a:ea typeface="微软雅黑" panose="020B0503020204020204" charset="-122"/>
              </a:rPr>
              <a:t>H</a:t>
            </a:r>
            <a:r>
              <a:rPr lang="zh-CN" altLang="en-US" sz="3200">
                <a:latin typeface="微软雅黑" panose="020B0503020204020204" charset="-122"/>
                <a:ea typeface="微软雅黑" panose="020B0503020204020204" charset="-122"/>
              </a:rPr>
              <a:t>米高的位置设置一个圆筒，将球垂直放入。实验开始时最下面的球开始掉落，此后每一秒又有一个球掉落。不计空气阻力并假设球与球之间或球与地之间的碰撞是弹性碰撞。求出实验开始后</a:t>
            </a:r>
            <a:r>
              <a:rPr lang="en-US" altLang="zh-CN" sz="3200">
                <a:latin typeface="微软雅黑" panose="020B0503020204020204" charset="-122"/>
                <a:ea typeface="微软雅黑" panose="020B0503020204020204" charset="-122"/>
              </a:rPr>
              <a:t>T</a:t>
            </a:r>
            <a:r>
              <a:rPr lang="zh-CN" altLang="en-US" sz="3200">
                <a:latin typeface="微软雅黑" panose="020B0503020204020204" charset="-122"/>
                <a:ea typeface="微软雅黑" panose="020B0503020204020204" charset="-122"/>
              </a:rPr>
              <a:t>秒时每个球底端的高度，假设重力加速度为</a:t>
            </a:r>
            <a:r>
              <a:rPr lang="en-US" altLang="zh-CN" sz="3200">
                <a:latin typeface="微软雅黑" panose="020B0503020204020204" charset="-122"/>
                <a:ea typeface="微软雅黑" panose="020B0503020204020204" charset="-122"/>
              </a:rPr>
              <a:t>g=10 m/s^2</a:t>
            </a:r>
            <a:r>
              <a:rPr lang="zh-CN" altLang="en-US" sz="3200"/>
              <a:t>。</a:t>
            </a:r>
            <a:endParaRPr lang="zh-CN" altLang="en-US" sz="3200"/>
          </a:p>
        </p:txBody>
      </p:sp>
      <p:pic>
        <p:nvPicPr>
          <p:cNvPr id="3" name="图片 2"/>
          <p:cNvPicPr>
            <a:picLocks noChangeAspect="1"/>
          </p:cNvPicPr>
          <p:nvPr/>
        </p:nvPicPr>
        <p:blipFill>
          <a:blip r:embed="rId1"/>
          <a:stretch>
            <a:fillRect/>
          </a:stretch>
        </p:blipFill>
        <p:spPr>
          <a:xfrm>
            <a:off x="6581775" y="1142365"/>
            <a:ext cx="5086985" cy="5132070"/>
          </a:xfrm>
          <a:prstGeom prst="rect">
            <a:avLst/>
          </a:prstGeom>
          <a:ln w="22225">
            <a:solidFill>
              <a:srgbClr val="AAABB3"/>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弹性碰撞</a:t>
            </a:r>
            <a:endParaRPr lang="zh-CN" altLang="en-US" sz="4000" b="1">
              <a:solidFill>
                <a:srgbClr val="B2100A"/>
              </a:solidFill>
              <a:latin typeface="微软雅黑" panose="020B0503020204020204" charset="-122"/>
              <a:ea typeface="微软雅黑" panose="020B0503020204020204" charset="-122"/>
            </a:endParaRPr>
          </a:p>
        </p:txBody>
      </p:sp>
      <p:sp>
        <p:nvSpPr>
          <p:cNvPr id="7" name="文本框 6"/>
          <p:cNvSpPr txBox="1"/>
          <p:nvPr/>
        </p:nvSpPr>
        <p:spPr>
          <a:xfrm>
            <a:off x="784860" y="856615"/>
            <a:ext cx="10621645" cy="6000750"/>
          </a:xfrm>
          <a:prstGeom prst="rect">
            <a:avLst/>
          </a:prstGeom>
          <a:noFill/>
        </p:spPr>
        <p:txBody>
          <a:bodyPr wrap="square" rtlCol="0">
            <a:spAutoFit/>
          </a:bodyPr>
          <a:p>
            <a:pPr algn="ctr"/>
            <a:r>
              <a:rPr lang="zh-CN" altLang="en-US" sz="3200" b="1">
                <a:latin typeface="微软雅黑" panose="020B0503020204020204" charset="-122"/>
                <a:ea typeface="微软雅黑" panose="020B0503020204020204" charset="-122"/>
              </a:rPr>
              <a:t>蚂蚁</a:t>
            </a:r>
            <a:r>
              <a:rPr lang="en-US" altLang="zh-CN" sz="3200" b="1">
                <a:latin typeface="微软雅黑" panose="020B0503020204020204" charset="-122"/>
                <a:ea typeface="微软雅黑" panose="020B0503020204020204" charset="-122"/>
              </a:rPr>
              <a:t>-</a:t>
            </a:r>
            <a:r>
              <a:rPr lang="zh-CN" altLang="en-US" sz="3200" b="1">
                <a:latin typeface="微软雅黑" panose="020B0503020204020204" charset="-122"/>
                <a:ea typeface="微软雅黑" panose="020B0503020204020204" charset="-122"/>
              </a:rPr>
              <a:t>计蒜客</a:t>
            </a:r>
            <a:endParaRPr lang="zh-CN" altLang="en-US" sz="3200" b="1">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问题描述</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长为L的圆周上有N只</a:t>
            </a:r>
            <a:r>
              <a:rPr lang="zh-CN" altLang="en-US" sz="3200" b="1">
                <a:latin typeface="微软雅黑" panose="020B0503020204020204" charset="-122"/>
                <a:ea typeface="微软雅黑" panose="020B0503020204020204" charset="-122"/>
              </a:rPr>
              <a:t>蚂蚁</a:t>
            </a:r>
            <a:r>
              <a:rPr lang="zh-CN" altLang="en-US" sz="3200">
                <a:latin typeface="微软雅黑" panose="020B0503020204020204" charset="-122"/>
                <a:ea typeface="微软雅黑" panose="020B0503020204020204" charset="-122"/>
              </a:rPr>
              <a:t>，给出每只蚂蚁的初始位置（相对于0的距离）和移动方向，一旦相遇则掉头，若所有蚂蚁移动距离均为D，第一只蚂蚁的最终位置在哪？</a:t>
            </a:r>
            <a:endParaRPr lang="zh-CN" altLang="en-US" sz="3200">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输入描述</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对于每组数据：第一行三个整数N(1&lt;=N&lt;=100000), L</a:t>
            </a:r>
            <a:r>
              <a:rPr lang="en-US" altLang="zh-CN" sz="3200">
                <a:latin typeface="微软雅黑" panose="020B0503020204020204" charset="-122"/>
                <a:ea typeface="微软雅黑" panose="020B0503020204020204" charset="-122"/>
              </a:rPr>
              <a:t>,D</a:t>
            </a:r>
            <a:r>
              <a:rPr lang="zh-CN" altLang="en-US" sz="3200">
                <a:latin typeface="微软雅黑" panose="020B0503020204020204" charset="-122"/>
                <a:ea typeface="微软雅黑" panose="020B0503020204020204" charset="-122"/>
              </a:rPr>
              <a:t>(1&lt;=L</a:t>
            </a:r>
            <a:r>
              <a:rPr lang="en-US" altLang="zh-CN" sz="3200">
                <a:latin typeface="微软雅黑" panose="020B0503020204020204" charset="-122"/>
                <a:ea typeface="微软雅黑" panose="020B0503020204020204" charset="-122"/>
              </a:rPr>
              <a:t>,D</a:t>
            </a:r>
            <a:r>
              <a:rPr lang="zh-CN" altLang="en-US" sz="3200">
                <a:latin typeface="微软雅黑" panose="020B0503020204020204" charset="-122"/>
                <a:ea typeface="微软雅黑" panose="020B0503020204020204" charset="-122"/>
              </a:rPr>
              <a:t>&lt;=1e9)。接下来N行，第i行两个整数xi, wi，xi表示第i只蚂蚁的初始位置，wi表示第i只蚂蚁的方向，wi=1表示蚂蚁初始移动方向为顺时针，否则逆时针。</a:t>
            </a:r>
            <a:endParaRPr lang="zh-CN" altLang="en-US" sz="3200">
              <a:latin typeface="微软雅黑" panose="020B0503020204020204" charset="-122"/>
              <a:ea typeface="微软雅黑" panose="020B0503020204020204" charset="-122"/>
            </a:endParaRPr>
          </a:p>
          <a:p>
            <a:r>
              <a:rPr lang="zh-CN" altLang="en-US" sz="3200" b="1">
                <a:latin typeface="微软雅黑" panose="020B0503020204020204" charset="-122"/>
                <a:ea typeface="微软雅黑" panose="020B0503020204020204" charset="-122"/>
              </a:rPr>
              <a:t>输出描述</a:t>
            </a:r>
            <a:endParaRPr lang="zh-CN" altLang="en-US" sz="3200" b="1">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对于每组数据：用一行输出第一只蚂蚁的最终位置。</a:t>
            </a:r>
            <a:endParaRPr lang="zh-CN" altLang="en-US" sz="3200">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弹性碰撞</a:t>
            </a:r>
            <a:endParaRPr lang="zh-CN" altLang="en-US" sz="4000" b="1">
              <a:solidFill>
                <a:srgbClr val="B2100A"/>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折半枚举</a:t>
            </a:r>
            <a:endParaRPr lang="zh-CN" altLang="en-US" sz="4000" b="1">
              <a:solidFill>
                <a:srgbClr val="B2100A"/>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585470" y="1932305"/>
            <a:ext cx="11195050" cy="25825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折半枚举</a:t>
            </a:r>
            <a:endParaRPr lang="zh-CN" altLang="en-US" sz="4000" b="1">
              <a:solidFill>
                <a:srgbClr val="B2100A"/>
              </a:solidFill>
              <a:latin typeface="微软雅黑" panose="020B0503020204020204" charset="-122"/>
              <a:ea typeface="微软雅黑" panose="020B0503020204020204" charset="-122"/>
            </a:endParaRPr>
          </a:p>
        </p:txBody>
      </p:sp>
      <p:sp>
        <p:nvSpPr>
          <p:cNvPr id="2" name="文本框 1"/>
          <p:cNvSpPr txBox="1"/>
          <p:nvPr/>
        </p:nvSpPr>
        <p:spPr>
          <a:xfrm>
            <a:off x="1623060" y="1403350"/>
            <a:ext cx="9469120" cy="3969385"/>
          </a:xfrm>
          <a:prstGeom prst="rect">
            <a:avLst/>
          </a:prstGeom>
          <a:noFill/>
        </p:spPr>
        <p:txBody>
          <a:bodyPr wrap="square" rtlCol="0">
            <a:spAutoFit/>
          </a:bodyPr>
          <a:p>
            <a:r>
              <a:rPr lang="en-US" altLang="zh-CN" sz="3600">
                <a:latin typeface="微软雅黑" panose="020B0503020204020204" charset="-122"/>
                <a:ea typeface="微软雅黑" panose="020B0503020204020204" charset="-122"/>
              </a:rPr>
              <a:t>	</a:t>
            </a:r>
            <a:r>
              <a:rPr lang="zh-CN" altLang="en-US" sz="3600">
                <a:latin typeface="微软雅黑" panose="020B0503020204020204" charset="-122"/>
                <a:ea typeface="微软雅黑" panose="020B0503020204020204" charset="-122"/>
              </a:rPr>
              <a:t>给定各有</a:t>
            </a:r>
            <a:r>
              <a:rPr lang="en-US" altLang="zh-CN" sz="3600">
                <a:latin typeface="微软雅黑" panose="020B0503020204020204" charset="-122"/>
                <a:ea typeface="微软雅黑" panose="020B0503020204020204" charset="-122"/>
              </a:rPr>
              <a:t>n</a:t>
            </a:r>
            <a:r>
              <a:rPr lang="zh-CN" altLang="en-US" sz="3600">
                <a:latin typeface="微软雅黑" panose="020B0503020204020204" charset="-122"/>
                <a:ea typeface="微软雅黑" panose="020B0503020204020204" charset="-122"/>
              </a:rPr>
              <a:t>个整数的四个数列</a:t>
            </a:r>
            <a:r>
              <a:rPr lang="en-US" altLang="zh-CN" sz="3600">
                <a:latin typeface="微软雅黑" panose="020B0503020204020204" charset="-122"/>
                <a:ea typeface="微软雅黑" panose="020B0503020204020204" charset="-122"/>
              </a:rPr>
              <a:t>A,B,C,D</a:t>
            </a:r>
            <a:r>
              <a:rPr lang="zh-CN" altLang="en-US" sz="3600">
                <a:latin typeface="微软雅黑" panose="020B0503020204020204" charset="-122"/>
                <a:ea typeface="微软雅黑" panose="020B0503020204020204" charset="-122"/>
              </a:rPr>
              <a:t>。从每个数列中各取一个数，使得四个数的和为</a:t>
            </a:r>
            <a:r>
              <a:rPr lang="en-US" altLang="zh-CN" sz="3600">
                <a:latin typeface="微软雅黑" panose="020B0503020204020204" charset="-122"/>
                <a:ea typeface="微软雅黑" panose="020B0503020204020204" charset="-122"/>
              </a:rPr>
              <a:t>0</a:t>
            </a:r>
            <a:r>
              <a:rPr lang="zh-CN" altLang="en-US" sz="3600">
                <a:latin typeface="微软雅黑" panose="020B0503020204020204" charset="-122"/>
                <a:ea typeface="微软雅黑" panose="020B0503020204020204" charset="-122"/>
              </a:rPr>
              <a:t>。求出这样的组合的个数。当一个数列中有多个相同的数字时，把他们作为不同的数字看待。</a:t>
            </a:r>
            <a:endParaRPr lang="zh-CN" altLang="en-US" sz="3600">
              <a:latin typeface="微软雅黑" panose="020B0503020204020204" charset="-122"/>
              <a:ea typeface="微软雅黑" panose="020B0503020204020204" charset="-122"/>
            </a:endParaRPr>
          </a:p>
          <a:p>
            <a:endParaRPr lang="zh-CN" altLang="en-US" sz="3600" b="1">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限制条件</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1&lt;=n&lt;=4000   |</a:t>
            </a:r>
            <a:r>
              <a:rPr lang="zh-CN" altLang="en-US" sz="3600">
                <a:latin typeface="微软雅黑" panose="020B0503020204020204" charset="-122"/>
                <a:ea typeface="微软雅黑" panose="020B0503020204020204" charset="-122"/>
              </a:rPr>
              <a:t>数字的值</a:t>
            </a:r>
            <a:r>
              <a:rPr lang="en-US" altLang="zh-CN" sz="3600">
                <a:latin typeface="微软雅黑" panose="020B0503020204020204" charset="-122"/>
                <a:ea typeface="微软雅黑" panose="020B0503020204020204" charset="-122"/>
              </a:rPr>
              <a:t>|&lt;=2^28</a:t>
            </a:r>
            <a:endParaRPr lang="en-US" altLang="zh-CN" sz="3600">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折半枚举</a:t>
            </a:r>
            <a:endParaRPr lang="zh-CN" altLang="en-US" sz="4000" b="1">
              <a:solidFill>
                <a:srgbClr val="B2100A"/>
              </a:solidFill>
              <a:latin typeface="微软雅黑" panose="020B0503020204020204" charset="-122"/>
              <a:ea typeface="微软雅黑" panose="020B0503020204020204" charset="-122"/>
            </a:endParaRPr>
          </a:p>
        </p:txBody>
      </p:sp>
      <p:sp>
        <p:nvSpPr>
          <p:cNvPr id="2" name="矩形 1"/>
          <p:cNvSpPr/>
          <p:nvPr/>
        </p:nvSpPr>
        <p:spPr>
          <a:xfrm>
            <a:off x="1186815" y="1438275"/>
            <a:ext cx="5271135" cy="6457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t>A</a:t>
            </a:r>
            <a:endParaRPr lang="en-US" altLang="zh-CN" sz="3200" b="1"/>
          </a:p>
        </p:txBody>
      </p:sp>
      <p:sp>
        <p:nvSpPr>
          <p:cNvPr id="3" name="矩形 2"/>
          <p:cNvSpPr/>
          <p:nvPr/>
        </p:nvSpPr>
        <p:spPr>
          <a:xfrm>
            <a:off x="1186815" y="2438400"/>
            <a:ext cx="5271135" cy="6457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t>B</a:t>
            </a:r>
            <a:endParaRPr lang="en-US" altLang="zh-CN" sz="3200" b="1"/>
          </a:p>
        </p:txBody>
      </p:sp>
      <p:sp>
        <p:nvSpPr>
          <p:cNvPr id="6" name="矩形 5"/>
          <p:cNvSpPr/>
          <p:nvPr/>
        </p:nvSpPr>
        <p:spPr>
          <a:xfrm>
            <a:off x="1229995" y="4685030"/>
            <a:ext cx="10202545" cy="811530"/>
          </a:xfrm>
          <a:prstGeom prst="rect">
            <a:avLst/>
          </a:prstGeom>
          <a:solidFill>
            <a:schemeClr val="accent4"/>
          </a:solidFill>
          <a:ln>
            <a:solidFill>
              <a:srgbClr val="FAC9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微软雅黑" panose="020B0503020204020204" charset="-122"/>
                <a:ea typeface="微软雅黑" panose="020B0503020204020204" charset="-122"/>
              </a:rPr>
              <a:t>预处理</a:t>
            </a:r>
            <a:r>
              <a:rPr lang="en-US" altLang="zh-CN" sz="3200" b="1">
                <a:latin typeface="微软雅黑" panose="020B0503020204020204" charset="-122"/>
                <a:ea typeface="微软雅黑" panose="020B0503020204020204" charset="-122"/>
              </a:rPr>
              <a:t>C</a:t>
            </a:r>
            <a:r>
              <a:rPr lang="zh-CN" altLang="en-US" sz="3200" b="1">
                <a:latin typeface="微软雅黑" panose="020B0503020204020204" charset="-122"/>
                <a:ea typeface="微软雅黑" panose="020B0503020204020204" charset="-122"/>
              </a:rPr>
              <a:t>、</a:t>
            </a:r>
            <a:r>
              <a:rPr lang="en-US" altLang="zh-CN" sz="3200" b="1">
                <a:latin typeface="微软雅黑" panose="020B0503020204020204" charset="-122"/>
                <a:ea typeface="微软雅黑" panose="020B0503020204020204" charset="-122"/>
              </a:rPr>
              <a:t>D</a:t>
            </a:r>
            <a:r>
              <a:rPr lang="zh-CN" altLang="en-US" sz="3200" b="1">
                <a:latin typeface="微软雅黑" panose="020B0503020204020204" charset="-122"/>
                <a:ea typeface="微软雅黑" panose="020B0503020204020204" charset="-122"/>
              </a:rPr>
              <a:t>可能的</a:t>
            </a:r>
            <a:r>
              <a:rPr lang="en-US" altLang="zh-CN" sz="3200" b="1">
                <a:latin typeface="微软雅黑" panose="020B0503020204020204" charset="-122"/>
                <a:ea typeface="微软雅黑" panose="020B0503020204020204" charset="-122"/>
              </a:rPr>
              <a:t>n^2</a:t>
            </a:r>
            <a:r>
              <a:rPr lang="zh-CN" altLang="en-US" sz="3200" b="1">
                <a:latin typeface="微软雅黑" panose="020B0503020204020204" charset="-122"/>
                <a:ea typeface="微软雅黑" panose="020B0503020204020204" charset="-122"/>
              </a:rPr>
              <a:t>种方法</a:t>
            </a:r>
            <a:endParaRPr lang="zh-CN" altLang="en-US" sz="3200" b="1">
              <a:latin typeface="微软雅黑" panose="020B0503020204020204" charset="-122"/>
              <a:ea typeface="微软雅黑" panose="020B0503020204020204" charset="-122"/>
            </a:endParaRPr>
          </a:p>
        </p:txBody>
      </p:sp>
      <p:sp>
        <p:nvSpPr>
          <p:cNvPr id="7" name="矩形 6"/>
          <p:cNvSpPr/>
          <p:nvPr/>
        </p:nvSpPr>
        <p:spPr>
          <a:xfrm>
            <a:off x="7687310" y="1438275"/>
            <a:ext cx="2425065" cy="16465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微软雅黑" panose="020B0503020204020204" charset="-122"/>
                <a:ea typeface="微软雅黑" panose="020B0503020204020204" charset="-122"/>
              </a:rPr>
              <a:t>暴力枚举</a:t>
            </a:r>
            <a:r>
              <a:rPr lang="en-US" altLang="zh-CN" sz="3200" b="1">
                <a:latin typeface="微软雅黑" panose="020B0503020204020204" charset="-122"/>
                <a:ea typeface="微软雅黑" panose="020B0503020204020204" charset="-122"/>
              </a:rPr>
              <a:t>n^2</a:t>
            </a:r>
            <a:endParaRPr lang="en-US" altLang="zh-CN" sz="3200" b="1">
              <a:latin typeface="微软雅黑" panose="020B0503020204020204" charset="-122"/>
              <a:ea typeface="微软雅黑" panose="020B0503020204020204" charset="-122"/>
            </a:endParaRPr>
          </a:p>
        </p:txBody>
      </p:sp>
      <p:sp>
        <p:nvSpPr>
          <p:cNvPr id="8" name="右箭头 7"/>
          <p:cNvSpPr/>
          <p:nvPr/>
        </p:nvSpPr>
        <p:spPr>
          <a:xfrm>
            <a:off x="6714490" y="1845310"/>
            <a:ext cx="790575" cy="833120"/>
          </a:xfrm>
          <a:prstGeom prst="rightArrow">
            <a:avLst/>
          </a:prstGeom>
          <a:solidFill>
            <a:srgbClr val="B210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下箭头 8"/>
          <p:cNvSpPr/>
          <p:nvPr/>
        </p:nvSpPr>
        <p:spPr>
          <a:xfrm>
            <a:off x="8152765" y="3201035"/>
            <a:ext cx="1581150" cy="1418590"/>
          </a:xfrm>
          <a:prstGeom prst="downArrow">
            <a:avLst/>
          </a:prstGeom>
          <a:solidFill>
            <a:srgbClr val="B210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微软雅黑" panose="020B0503020204020204" charset="-122"/>
                <a:ea typeface="微软雅黑" panose="020B0503020204020204" charset="-122"/>
              </a:rPr>
              <a:t>二分</a:t>
            </a:r>
            <a:endParaRPr lang="zh-CN" altLang="en-US" sz="3200" b="1">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pic>
        <p:nvPicPr>
          <p:cNvPr id="7" name="图片 6"/>
          <p:cNvPicPr>
            <a:picLocks noChangeAspect="1"/>
          </p:cNvPicPr>
          <p:nvPr/>
        </p:nvPicPr>
        <p:blipFill>
          <a:blip r:embed="rId1"/>
          <a:stretch>
            <a:fillRect/>
          </a:stretch>
        </p:blipFill>
        <p:spPr>
          <a:xfrm>
            <a:off x="413385" y="1508760"/>
            <a:ext cx="11257915" cy="36207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折半枚举</a:t>
            </a:r>
            <a:endParaRPr lang="zh-CN" altLang="en-US" sz="4000" b="1">
              <a:solidFill>
                <a:srgbClr val="B2100A"/>
              </a:solidFill>
              <a:latin typeface="微软雅黑" panose="020B0503020204020204" charset="-122"/>
              <a:ea typeface="微软雅黑" panose="020B0503020204020204" charset="-122"/>
            </a:endParaRPr>
          </a:p>
        </p:txBody>
      </p:sp>
      <p:sp>
        <p:nvSpPr>
          <p:cNvPr id="2" name="文本框 1"/>
          <p:cNvSpPr txBox="1"/>
          <p:nvPr/>
        </p:nvSpPr>
        <p:spPr>
          <a:xfrm>
            <a:off x="1099185" y="1229360"/>
            <a:ext cx="9556750" cy="4523105"/>
          </a:xfrm>
          <a:prstGeom prst="rect">
            <a:avLst/>
          </a:prstGeom>
          <a:noFill/>
        </p:spPr>
        <p:txBody>
          <a:bodyPr wrap="square" rtlCol="0">
            <a:spAutoFit/>
          </a:bodyPr>
          <a:p>
            <a:pPr algn="ctr"/>
            <a:r>
              <a:rPr lang="zh-CN" altLang="en-US" sz="3600" b="1">
                <a:latin typeface="微软雅黑" panose="020B0503020204020204" charset="-122"/>
                <a:ea typeface="微软雅黑" panose="020B0503020204020204" charset="-122"/>
              </a:rPr>
              <a:t>超大背包问题</a:t>
            </a:r>
            <a:r>
              <a:rPr lang="en-US" altLang="zh-CN" sz="3600" b="1">
                <a:latin typeface="微软雅黑" panose="020B0503020204020204" charset="-122"/>
                <a:ea typeface="微软雅黑" panose="020B0503020204020204" charset="-122"/>
              </a:rPr>
              <a:t>-NYOJ 1901</a:t>
            </a:r>
            <a:endParaRPr lang="en-US" altLang="zh-CN"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a:t>
            </a:r>
            <a:r>
              <a:rPr lang="zh-CN" altLang="en-US" sz="3600">
                <a:latin typeface="微软雅黑" panose="020B0503020204020204" charset="-122"/>
                <a:ea typeface="微软雅黑" panose="020B0503020204020204" charset="-122"/>
              </a:rPr>
              <a:t>重量和价值分别为</a:t>
            </a:r>
            <a:r>
              <a:rPr lang="en-US" altLang="zh-CN" sz="3600">
                <a:latin typeface="微软雅黑" panose="020B0503020204020204" charset="-122"/>
                <a:ea typeface="微软雅黑" panose="020B0503020204020204" charset="-122"/>
              </a:rPr>
              <a:t>wi</a:t>
            </a:r>
            <a:r>
              <a:rPr lang="zh-CN" altLang="en-US" sz="3600">
                <a:latin typeface="微软雅黑" panose="020B0503020204020204" charset="-122"/>
                <a:ea typeface="微软雅黑" panose="020B0503020204020204" charset="-122"/>
              </a:rPr>
              <a:t>、</a:t>
            </a:r>
            <a:r>
              <a:rPr lang="en-US" altLang="zh-CN" sz="3600">
                <a:latin typeface="微软雅黑" panose="020B0503020204020204" charset="-122"/>
                <a:ea typeface="微软雅黑" panose="020B0503020204020204" charset="-122"/>
              </a:rPr>
              <a:t>vi</a:t>
            </a:r>
            <a:r>
              <a:rPr lang="zh-CN" altLang="en-US" sz="3600">
                <a:latin typeface="微软雅黑" panose="020B0503020204020204" charset="-122"/>
                <a:ea typeface="微软雅黑" panose="020B0503020204020204" charset="-122"/>
              </a:rPr>
              <a:t>的</a:t>
            </a:r>
            <a:r>
              <a:rPr lang="en-US" altLang="zh-CN" sz="3600">
                <a:latin typeface="微软雅黑" panose="020B0503020204020204" charset="-122"/>
                <a:ea typeface="微软雅黑" panose="020B0503020204020204" charset="-122"/>
              </a:rPr>
              <a:t>n</a:t>
            </a:r>
            <a:r>
              <a:rPr lang="zh-CN" altLang="en-US" sz="3600">
                <a:latin typeface="微软雅黑" panose="020B0503020204020204" charset="-122"/>
                <a:ea typeface="微软雅黑" panose="020B0503020204020204" charset="-122"/>
              </a:rPr>
              <a:t>个物品。从这些物品中挑选总重量不超过</a:t>
            </a:r>
            <a:r>
              <a:rPr lang="en-US" altLang="zh-CN" sz="3600">
                <a:latin typeface="微软雅黑" panose="020B0503020204020204" charset="-122"/>
                <a:ea typeface="微软雅黑" panose="020B0503020204020204" charset="-122"/>
              </a:rPr>
              <a:t>W</a:t>
            </a:r>
            <a:r>
              <a:rPr lang="zh-CN" altLang="en-US" sz="3600">
                <a:latin typeface="微软雅黑" panose="020B0503020204020204" charset="-122"/>
                <a:ea typeface="微软雅黑" panose="020B0503020204020204" charset="-122"/>
              </a:rPr>
              <a:t>的物品，求所有挑选方案中价值总和的最大值。</a:t>
            </a:r>
            <a:endParaRPr lang="zh-CN" altLang="en-US" sz="3600">
              <a:latin typeface="微软雅黑" panose="020B0503020204020204" charset="-122"/>
              <a:ea typeface="微软雅黑" panose="020B0503020204020204" charset="-122"/>
            </a:endParaRPr>
          </a:p>
          <a:p>
            <a:endParaRPr lang="zh-CN" altLang="en-US" sz="3600" b="1">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限制条件</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1&lt;=n&lt;=40	1&lt;=wi,vi&lt;=1e15	1&lt;=W&lt;=1e15</a:t>
            </a:r>
            <a:endParaRPr lang="en-US" altLang="zh-CN" sz="3600">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折半枚举</a:t>
            </a:r>
            <a:endParaRPr lang="zh-CN" altLang="en-US" sz="4000" b="1">
              <a:solidFill>
                <a:srgbClr val="B2100A"/>
              </a:solidFill>
              <a:latin typeface="微软雅黑" panose="020B0503020204020204" charset="-122"/>
              <a:ea typeface="微软雅黑" panose="020B0503020204020204" charset="-122"/>
            </a:endParaRPr>
          </a:p>
        </p:txBody>
      </p:sp>
      <p:sp>
        <p:nvSpPr>
          <p:cNvPr id="7" name="矩形 6"/>
          <p:cNvSpPr/>
          <p:nvPr/>
        </p:nvSpPr>
        <p:spPr>
          <a:xfrm>
            <a:off x="1619250" y="1438275"/>
            <a:ext cx="8953500" cy="1118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微软雅黑" panose="020B0503020204020204" charset="-122"/>
                <a:ea typeface="微软雅黑" panose="020B0503020204020204" charset="-122"/>
              </a:rPr>
              <a:t>枚举前</a:t>
            </a:r>
            <a:r>
              <a:rPr lang="en-US" altLang="zh-CN" sz="3200" b="1">
                <a:latin typeface="微软雅黑" panose="020B0503020204020204" charset="-122"/>
                <a:ea typeface="微软雅黑" panose="020B0503020204020204" charset="-122"/>
                <a:sym typeface="+mn-ea"/>
              </a:rPr>
              <a:t>n/2</a:t>
            </a:r>
            <a:r>
              <a:rPr lang="zh-CN" altLang="en-US" sz="3200" b="1">
                <a:latin typeface="微软雅黑" panose="020B0503020204020204" charset="-122"/>
                <a:ea typeface="微软雅黑" panose="020B0503020204020204" charset="-122"/>
                <a:sym typeface="+mn-ea"/>
              </a:rPr>
              <a:t>个物品可能的取法</a:t>
            </a:r>
            <a:endParaRPr lang="en-US" altLang="zh-CN" sz="3200" b="1">
              <a:latin typeface="微软雅黑" panose="020B0503020204020204" charset="-122"/>
              <a:ea typeface="微软雅黑" panose="020B0503020204020204" charset="-122"/>
            </a:endParaRPr>
          </a:p>
        </p:txBody>
      </p:sp>
      <p:sp>
        <p:nvSpPr>
          <p:cNvPr id="9" name="下箭头 8"/>
          <p:cNvSpPr/>
          <p:nvPr/>
        </p:nvSpPr>
        <p:spPr>
          <a:xfrm>
            <a:off x="5023485" y="2638425"/>
            <a:ext cx="2143760" cy="1965325"/>
          </a:xfrm>
          <a:prstGeom prst="downArrow">
            <a:avLst/>
          </a:prstGeom>
          <a:solidFill>
            <a:srgbClr val="B210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a:latin typeface="微软雅黑" panose="020B0503020204020204" charset="-122"/>
                <a:ea typeface="微软雅黑" panose="020B0503020204020204" charset="-122"/>
              </a:rPr>
              <a:t>二分</a:t>
            </a:r>
            <a:endParaRPr lang="zh-CN" altLang="en-US" sz="3200" b="1">
              <a:latin typeface="微软雅黑" panose="020B0503020204020204" charset="-122"/>
              <a:ea typeface="微软雅黑" panose="020B0503020204020204" charset="-122"/>
            </a:endParaRPr>
          </a:p>
        </p:txBody>
      </p:sp>
      <p:sp>
        <p:nvSpPr>
          <p:cNvPr id="6" name="矩形 5"/>
          <p:cNvSpPr/>
          <p:nvPr/>
        </p:nvSpPr>
        <p:spPr>
          <a:xfrm>
            <a:off x="1619250" y="4685030"/>
            <a:ext cx="8952865" cy="1049020"/>
          </a:xfrm>
          <a:prstGeom prst="rect">
            <a:avLst/>
          </a:prstGeom>
          <a:solidFill>
            <a:schemeClr val="accent4"/>
          </a:solidFill>
          <a:ln>
            <a:solidFill>
              <a:srgbClr val="FAC9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b="1">
                <a:latin typeface="微软雅黑" panose="020B0503020204020204" charset="-122"/>
                <a:ea typeface="微软雅黑" panose="020B0503020204020204" charset="-122"/>
              </a:rPr>
              <a:t>枚举后</a:t>
            </a:r>
            <a:r>
              <a:rPr lang="en-US" altLang="zh-CN" sz="3200" b="1">
                <a:latin typeface="微软雅黑" panose="020B0503020204020204" charset="-122"/>
                <a:ea typeface="微软雅黑" panose="020B0503020204020204" charset="-122"/>
              </a:rPr>
              <a:t>n/2</a:t>
            </a:r>
            <a:r>
              <a:rPr lang="zh-CN" altLang="en-US" sz="3200" b="1">
                <a:latin typeface="微软雅黑" panose="020B0503020204020204" charset="-122"/>
                <a:ea typeface="微软雅黑" panose="020B0503020204020204" charset="-122"/>
              </a:rPr>
              <a:t>个物品可能的取法，排序</a:t>
            </a:r>
            <a:endParaRPr lang="zh-CN" altLang="en-US" sz="3200" b="1">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3313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B2100A"/>
                </a:solidFill>
                <a:latin typeface="微软雅黑" panose="020B0503020204020204" charset="-122"/>
                <a:ea typeface="微软雅黑" panose="020B0503020204020204" charset="-122"/>
              </a:rPr>
              <a:t>折半枚举</a:t>
            </a:r>
            <a:endParaRPr lang="zh-CN" altLang="en-US" sz="4000" b="1">
              <a:solidFill>
                <a:srgbClr val="B2100A"/>
              </a:solidFill>
              <a:latin typeface="微软雅黑" panose="020B0503020204020204" charset="-122"/>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AC90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D8A804"/>
                </a:solidFill>
                <a:latin typeface="微软雅黑" panose="020B0503020204020204" charset="-122"/>
                <a:ea typeface="微软雅黑" panose="020B0503020204020204" charset="-122"/>
              </a:rPr>
              <a:t>坐标离散化</a:t>
            </a:r>
            <a:endParaRPr lang="zh-CN" altLang="en-US" sz="4000" b="1">
              <a:solidFill>
                <a:srgbClr val="D8A804"/>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356995" y="989330"/>
            <a:ext cx="9478010" cy="5085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AC90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D8A804"/>
                </a:solidFill>
                <a:latin typeface="微软雅黑" panose="020B0503020204020204" charset="-122"/>
                <a:ea typeface="微软雅黑" panose="020B0503020204020204" charset="-122"/>
              </a:rPr>
              <a:t>坐标离散化</a:t>
            </a:r>
            <a:endParaRPr lang="zh-CN" altLang="en-US" sz="4000" b="1">
              <a:solidFill>
                <a:srgbClr val="D8A804"/>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2620645" y="1397635"/>
            <a:ext cx="6950710" cy="40633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AC90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D8A804"/>
                </a:solidFill>
                <a:latin typeface="微软雅黑" panose="020B0503020204020204" charset="-122"/>
                <a:ea typeface="微软雅黑" panose="020B0503020204020204" charset="-122"/>
              </a:rPr>
              <a:t>坐标离散化</a:t>
            </a:r>
            <a:endParaRPr lang="zh-CN" altLang="en-US" sz="4000" b="1">
              <a:solidFill>
                <a:srgbClr val="D8A804"/>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2728595" y="958850"/>
            <a:ext cx="6734810" cy="5930900"/>
          </a:xfrm>
          <a:prstGeom prst="rect">
            <a:avLst/>
          </a:prstGeom>
          <a:ln w="31750">
            <a:solidFill>
              <a:srgbClr val="D8A804"/>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314960" y="846455"/>
            <a:ext cx="11735435" cy="10160"/>
          </a:xfrm>
          <a:prstGeom prst="line">
            <a:avLst/>
          </a:prstGeom>
          <a:ln w="85725">
            <a:solidFill>
              <a:srgbClr val="FAC90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90575" y="86995"/>
            <a:ext cx="499681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D8A804"/>
                </a:solidFill>
                <a:latin typeface="微软雅黑" panose="020B0503020204020204" charset="-122"/>
                <a:ea typeface="微软雅黑" panose="020B0503020204020204" charset="-122"/>
              </a:rPr>
              <a:t>坐标离散化</a:t>
            </a:r>
            <a:endParaRPr lang="zh-CN" altLang="en-US" sz="4000" b="1">
              <a:solidFill>
                <a:srgbClr val="D8A804"/>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6" name="组合 5"/>
          <p:cNvGrpSpPr/>
          <p:nvPr/>
        </p:nvGrpSpPr>
        <p:grpSpPr>
          <a:xfrm>
            <a:off x="2978150" y="1382395"/>
            <a:ext cx="6235700" cy="3694430"/>
            <a:chOff x="6054" y="302"/>
            <a:chExt cx="9820" cy="5818"/>
          </a:xfrm>
        </p:grpSpPr>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rcRect b="34815"/>
            <a:stretch>
              <a:fillRect/>
            </a:stretch>
          </p:blipFill>
          <p:spPr>
            <a:xfrm>
              <a:off x="6054" y="302"/>
              <a:ext cx="8945" cy="5819"/>
            </a:xfrm>
            <a:prstGeom prst="rect">
              <a:avLst/>
            </a:prstGeom>
          </p:spPr>
        </p:pic>
        <p:sp>
          <p:nvSpPr>
            <p:cNvPr id="2" name="文本框 1"/>
            <p:cNvSpPr txBox="1"/>
            <p:nvPr/>
          </p:nvSpPr>
          <p:spPr>
            <a:xfrm>
              <a:off x="6054" y="2932"/>
              <a:ext cx="9820" cy="1888"/>
            </a:xfrm>
            <a:prstGeom prst="rect">
              <a:avLst/>
            </a:prstGeom>
            <a:noFill/>
          </p:spPr>
          <p:txBody>
            <a:bodyPr wrap="square" rtlCol="0">
              <a:spAutoFit/>
            </a:bodyPr>
            <a:p>
              <a:r>
                <a:rPr lang="en-US" altLang="zh-CN" sz="7200" b="1">
                  <a:solidFill>
                    <a:schemeClr val="bg1"/>
                  </a:solidFill>
                  <a:latin typeface="微软雅黑" panose="020B0503020204020204" charset="-122"/>
                  <a:ea typeface="微软雅黑" panose="020B0503020204020204" charset="-122"/>
                </a:rPr>
                <a:t>T H A N K S</a:t>
              </a:r>
              <a:endParaRPr lang="en-US" altLang="zh-CN" sz="7200" b="1">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sp>
        <p:nvSpPr>
          <p:cNvPr id="8" name="文本框 7"/>
          <p:cNvSpPr txBox="1"/>
          <p:nvPr/>
        </p:nvSpPr>
        <p:spPr>
          <a:xfrm>
            <a:off x="1278890" y="1271905"/>
            <a:ext cx="9496425" cy="4831080"/>
          </a:xfrm>
          <a:prstGeom prst="rect">
            <a:avLst/>
          </a:prstGeom>
          <a:noFill/>
        </p:spPr>
        <p:txBody>
          <a:bodyPr wrap="square" rtlCol="0">
            <a:spAutoFit/>
          </a:bodyPr>
          <a:p>
            <a:r>
              <a:rPr lang="en-US" altLang="zh-CN" sz="2800">
                <a:latin typeface="微软雅黑" panose="020B0503020204020204" charset="-122"/>
                <a:ea typeface="微软雅黑" panose="020B0503020204020204" charset="-122"/>
              </a:rPr>
              <a:t>	</a:t>
            </a:r>
            <a:r>
              <a:rPr lang="zh-CN" altLang="en-US" sz="2800">
                <a:latin typeface="微软雅黑" panose="020B0503020204020204" charset="-122"/>
                <a:ea typeface="微软雅黑" panose="020B0503020204020204" charset="-122"/>
              </a:rPr>
              <a:t>给定长度为</a:t>
            </a:r>
            <a:r>
              <a:rPr lang="en-US" altLang="zh-CN" sz="2800">
                <a:latin typeface="微软雅黑" panose="020B0503020204020204" charset="-122"/>
                <a:ea typeface="微软雅黑" panose="020B0503020204020204" charset="-122"/>
              </a:rPr>
              <a:t>n</a:t>
            </a:r>
            <a:r>
              <a:rPr lang="zh-CN" altLang="en-US" sz="2800">
                <a:latin typeface="微软雅黑" panose="020B0503020204020204" charset="-122"/>
                <a:ea typeface="微软雅黑" panose="020B0503020204020204" charset="-122"/>
              </a:rPr>
              <a:t>的数列整数</a:t>
            </a:r>
            <a:r>
              <a:rPr lang="en-US" altLang="zh-CN" sz="2800">
                <a:latin typeface="微软雅黑" panose="020B0503020204020204" charset="-122"/>
                <a:ea typeface="微软雅黑" panose="020B0503020204020204" charset="-122"/>
              </a:rPr>
              <a:t>a0,a1,a2,........an-1</a:t>
            </a:r>
            <a:r>
              <a:rPr lang="zh-CN" altLang="en-US" sz="2800">
                <a:latin typeface="微软雅黑" panose="020B0503020204020204" charset="-122"/>
                <a:ea typeface="微软雅黑" panose="020B0503020204020204" charset="-122"/>
              </a:rPr>
              <a:t>以及整数</a:t>
            </a:r>
            <a:r>
              <a:rPr lang="en-US" altLang="zh-CN" sz="2800">
                <a:latin typeface="微软雅黑" panose="020B0503020204020204" charset="-122"/>
                <a:ea typeface="微软雅黑" panose="020B0503020204020204" charset="-122"/>
              </a:rPr>
              <a:t>S</a:t>
            </a:r>
            <a:r>
              <a:rPr lang="zh-CN" altLang="en-US" sz="2800">
                <a:latin typeface="微软雅黑" panose="020B0503020204020204" charset="-122"/>
                <a:ea typeface="微软雅黑" panose="020B0503020204020204" charset="-122"/>
              </a:rPr>
              <a:t>。求出总和不小于</a:t>
            </a:r>
            <a:r>
              <a:rPr lang="en-US" altLang="zh-CN" sz="2800">
                <a:latin typeface="微软雅黑" panose="020B0503020204020204" charset="-122"/>
                <a:ea typeface="微软雅黑" panose="020B0503020204020204" charset="-122"/>
              </a:rPr>
              <a:t>S</a:t>
            </a:r>
            <a:r>
              <a:rPr lang="zh-CN" altLang="en-US" sz="2800">
                <a:latin typeface="微软雅黑" panose="020B0503020204020204" charset="-122"/>
                <a:ea typeface="微软雅黑" panose="020B0503020204020204" charset="-122"/>
              </a:rPr>
              <a:t>的连续子序列的长度的最小值。如果解不存在，则输出</a:t>
            </a:r>
            <a:r>
              <a:rPr lang="en-US" altLang="zh-CN" sz="2800">
                <a:latin typeface="微软雅黑" panose="020B0503020204020204" charset="-122"/>
                <a:ea typeface="微软雅黑" panose="020B0503020204020204" charset="-122"/>
              </a:rPr>
              <a:t>0</a:t>
            </a:r>
            <a:r>
              <a:rPr lang="zh-CN" altLang="en-US" sz="2800">
                <a:latin typeface="微软雅黑" panose="020B0503020204020204" charset="-122"/>
                <a:ea typeface="微软雅黑" panose="020B0503020204020204" charset="-122"/>
              </a:rPr>
              <a:t>。</a:t>
            </a:r>
            <a:endParaRPr lang="zh-CN" altLang="en-US" sz="3600" b="1">
              <a:latin typeface="微软雅黑" panose="020B0503020204020204" charset="-122"/>
              <a:ea typeface="微软雅黑" panose="020B0503020204020204" charset="-122"/>
            </a:endParaRPr>
          </a:p>
          <a:p>
            <a:r>
              <a:rPr lang="zh-CN" altLang="en-US" sz="2800" b="1">
                <a:latin typeface="微软雅黑" panose="020B0503020204020204" charset="-122"/>
                <a:ea typeface="微软雅黑" panose="020B0503020204020204" charset="-122"/>
              </a:rPr>
              <a:t>限制条件</a:t>
            </a:r>
            <a:endParaRPr lang="zh-CN" altLang="en-US" sz="2800" b="1">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	10&lt;n&lt;1e5</a:t>
            </a:r>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	0&lt;ai&lt;=1e4</a:t>
            </a:r>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	S&lt;1e8</a:t>
            </a:r>
            <a:endParaRPr lang="en-US" altLang="zh-CN" sz="2800">
              <a:latin typeface="微软雅黑" panose="020B0503020204020204" charset="-122"/>
              <a:ea typeface="微软雅黑" panose="020B0503020204020204" charset="-122"/>
            </a:endParaRPr>
          </a:p>
          <a:p>
            <a:r>
              <a:rPr lang="zh-CN" altLang="en-US" sz="2800" b="1">
                <a:latin typeface="微软雅黑" panose="020B0503020204020204" charset="-122"/>
                <a:ea typeface="微软雅黑" panose="020B0503020204020204" charset="-122"/>
              </a:rPr>
              <a:t>输入</a:t>
            </a:r>
            <a:endParaRPr lang="zh-CN" altLang="en-US" sz="2800" b="1">
              <a:latin typeface="微软雅黑" panose="020B0503020204020204" charset="-122"/>
              <a:ea typeface="微软雅黑" panose="020B0503020204020204" charset="-122"/>
            </a:endParaRPr>
          </a:p>
          <a:p>
            <a:r>
              <a:rPr lang="en-US" altLang="zh-CN" sz="2800" b="1">
                <a:latin typeface="微软雅黑" panose="020B0503020204020204" charset="-122"/>
                <a:ea typeface="微软雅黑" panose="020B0503020204020204" charset="-122"/>
              </a:rPr>
              <a:t>	</a:t>
            </a:r>
            <a:r>
              <a:rPr lang="en-US" altLang="zh-CN" sz="2800">
                <a:latin typeface="微软雅黑" panose="020B0503020204020204" charset="-122"/>
                <a:ea typeface="微软雅黑" panose="020B0503020204020204" charset="-122"/>
              </a:rPr>
              <a:t>n=10  S=15 a={5,1,3,5,10,7,4,9,2,8}</a:t>
            </a:r>
            <a:endParaRPr lang="en-US" altLang="zh-CN" sz="2800">
              <a:latin typeface="微软雅黑" panose="020B0503020204020204" charset="-122"/>
              <a:ea typeface="微软雅黑" panose="020B0503020204020204" charset="-122"/>
            </a:endParaRPr>
          </a:p>
          <a:p>
            <a:r>
              <a:rPr lang="zh-CN" altLang="en-US" sz="2800" b="1">
                <a:latin typeface="微软雅黑" panose="020B0503020204020204" charset="-122"/>
                <a:ea typeface="微软雅黑" panose="020B0503020204020204" charset="-122"/>
              </a:rPr>
              <a:t>输出</a:t>
            </a:r>
            <a:endParaRPr lang="zh-CN" altLang="en-US" sz="2800" b="1">
              <a:latin typeface="微软雅黑" panose="020B0503020204020204" charset="-122"/>
              <a:ea typeface="微软雅黑" panose="020B0503020204020204" charset="-122"/>
            </a:endParaRPr>
          </a:p>
          <a:p>
            <a:r>
              <a:rPr lang="en-US" altLang="zh-CN" sz="2800" b="1">
                <a:latin typeface="微软雅黑" panose="020B0503020204020204" charset="-122"/>
                <a:ea typeface="微软雅黑" panose="020B0503020204020204" charset="-122"/>
              </a:rPr>
              <a:t>	</a:t>
            </a:r>
            <a:r>
              <a:rPr lang="en-US" altLang="zh-CN" sz="2800">
                <a:latin typeface="微软雅黑" panose="020B0503020204020204" charset="-122"/>
                <a:ea typeface="微软雅黑" panose="020B0503020204020204" charset="-122"/>
              </a:rPr>
              <a:t>2</a:t>
            </a:r>
            <a:endParaRPr lang="en-US" altLang="zh-CN" sz="28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sp>
        <p:nvSpPr>
          <p:cNvPr id="2" name="文本框 1"/>
          <p:cNvSpPr txBox="1"/>
          <p:nvPr/>
        </p:nvSpPr>
        <p:spPr>
          <a:xfrm>
            <a:off x="840740" y="1906905"/>
            <a:ext cx="9384665" cy="2491740"/>
          </a:xfrm>
          <a:prstGeom prst="rect">
            <a:avLst/>
          </a:prstGeom>
          <a:noFill/>
        </p:spPr>
        <p:txBody>
          <a:bodyPr wrap="square" rtlCol="0">
            <a:spAutoFit/>
          </a:bodyPr>
          <a:p>
            <a:pPr marL="571500" indent="-571500" algn="ctr">
              <a:buFont typeface="Wingdings" panose="05000000000000000000" charset="0"/>
              <a:buChar char="n"/>
            </a:pPr>
            <a:r>
              <a:rPr lang="zh-CN" altLang="en-US" sz="4800" b="1">
                <a:latin typeface="微软雅黑" panose="020B0503020204020204" charset="-122"/>
                <a:ea typeface="微软雅黑" panose="020B0503020204020204" charset="-122"/>
              </a:rPr>
              <a:t>暴力枚举 </a:t>
            </a:r>
            <a:r>
              <a:rPr lang="en-US" altLang="zh-CN" sz="4800" b="1">
                <a:latin typeface="微软雅黑" panose="020B0503020204020204" charset="-122"/>
                <a:ea typeface="微软雅黑" panose="020B0503020204020204" charset="-122"/>
              </a:rPr>
              <a:t>O(n^2)</a:t>
            </a:r>
            <a:endParaRPr lang="en-US" altLang="zh-CN" sz="4800" b="1">
              <a:latin typeface="微软雅黑" panose="020B0503020204020204" charset="-122"/>
              <a:ea typeface="微软雅黑" panose="020B0503020204020204" charset="-122"/>
            </a:endParaRPr>
          </a:p>
          <a:p>
            <a:pPr indent="0" algn="ctr">
              <a:buFont typeface="Wingdings" panose="05000000000000000000" charset="0"/>
              <a:buNone/>
            </a:pPr>
            <a:endParaRPr lang="en-US" altLang="zh-CN" sz="6000" b="1">
              <a:latin typeface="微软雅黑" panose="020B0503020204020204" charset="-122"/>
              <a:ea typeface="微软雅黑" panose="020B0503020204020204" charset="-122"/>
            </a:endParaRPr>
          </a:p>
          <a:p>
            <a:pPr marL="571500" indent="-571500" algn="ctr">
              <a:buFont typeface="Wingdings" panose="05000000000000000000" charset="0"/>
              <a:buChar char="n"/>
            </a:pPr>
            <a:r>
              <a:rPr lang="zh-CN" altLang="en-US" sz="4800" b="1">
                <a:latin typeface="微软雅黑" panose="020B0503020204020204" charset="-122"/>
                <a:ea typeface="微软雅黑" panose="020B0503020204020204" charset="-122"/>
              </a:rPr>
              <a:t>二分搜索</a:t>
            </a:r>
            <a:r>
              <a:rPr lang="en-US" altLang="zh-CN" sz="4800" b="1">
                <a:latin typeface="微软雅黑" panose="020B0503020204020204" charset="-122"/>
                <a:ea typeface="微软雅黑" panose="020B0503020204020204" charset="-122"/>
              </a:rPr>
              <a:t>O(nlogn)</a:t>
            </a:r>
            <a:endParaRPr lang="en-US" altLang="zh-CN" sz="4800" b="1">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sp>
        <p:nvSpPr>
          <p:cNvPr id="3" name="文本框 2"/>
          <p:cNvSpPr txBox="1"/>
          <p:nvPr/>
        </p:nvSpPr>
        <p:spPr>
          <a:xfrm>
            <a:off x="2007235" y="1078865"/>
            <a:ext cx="9119235" cy="1076325"/>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rPr>
              <a:t>区间</a:t>
            </a:r>
            <a:r>
              <a:rPr lang="en-US" altLang="zh-CN" sz="3200">
                <a:latin typeface="微软雅黑" panose="020B0503020204020204" charset="-122"/>
                <a:ea typeface="微软雅黑" panose="020B0503020204020204" charset="-122"/>
              </a:rPr>
              <a:t>[s,t)</a:t>
            </a:r>
            <a:r>
              <a:rPr lang="zh-CN" altLang="en-US" sz="3200">
                <a:latin typeface="微软雅黑" panose="020B0503020204020204" charset="-122"/>
                <a:ea typeface="微软雅黑" panose="020B0503020204020204" charset="-122"/>
              </a:rPr>
              <a:t>上  </a:t>
            </a:r>
            <a:r>
              <a:rPr lang="en-US" altLang="zh-CN" sz="3200">
                <a:latin typeface="微软雅黑" panose="020B0503020204020204" charset="-122"/>
                <a:ea typeface="微软雅黑" panose="020B0503020204020204" charset="-122"/>
              </a:rPr>
              <a:t>a</a:t>
            </a:r>
            <a:r>
              <a:rPr lang="en-US" altLang="zh-CN" sz="3200" baseline="-25000">
                <a:solidFill>
                  <a:schemeClr val="tx1"/>
                </a:solidFill>
                <a:uFillTx/>
                <a:latin typeface="微软雅黑" panose="020B0503020204020204" charset="-122"/>
                <a:ea typeface="微软雅黑" panose="020B0503020204020204" charset="-122"/>
              </a:rPr>
              <a:t>s</a:t>
            </a:r>
            <a:r>
              <a:rPr lang="en-US" altLang="zh-CN" sz="3200">
                <a:latin typeface="微软雅黑" panose="020B0503020204020204" charset="-122"/>
                <a:ea typeface="微软雅黑" panose="020B0503020204020204" charset="-122"/>
              </a:rPr>
              <a:t>+a</a:t>
            </a:r>
            <a:r>
              <a:rPr lang="en-US" altLang="zh-CN" sz="3200" baseline="-25000">
                <a:solidFill>
                  <a:schemeClr val="tx1"/>
                </a:solidFill>
                <a:uFillTx/>
                <a:latin typeface="微软雅黑" panose="020B0503020204020204" charset="-122"/>
                <a:ea typeface="微软雅黑" panose="020B0503020204020204" charset="-122"/>
              </a:rPr>
              <a:t>s+1</a:t>
            </a:r>
            <a:r>
              <a:rPr lang="en-US" altLang="zh-CN" sz="3200">
                <a:latin typeface="微软雅黑" panose="020B0503020204020204" charset="-122"/>
                <a:ea typeface="微软雅黑" panose="020B0503020204020204" charset="-122"/>
              </a:rPr>
              <a:t>+...+a</a:t>
            </a:r>
            <a:r>
              <a:rPr lang="en-US" altLang="zh-CN" sz="3200" baseline="-25000">
                <a:solidFill>
                  <a:schemeClr val="tx1"/>
                </a:solidFill>
                <a:uFillTx/>
                <a:latin typeface="微软雅黑" panose="020B0503020204020204" charset="-122"/>
                <a:ea typeface="微软雅黑" panose="020B0503020204020204" charset="-122"/>
              </a:rPr>
              <a:t>t-1</a:t>
            </a:r>
            <a:r>
              <a:rPr lang="en-US" altLang="zh-CN" sz="3200">
                <a:solidFill>
                  <a:schemeClr val="tx1"/>
                </a:solidFill>
                <a:uFillTx/>
                <a:latin typeface="微软雅黑" panose="020B0503020204020204" charset="-122"/>
                <a:ea typeface="微软雅黑" panose="020B0503020204020204" charset="-122"/>
              </a:rPr>
              <a:t>&gt;</a:t>
            </a:r>
            <a:r>
              <a:rPr lang="en-US" altLang="zh-CN" sz="3200">
                <a:latin typeface="微软雅黑" panose="020B0503020204020204" charset="-122"/>
                <a:ea typeface="微软雅黑" panose="020B0503020204020204" charset="-122"/>
              </a:rPr>
              <a:t>=S</a:t>
            </a:r>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		     a</a:t>
            </a:r>
            <a:r>
              <a:rPr lang="en-US" altLang="zh-CN" sz="3200" baseline="-25000">
                <a:solidFill>
                  <a:schemeClr val="tx1"/>
                </a:solidFill>
                <a:uFillTx/>
                <a:latin typeface="微软雅黑" panose="020B0503020204020204" charset="-122"/>
                <a:ea typeface="微软雅黑" panose="020B0503020204020204" charset="-122"/>
              </a:rPr>
              <a:t>s+1</a:t>
            </a:r>
            <a:r>
              <a:rPr lang="en-US" altLang="zh-CN" sz="3200">
                <a:latin typeface="微软雅黑" panose="020B0503020204020204" charset="-122"/>
                <a:ea typeface="微软雅黑" panose="020B0503020204020204" charset="-122"/>
              </a:rPr>
              <a:t>+a</a:t>
            </a:r>
            <a:r>
              <a:rPr lang="en-US" altLang="zh-CN" sz="3200" baseline="-25000">
                <a:solidFill>
                  <a:schemeClr val="tx1"/>
                </a:solidFill>
                <a:uFillTx/>
                <a:latin typeface="微软雅黑" panose="020B0503020204020204" charset="-122"/>
                <a:ea typeface="微软雅黑" panose="020B0503020204020204" charset="-122"/>
              </a:rPr>
              <a:t>s+2</a:t>
            </a:r>
            <a:r>
              <a:rPr lang="en-US" altLang="zh-CN" sz="3200">
                <a:latin typeface="微软雅黑" panose="020B0503020204020204" charset="-122"/>
                <a:ea typeface="微软雅黑" panose="020B0503020204020204" charset="-122"/>
              </a:rPr>
              <a:t>+...a</a:t>
            </a:r>
            <a:r>
              <a:rPr lang="en-US" altLang="zh-CN" sz="3200" baseline="-25000">
                <a:solidFill>
                  <a:schemeClr val="tx1"/>
                </a:solidFill>
                <a:uFillTx/>
                <a:latin typeface="微软雅黑" panose="020B0503020204020204" charset="-122"/>
                <a:ea typeface="微软雅黑" panose="020B0503020204020204" charset="-122"/>
              </a:rPr>
              <a:t>t'-1</a:t>
            </a:r>
            <a:r>
              <a:rPr lang="en-US" altLang="zh-CN" sz="3200">
                <a:solidFill>
                  <a:schemeClr val="tx1"/>
                </a:solidFill>
                <a:uFillTx/>
                <a:latin typeface="微软雅黑" panose="020B0503020204020204" charset="-122"/>
                <a:ea typeface="微软雅黑" panose="020B0503020204020204" charset="-122"/>
              </a:rPr>
              <a:t>&gt;</a:t>
            </a:r>
            <a:r>
              <a:rPr lang="en-US" altLang="zh-CN" sz="3200">
                <a:latin typeface="微软雅黑" panose="020B0503020204020204" charset="-122"/>
                <a:ea typeface="微软雅黑" panose="020B0503020204020204" charset="-122"/>
              </a:rPr>
              <a:t>=S,t'&gt;=t</a:t>
            </a:r>
            <a:endParaRPr lang="en-US" altLang="zh-CN" sz="3200">
              <a:latin typeface="微软雅黑" panose="020B0503020204020204" charset="-122"/>
              <a:ea typeface="微软雅黑" panose="020B0503020204020204" charset="-122"/>
            </a:endParaRPr>
          </a:p>
        </p:txBody>
      </p:sp>
      <p:sp>
        <p:nvSpPr>
          <p:cNvPr id="6" name="文本框 5"/>
          <p:cNvSpPr txBox="1"/>
          <p:nvPr/>
        </p:nvSpPr>
        <p:spPr>
          <a:xfrm>
            <a:off x="356870" y="2155190"/>
            <a:ext cx="6334125" cy="3415030"/>
          </a:xfrm>
          <a:prstGeom prst="rect">
            <a:avLst/>
          </a:prstGeom>
          <a:noFill/>
        </p:spPr>
        <p:txBody>
          <a:bodyPr wrap="square" rtlCol="0">
            <a:spAutoFit/>
          </a:bodyPr>
          <a:p>
            <a:r>
              <a:rPr lang="zh-CN" altLang="en-US" sz="3600" b="1">
                <a:latin typeface="微软雅黑" panose="020B0503020204020204" charset="-122"/>
                <a:ea typeface="微软雅黑" panose="020B0503020204020204" charset="-122"/>
              </a:rPr>
              <a:t>算法</a:t>
            </a:r>
            <a:endParaRPr lang="zh-CN" altLang="en-US" sz="3600" b="1">
              <a:latin typeface="微软雅黑" panose="020B0503020204020204" charset="-122"/>
              <a:ea typeface="微软雅黑" panose="020B0503020204020204" charset="-122"/>
            </a:endParaRPr>
          </a:p>
          <a:p>
            <a:r>
              <a:rPr lang="en-US" altLang="zh-CN" sz="3600"/>
              <a:t>1.s=t=sum=0;</a:t>
            </a:r>
            <a:endParaRPr lang="en-US" altLang="zh-CN" sz="3600"/>
          </a:p>
          <a:p>
            <a:r>
              <a:rPr lang="en-US" altLang="zh-CN" sz="3600"/>
              <a:t>2.while(sum&lt;S)   sum+=a</a:t>
            </a:r>
            <a:r>
              <a:rPr lang="en-US" altLang="zh-CN" sz="3600" baseline="-25000">
                <a:solidFill>
                  <a:schemeClr val="tx1"/>
                </a:solidFill>
                <a:uFillTx/>
              </a:rPr>
              <a:t>t</a:t>
            </a:r>
            <a:r>
              <a:rPr lang="en-US" altLang="zh-CN" sz="3600"/>
              <a:t>;t++;</a:t>
            </a:r>
            <a:endParaRPr lang="en-US" altLang="zh-CN" sz="3600"/>
          </a:p>
          <a:p>
            <a:r>
              <a:rPr lang="en-US" altLang="zh-CN" sz="3600"/>
              <a:t>3.if(t==n&amp;&amp;sum&lt;S) return error;</a:t>
            </a:r>
            <a:endParaRPr lang="en-US" altLang="zh-CN" sz="3600"/>
          </a:p>
          <a:p>
            <a:r>
              <a:rPr lang="en-US" altLang="zh-CN" sz="3600"/>
              <a:t>   else ans=min(ans,t-s);</a:t>
            </a:r>
            <a:endParaRPr lang="en-US" altLang="zh-CN" sz="3600"/>
          </a:p>
          <a:p>
            <a:r>
              <a:rPr lang="en-US" altLang="zh-CN" sz="3600"/>
              <a:t>4. sum-=a</a:t>
            </a:r>
            <a:r>
              <a:rPr lang="en-US" altLang="zh-CN" sz="3600" baseline="-25000">
                <a:solidFill>
                  <a:schemeClr val="tx1"/>
                </a:solidFill>
                <a:uFillTx/>
              </a:rPr>
              <a:t>s</a:t>
            </a:r>
            <a:r>
              <a:rPr lang="en-US" altLang="zh-CN" sz="3600"/>
              <a:t>;s++; goto 2.</a:t>
            </a:r>
            <a:endParaRPr lang="en-US" altLang="zh-CN" sz="3600"/>
          </a:p>
        </p:txBody>
      </p:sp>
      <p:pic>
        <p:nvPicPr>
          <p:cNvPr id="7" name="图片 6"/>
          <p:cNvPicPr>
            <a:picLocks noChangeAspect="1"/>
          </p:cNvPicPr>
          <p:nvPr/>
        </p:nvPicPr>
        <p:blipFill>
          <a:blip r:embed="rId1"/>
          <a:stretch>
            <a:fillRect/>
          </a:stretch>
        </p:blipFill>
        <p:spPr>
          <a:xfrm>
            <a:off x="6690995" y="2239010"/>
            <a:ext cx="5110480" cy="4123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6347460" y="3604260"/>
            <a:ext cx="5615940" cy="2795270"/>
          </a:xfrm>
          <a:prstGeom prst="rect">
            <a:avLst/>
          </a:prstGeom>
        </p:spPr>
      </p:pic>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sp>
        <p:nvSpPr>
          <p:cNvPr id="6" name="文本框 5"/>
          <p:cNvSpPr txBox="1"/>
          <p:nvPr/>
        </p:nvSpPr>
        <p:spPr>
          <a:xfrm>
            <a:off x="6455410" y="1490345"/>
            <a:ext cx="5194300" cy="2061210"/>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	</a:t>
            </a:r>
            <a:r>
              <a:rPr lang="zh-CN" altLang="en-US" sz="3200">
                <a:latin typeface="微软雅黑" panose="020B0503020204020204" charset="-122"/>
                <a:ea typeface="微软雅黑" panose="020B0503020204020204" charset="-122"/>
              </a:rPr>
              <a:t>反复推进区间的开头和结尾，来求取满足条件的最小区间的方法被称为</a:t>
            </a:r>
            <a:r>
              <a:rPr lang="en-US" altLang="zh-CN" sz="3200">
                <a:latin typeface="微软雅黑" panose="020B0503020204020204" charset="-122"/>
                <a:ea typeface="微软雅黑" panose="020B0503020204020204" charset="-122"/>
              </a:rPr>
              <a:t>“</a:t>
            </a:r>
            <a:r>
              <a:rPr lang="zh-CN" altLang="en-US" sz="3200">
                <a:latin typeface="微软雅黑" panose="020B0503020204020204" charset="-122"/>
                <a:ea typeface="微软雅黑" panose="020B0503020204020204" charset="-122"/>
              </a:rPr>
              <a:t>尺取法</a:t>
            </a:r>
            <a:r>
              <a:rPr lang="en-US" altLang="zh-CN" sz="3200">
                <a:latin typeface="微软雅黑" panose="020B0503020204020204" charset="-122"/>
                <a:ea typeface="微软雅黑" panose="020B0503020204020204" charset="-122"/>
              </a:rPr>
              <a:t>”</a:t>
            </a:r>
            <a:r>
              <a:rPr lang="zh-CN" altLang="en-US" sz="3200">
                <a:latin typeface="微软雅黑" panose="020B0503020204020204" charset="-122"/>
                <a:ea typeface="微软雅黑" panose="020B0503020204020204" charset="-122"/>
              </a:rPr>
              <a:t>。</a:t>
            </a:r>
            <a:endParaRPr lang="zh-CN" altLang="en-US" sz="320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463040" y="1252220"/>
            <a:ext cx="4356735" cy="5147310"/>
          </a:xfrm>
          <a:prstGeom prst="rect">
            <a:avLst/>
          </a:prstGeom>
          <a:ln w="25400" cmpd="sng">
            <a:solidFill>
              <a:schemeClr val="accent1">
                <a:shade val="50000"/>
              </a:schemeClr>
            </a:solidFill>
            <a:prstDash val="soli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pic>
        <p:nvPicPr>
          <p:cNvPr id="2" name="图片 1"/>
          <p:cNvPicPr>
            <a:picLocks noChangeAspect="1"/>
          </p:cNvPicPr>
          <p:nvPr/>
        </p:nvPicPr>
        <p:blipFill>
          <a:blip r:embed="rId1"/>
          <a:stretch>
            <a:fillRect/>
          </a:stretch>
        </p:blipFill>
        <p:spPr>
          <a:xfrm>
            <a:off x="958850" y="1349375"/>
            <a:ext cx="10274935" cy="4970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V="1">
            <a:off x="227965" y="1078865"/>
            <a:ext cx="11735435" cy="1016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5985" y="208915"/>
            <a:ext cx="2449195" cy="706755"/>
          </a:xfrm>
          <a:prstGeom prst="rect">
            <a:avLst/>
          </a:prstGeom>
          <a:noFill/>
        </p:spPr>
        <p:txBody>
          <a:bodyPr wrap="square" rtlCol="0" anchor="t">
            <a:spAutoFit/>
          </a:bodyPr>
          <a:p>
            <a:pPr marL="571500" indent="-571500">
              <a:buFont typeface="Wingdings" panose="05000000000000000000" charset="0"/>
              <a:buChar char="n"/>
            </a:pPr>
            <a:r>
              <a:rPr lang="zh-CN" altLang="en-US" sz="4000" b="1">
                <a:solidFill>
                  <a:srgbClr val="1E5895"/>
                </a:solidFill>
                <a:latin typeface="微软雅黑" panose="020B0503020204020204" charset="-122"/>
                <a:ea typeface="微软雅黑" panose="020B0503020204020204" charset="-122"/>
                <a:sym typeface="+mn-ea"/>
              </a:rPr>
              <a:t>尺取法</a:t>
            </a:r>
            <a:endParaRPr lang="zh-CN" altLang="en-US" sz="4000"/>
          </a:p>
        </p:txBody>
      </p:sp>
      <p:sp>
        <p:nvSpPr>
          <p:cNvPr id="2" name="文本框 1"/>
          <p:cNvSpPr txBox="1"/>
          <p:nvPr/>
        </p:nvSpPr>
        <p:spPr>
          <a:xfrm>
            <a:off x="1166495" y="1464945"/>
            <a:ext cx="10411460" cy="5077460"/>
          </a:xfrm>
          <a:prstGeom prst="rect">
            <a:avLst/>
          </a:prstGeom>
          <a:noFill/>
        </p:spPr>
        <p:txBody>
          <a:bodyPr wrap="square" rtlCol="0">
            <a:spAutoFit/>
          </a:bodyPr>
          <a:p>
            <a:r>
              <a:rPr lang="en-US" altLang="zh-CN" sz="3600">
                <a:latin typeface="微软雅黑" panose="020B0503020204020204" charset="-122"/>
                <a:ea typeface="微软雅黑" panose="020B0503020204020204" charset="-122"/>
              </a:rPr>
              <a:t>	</a:t>
            </a:r>
            <a:r>
              <a:rPr lang="zh-CN" altLang="en-US" sz="3600">
                <a:latin typeface="微软雅黑" panose="020B0503020204020204" charset="-122"/>
                <a:ea typeface="微软雅黑" panose="020B0503020204020204" charset="-122"/>
              </a:rPr>
              <a:t>书本总共有</a:t>
            </a:r>
            <a:r>
              <a:rPr lang="en-US" altLang="zh-CN" sz="3600">
                <a:latin typeface="微软雅黑" panose="020B0503020204020204" charset="-122"/>
                <a:ea typeface="微软雅黑" panose="020B0503020204020204" charset="-122"/>
              </a:rPr>
              <a:t>P</a:t>
            </a:r>
            <a:r>
              <a:rPr lang="zh-CN" altLang="en-US" sz="3600">
                <a:latin typeface="微软雅黑" panose="020B0503020204020204" charset="-122"/>
                <a:ea typeface="微软雅黑" panose="020B0503020204020204" charset="-122"/>
              </a:rPr>
              <a:t>页，第</a:t>
            </a:r>
            <a:r>
              <a:rPr lang="en-US" altLang="zh-CN" sz="3600">
                <a:latin typeface="微软雅黑" panose="020B0503020204020204" charset="-122"/>
                <a:ea typeface="微软雅黑" panose="020B0503020204020204" charset="-122"/>
              </a:rPr>
              <a:t>i</a:t>
            </a:r>
            <a:r>
              <a:rPr lang="zh-CN" altLang="en-US" sz="3600">
                <a:latin typeface="微软雅黑" panose="020B0503020204020204" charset="-122"/>
                <a:ea typeface="微软雅黑" panose="020B0503020204020204" charset="-122"/>
              </a:rPr>
              <a:t>页恰好有知识点</a:t>
            </a:r>
            <a:r>
              <a:rPr lang="en-US" altLang="zh-CN" sz="3600">
                <a:latin typeface="微软雅黑" panose="020B0503020204020204" charset="-122"/>
                <a:ea typeface="微软雅黑" panose="020B0503020204020204" charset="-122"/>
              </a:rPr>
              <a:t>ai</a:t>
            </a:r>
            <a:r>
              <a:rPr lang="zh-CN" altLang="en-US" sz="3600">
                <a:latin typeface="微软雅黑" panose="020B0503020204020204" charset="-122"/>
                <a:ea typeface="微软雅黑" panose="020B0503020204020204" charset="-122"/>
              </a:rPr>
              <a:t>。同一个知识点在书中可能会被多次提到。阅读连续的几页来覆盖所有的知识点。求阅读的最少页数。</a:t>
            </a:r>
            <a:endParaRPr lang="zh-CN" altLang="en-US"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限制条件</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1&lt;=P&lt;=1e6</a:t>
            </a:r>
            <a:endParaRPr lang="en-US" altLang="zh-CN"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输入</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p=5 a={1,8,8,8,1}</a:t>
            </a:r>
            <a:endParaRPr lang="en-US" altLang="zh-CN" sz="3600">
              <a:latin typeface="微软雅黑" panose="020B0503020204020204" charset="-122"/>
              <a:ea typeface="微软雅黑" panose="020B0503020204020204" charset="-122"/>
            </a:endParaRPr>
          </a:p>
          <a:p>
            <a:r>
              <a:rPr lang="zh-CN" altLang="en-US" sz="3600" b="1">
                <a:latin typeface="微软雅黑" panose="020B0503020204020204" charset="-122"/>
                <a:ea typeface="微软雅黑" panose="020B0503020204020204" charset="-122"/>
              </a:rPr>
              <a:t>输出</a:t>
            </a:r>
            <a:endParaRPr lang="zh-CN" altLang="en-US" sz="3600" b="1">
              <a:latin typeface="微软雅黑" panose="020B0503020204020204" charset="-122"/>
              <a:ea typeface="微软雅黑" panose="020B0503020204020204" charset="-122"/>
            </a:endParaRPr>
          </a:p>
          <a:p>
            <a:r>
              <a:rPr lang="en-US" altLang="zh-CN" sz="3600">
                <a:latin typeface="微软雅黑" panose="020B0503020204020204" charset="-122"/>
                <a:ea typeface="微软雅黑" panose="020B0503020204020204" charset="-122"/>
              </a:rPr>
              <a:t>	2</a:t>
            </a:r>
            <a:endParaRPr lang="en-US" altLang="zh-CN" sz="3600">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2350</Words>
  <Application>WPS 演示</Application>
  <PresentationFormat>宽屏</PresentationFormat>
  <Paragraphs>205</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微软雅黑</vt:lpstr>
      <vt:lpstr>Wingdings</vt:lpstr>
      <vt:lpstr>Calibri Light</vt:lpstr>
      <vt:lpstr>Calibri</vt:lpstr>
      <vt:lpstr>Office 主题</vt:lpstr>
      <vt:lpstr>常用技巧精选（一）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22</cp:revision>
  <dcterms:created xsi:type="dcterms:W3CDTF">2017-08-02T10:17:00Z</dcterms:created>
  <dcterms:modified xsi:type="dcterms:W3CDTF">2017-08-04T03:56:57Z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