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5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FBE8-8224-4DAE-B16E-EEE549CEFF31}" type="datetimeFigureOut">
              <a:rPr lang="zh-CN" altLang="en-US" smtClean="0"/>
              <a:pPr/>
              <a:t>2017/7/29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2688-2532-47CB-B9BB-EA64786867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FBE8-8224-4DAE-B16E-EEE549CEFF31}" type="datetimeFigureOut">
              <a:rPr lang="zh-CN" altLang="en-US" smtClean="0"/>
              <a:pPr/>
              <a:t>2017/7/29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2688-2532-47CB-B9BB-EA64786867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FBE8-8224-4DAE-B16E-EEE549CEFF31}" type="datetimeFigureOut">
              <a:rPr lang="zh-CN" altLang="en-US" smtClean="0"/>
              <a:pPr/>
              <a:t>2017/7/29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2688-2532-47CB-B9BB-EA64786867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FBE8-8224-4DAE-B16E-EEE549CEFF31}" type="datetimeFigureOut">
              <a:rPr lang="zh-CN" altLang="en-US" smtClean="0"/>
              <a:pPr/>
              <a:t>2017/7/29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2688-2532-47CB-B9BB-EA64786867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FBE8-8224-4DAE-B16E-EEE549CEFF31}" type="datetimeFigureOut">
              <a:rPr lang="zh-CN" altLang="en-US" smtClean="0"/>
              <a:pPr/>
              <a:t>2017/7/29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2688-2532-47CB-B9BB-EA64786867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FBE8-8224-4DAE-B16E-EEE549CEFF31}" type="datetimeFigureOut">
              <a:rPr lang="zh-CN" altLang="en-US" smtClean="0"/>
              <a:pPr/>
              <a:t>2017/7/29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2688-2532-47CB-B9BB-EA64786867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FBE8-8224-4DAE-B16E-EEE549CEFF31}" type="datetimeFigureOut">
              <a:rPr lang="zh-CN" altLang="en-US" smtClean="0"/>
              <a:pPr/>
              <a:t>2017/7/29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2688-2532-47CB-B9BB-EA64786867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FBE8-8224-4DAE-B16E-EEE549CEFF31}" type="datetimeFigureOut">
              <a:rPr lang="zh-CN" altLang="en-US" smtClean="0"/>
              <a:pPr/>
              <a:t>2017/7/29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2688-2532-47CB-B9BB-EA64786867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FBE8-8224-4DAE-B16E-EEE549CEFF31}" type="datetimeFigureOut">
              <a:rPr lang="zh-CN" altLang="en-US" smtClean="0"/>
              <a:pPr/>
              <a:t>2017/7/29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2688-2532-47CB-B9BB-EA64786867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FBE8-8224-4DAE-B16E-EEE549CEFF31}" type="datetimeFigureOut">
              <a:rPr lang="zh-CN" altLang="en-US" smtClean="0"/>
              <a:pPr/>
              <a:t>2017/7/29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2688-2532-47CB-B9BB-EA64786867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FBE8-8224-4DAE-B16E-EEE549CEFF31}" type="datetimeFigureOut">
              <a:rPr lang="zh-CN" altLang="en-US" smtClean="0"/>
              <a:pPr/>
              <a:t>2017/7/29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2688-2532-47CB-B9BB-EA64786867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0FBE8-8224-4DAE-B16E-EEE549CEFF31}" type="datetimeFigureOut">
              <a:rPr lang="zh-CN" altLang="en-US" smtClean="0"/>
              <a:pPr/>
              <a:t>2017/7/29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02688-2532-47CB-B9BB-EA64786867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输入只包括一行</a:t>
            </a:r>
            <a:r>
              <a:rPr lang="en-US" altLang="zh-CN" dirty="0"/>
              <a:t>5</a:t>
            </a:r>
            <a:r>
              <a:rPr lang="zh-CN" altLang="en-US" dirty="0"/>
              <a:t>个整数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，</a:t>
            </a:r>
            <a:r>
              <a:rPr lang="en-US" altLang="zh-CN" dirty="0"/>
              <a:t>m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L</a:t>
            </a:r>
            <a:r>
              <a:rPr lang="zh-CN" altLang="en-US" dirty="0"/>
              <a:t>，其中</a:t>
            </a:r>
            <a:r>
              <a:rPr lang="en-US" altLang="zh-CN" dirty="0" err="1"/>
              <a:t>x≠y</a:t>
            </a:r>
            <a:r>
              <a:rPr lang="en-US" altLang="zh-CN" dirty="0"/>
              <a:t> &lt; 2000000000</a:t>
            </a:r>
            <a:r>
              <a:rPr lang="zh-CN" altLang="en-US" dirty="0"/>
              <a:t>，</a:t>
            </a:r>
            <a:r>
              <a:rPr lang="en-US" altLang="zh-CN" dirty="0"/>
              <a:t>0 &lt; m</a:t>
            </a:r>
            <a:r>
              <a:rPr lang="zh-CN" altLang="en-US" dirty="0"/>
              <a:t>、</a:t>
            </a:r>
            <a:r>
              <a:rPr lang="en-US" altLang="zh-CN" dirty="0"/>
              <a:t>n &lt; 2000000000</a:t>
            </a:r>
            <a:r>
              <a:rPr lang="zh-CN" altLang="en-US" dirty="0"/>
              <a:t>，</a:t>
            </a:r>
            <a:r>
              <a:rPr lang="en-US" altLang="zh-CN" dirty="0"/>
              <a:t>0 &lt; L &lt; 2100000000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输出碰面所需要的跳跃次数，如果永远不可能碰面则输出一行</a:t>
            </a:r>
            <a:r>
              <a:rPr lang="en-US" altLang="zh-CN" dirty="0"/>
              <a:t>"Impossible"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设时间为</a:t>
            </a:r>
            <a:r>
              <a:rPr lang="en-US" altLang="zh-CN" dirty="0"/>
              <a:t>t</a:t>
            </a:r>
            <a:r>
              <a:rPr lang="zh-CN" altLang="en-US" dirty="0"/>
              <a:t>，则两个青蛙的位置分别为</a:t>
            </a:r>
            <a:r>
              <a:rPr lang="en-US" altLang="zh-CN" dirty="0"/>
              <a:t>(</a:t>
            </a:r>
            <a:r>
              <a:rPr lang="en-US" altLang="zh-CN" dirty="0" err="1"/>
              <a:t>x+mt</a:t>
            </a:r>
            <a:r>
              <a:rPr lang="en-US" altLang="zh-CN" dirty="0"/>
              <a:t>)mod L</a:t>
            </a:r>
            <a:r>
              <a:rPr lang="zh-CN" altLang="en-US" dirty="0"/>
              <a:t>、</a:t>
            </a:r>
            <a:r>
              <a:rPr lang="en-US" altLang="zh-CN" dirty="0"/>
              <a:t>(</a:t>
            </a:r>
            <a:r>
              <a:rPr lang="en-US" altLang="zh-CN" dirty="0" err="1"/>
              <a:t>y+nt</a:t>
            </a:r>
            <a:r>
              <a:rPr lang="en-US" altLang="zh-CN" dirty="0"/>
              <a:t>) mod L</a:t>
            </a:r>
            <a:r>
              <a:rPr lang="zh-CN" altLang="en-US" dirty="0"/>
              <a:t>，相遇即是</a:t>
            </a:r>
            <a:r>
              <a:rPr lang="en-US" altLang="zh-CN" dirty="0"/>
              <a:t>(</a:t>
            </a:r>
            <a:r>
              <a:rPr lang="en-US" altLang="zh-CN" dirty="0" err="1"/>
              <a:t>x+mt</a:t>
            </a:r>
            <a:r>
              <a:rPr lang="en-US" altLang="zh-CN" dirty="0"/>
              <a:t>)%L=(</a:t>
            </a:r>
            <a:r>
              <a:rPr lang="en-US" altLang="zh-CN" dirty="0" err="1"/>
              <a:t>y+nt</a:t>
            </a:r>
            <a:r>
              <a:rPr lang="en-US" altLang="zh-CN" dirty="0"/>
              <a:t>)%L</a:t>
            </a:r>
            <a:r>
              <a:rPr lang="zh-CN" altLang="en-US" dirty="0"/>
              <a:t>，即</a:t>
            </a:r>
            <a:r>
              <a:rPr lang="en-US" altLang="zh-CN" dirty="0"/>
              <a:t>(m-n)*</a:t>
            </a:r>
            <a:r>
              <a:rPr lang="en-US" altLang="zh-CN" dirty="0" err="1"/>
              <a:t>t+k</a:t>
            </a:r>
            <a:r>
              <a:rPr lang="en-US" altLang="zh-CN" dirty="0"/>
              <a:t>*L=y-x</a:t>
            </a:r>
            <a:r>
              <a:rPr lang="zh-CN" altLang="en-US" dirty="0"/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OK</a:t>
            </a:r>
            <a:r>
              <a:rPr lang="zh-CN" altLang="en-US" dirty="0"/>
              <a:t>，现在已经符合</a:t>
            </a:r>
            <a:r>
              <a:rPr lang="en-US" altLang="zh-CN" dirty="0" err="1"/>
              <a:t>ax+by</a:t>
            </a:r>
            <a:r>
              <a:rPr lang="en-US" altLang="zh-CN" dirty="0"/>
              <a:t>=c</a:t>
            </a:r>
            <a:r>
              <a:rPr lang="zh-CN" altLang="en-US" dirty="0"/>
              <a:t>的方程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r>
              <a:rPr lang="zh-CN" altLang="en-US" dirty="0" smtClean="0"/>
              <a:t>可以先解出</a:t>
            </a:r>
            <a:r>
              <a:rPr lang="en-US" altLang="zh-CN" dirty="0" smtClean="0"/>
              <a:t>(m-n)</a:t>
            </a:r>
            <a:r>
              <a:rPr lang="en-US" altLang="zh-CN" dirty="0" err="1" smtClean="0"/>
              <a:t>t+kl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(m-</a:t>
            </a:r>
            <a:r>
              <a:rPr lang="en-US" altLang="zh-CN" dirty="0" err="1" smtClean="0"/>
              <a:t>n,k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的解，然后可以乘上</a:t>
            </a:r>
            <a:r>
              <a:rPr lang="en-US" altLang="zh-CN" dirty="0" smtClean="0"/>
              <a:t>(y-x)/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(m-</a:t>
            </a:r>
            <a:r>
              <a:rPr lang="en-US" altLang="zh-CN" dirty="0" err="1" smtClean="0"/>
              <a:t>n,k</a:t>
            </a:r>
            <a:r>
              <a:rPr lang="en-US" altLang="zh-CN" dirty="0" smtClean="0"/>
              <a:t>),</a:t>
            </a:r>
            <a:r>
              <a:rPr lang="zh-CN" altLang="en-US" dirty="0" smtClean="0"/>
              <a:t>可以得到一组解</a:t>
            </a:r>
            <a:endParaRPr lang="en-US" altLang="zh-CN" dirty="0" smtClean="0"/>
          </a:p>
          <a:p>
            <a:r>
              <a:rPr lang="zh-CN" altLang="en-US" dirty="0" smtClean="0"/>
              <a:t>题目问的是最小正整数解 这个应该如何解决？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有如下结论</a:t>
            </a:r>
            <a:endParaRPr lang="en-US" altLang="zh-CN" dirty="0" smtClean="0"/>
          </a:p>
          <a:p>
            <a:r>
              <a:rPr lang="zh-CN" altLang="en-US" dirty="0"/>
              <a:t>设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为任意整数。若方程</a:t>
            </a:r>
            <a:r>
              <a:rPr lang="en-US" altLang="zh-CN" dirty="0" err="1"/>
              <a:t>ax+by</a:t>
            </a:r>
            <a:r>
              <a:rPr lang="en-US" altLang="zh-CN" dirty="0"/>
              <a:t>=c</a:t>
            </a:r>
            <a:r>
              <a:rPr lang="zh-CN" altLang="en-US" dirty="0"/>
              <a:t>的一组整数解为（</a:t>
            </a:r>
            <a:r>
              <a:rPr lang="en-US" altLang="zh-CN" dirty="0"/>
              <a:t>x0</a:t>
            </a:r>
            <a:r>
              <a:rPr lang="zh-CN" altLang="en-US" dirty="0"/>
              <a:t>，</a:t>
            </a:r>
            <a:r>
              <a:rPr lang="en-US" altLang="zh-CN" dirty="0"/>
              <a:t>y0</a:t>
            </a:r>
            <a:r>
              <a:rPr lang="zh-CN" altLang="en-US" dirty="0"/>
              <a:t>），则它的任意整数解都可以写成（</a:t>
            </a:r>
            <a:r>
              <a:rPr lang="en-US" altLang="zh-CN" dirty="0" smtClean="0"/>
              <a:t>x0+kb‘,y0-ka’),</a:t>
            </a:r>
            <a:r>
              <a:rPr lang="zh-CN" altLang="en-US" dirty="0"/>
              <a:t>其中</a:t>
            </a:r>
            <a:r>
              <a:rPr lang="en-US" altLang="zh-CN" dirty="0" smtClean="0"/>
              <a:t>a‘=</a:t>
            </a:r>
            <a:r>
              <a:rPr lang="en-US" altLang="zh-CN" dirty="0"/>
              <a:t>a/</a:t>
            </a:r>
            <a:r>
              <a:rPr lang="en-US" altLang="zh-CN" dirty="0" err="1"/>
              <a:t>gcd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），</a:t>
            </a:r>
            <a:r>
              <a:rPr lang="en-US" altLang="zh-CN" dirty="0" smtClean="0"/>
              <a:t>b’=</a:t>
            </a:r>
            <a:r>
              <a:rPr lang="en-US" altLang="zh-CN" dirty="0"/>
              <a:t>b/</a:t>
            </a:r>
            <a:r>
              <a:rPr lang="en-US" altLang="zh-CN" dirty="0" err="1"/>
              <a:t>gcd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），</a:t>
            </a:r>
            <a:r>
              <a:rPr lang="en-US" altLang="zh-CN" dirty="0"/>
              <a:t>k</a:t>
            </a:r>
            <a:r>
              <a:rPr lang="zh-CN" altLang="en-US" dirty="0"/>
              <a:t>为</a:t>
            </a:r>
            <a:r>
              <a:rPr lang="zh-CN" altLang="en-US" dirty="0" smtClean="0"/>
              <a:t>任意整数</a:t>
            </a:r>
            <a:endParaRPr lang="en-US" altLang="zh-CN" dirty="0" smtClean="0"/>
          </a:p>
          <a:p>
            <a:r>
              <a:rPr lang="zh-CN" altLang="en-US" dirty="0" smtClean="0"/>
              <a:t>所以最后让</a:t>
            </a:r>
            <a:r>
              <a:rPr lang="en-US" altLang="zh-CN" dirty="0" err="1" smtClean="0"/>
              <a:t>x%b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  <a:r>
              <a:rPr lang="zh-CN" altLang="en-US" dirty="0" smtClean="0"/>
              <a:t>即可 注意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的正负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素数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正常判定 复杂度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(n))</a:t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zh-CN" altLang="en-US" dirty="0" smtClean="0"/>
              <a:t>素数筛法</a:t>
            </a:r>
            <a:endParaRPr lang="en-US" altLang="zh-CN" dirty="0" smtClean="0"/>
          </a:p>
          <a:p>
            <a:r>
              <a:rPr lang="en-US" altLang="zh-CN" dirty="0" smtClean="0"/>
              <a:t>const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maxn</a:t>
            </a:r>
            <a:r>
              <a:rPr lang="en-US" altLang="zh-CN" dirty="0" smtClean="0"/>
              <a:t>=1e5+10;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vis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maxn</a:t>
            </a:r>
            <a:r>
              <a:rPr lang="en-US" altLang="zh-CN" dirty="0" smtClean="0"/>
              <a:t>];</a:t>
            </a:r>
          </a:p>
          <a:p>
            <a:r>
              <a:rPr lang="en-US" altLang="zh-CN" dirty="0" smtClean="0"/>
              <a:t>void init()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for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=2;i&lt;</a:t>
            </a:r>
            <a:r>
              <a:rPr lang="en-US" altLang="zh-CN" dirty="0" err="1" smtClean="0"/>
              <a:t>maxn;i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        for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j=2*</a:t>
            </a:r>
            <a:r>
              <a:rPr lang="en-US" altLang="zh-CN" dirty="0" err="1" smtClean="0"/>
              <a:t>i;j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maxn;j</a:t>
            </a:r>
            <a:r>
              <a:rPr lang="en-US" altLang="zh-CN" dirty="0" smtClean="0"/>
              <a:t>+=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vis</a:t>
            </a:r>
            <a:r>
              <a:rPr lang="en-US" altLang="zh-CN" dirty="0" smtClean="0"/>
              <a:t>[j]=1;</a:t>
            </a:r>
          </a:p>
          <a:p>
            <a:r>
              <a:rPr lang="en-US" altLang="zh-CN" dirty="0" smtClean="0"/>
              <a:t>}   </a:t>
            </a:r>
            <a:r>
              <a:rPr lang="zh-CN" altLang="en-US" dirty="0" smtClean="0"/>
              <a:t>复杂度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快速幂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16832"/>
            <a:ext cx="6697659" cy="2764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快速乘法取模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44824"/>
            <a:ext cx="6987230" cy="277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逆元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数论倒数</a:t>
            </a:r>
            <a:endParaRPr lang="en-US" altLang="zh-CN" dirty="0" smtClean="0"/>
          </a:p>
          <a:p>
            <a:r>
              <a:rPr lang="en-US" altLang="zh-CN" dirty="0" smtClean="0"/>
              <a:t>a*x  = 1 (mod p)</a:t>
            </a:r>
            <a:r>
              <a:rPr lang="zh-CN" altLang="en-US" dirty="0" smtClean="0"/>
              <a:t>   解是多少？</a:t>
            </a:r>
            <a:endParaRPr lang="en-US" altLang="zh-CN" dirty="0" smtClean="0"/>
          </a:p>
          <a:p>
            <a:r>
              <a:rPr lang="zh-CN" altLang="en-US" dirty="0" smtClean="0"/>
              <a:t>如果没有</a:t>
            </a:r>
            <a:r>
              <a:rPr lang="en-US" altLang="zh-CN" dirty="0" smtClean="0"/>
              <a:t>mod p </a:t>
            </a:r>
            <a:r>
              <a:rPr lang="zh-CN" altLang="en-US" dirty="0" smtClean="0"/>
              <a:t>答案就是</a:t>
            </a:r>
            <a:r>
              <a:rPr lang="en-US" altLang="zh-CN" dirty="0" smtClean="0"/>
              <a:t>1/a </a:t>
            </a:r>
          </a:p>
          <a:p>
            <a:r>
              <a:rPr lang="zh-CN" altLang="en-US" dirty="0" smtClean="0"/>
              <a:t>在数论中的话 比如</a:t>
            </a:r>
            <a:r>
              <a:rPr lang="en-US" altLang="zh-CN" dirty="0" smtClean="0"/>
              <a:t>a=3 p=5 x=2 </a:t>
            </a:r>
            <a:r>
              <a:rPr lang="zh-CN" altLang="en-US" dirty="0" smtClean="0"/>
              <a:t>式子成立</a:t>
            </a:r>
            <a:endParaRPr lang="en-US" altLang="zh-CN" dirty="0" smtClean="0"/>
          </a:p>
          <a:p>
            <a:r>
              <a:rPr lang="zh-CN" altLang="en-US" dirty="0" smtClean="0"/>
              <a:t>那么称</a:t>
            </a:r>
            <a:r>
              <a:rPr lang="en-US" altLang="zh-CN" dirty="0" smtClean="0"/>
              <a:t>2</a:t>
            </a:r>
            <a:r>
              <a:rPr lang="zh-CN" altLang="en-US" dirty="0" smtClean="0"/>
              <a:t>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在模</a:t>
            </a:r>
            <a:r>
              <a:rPr lang="en-US" altLang="zh-CN" dirty="0" smtClean="0"/>
              <a:t>5</a:t>
            </a:r>
            <a:r>
              <a:rPr lang="zh-CN" altLang="en-US" dirty="0" smtClean="0"/>
              <a:t>下的逆元</a:t>
            </a:r>
            <a:endParaRPr lang="en-US" altLang="zh-CN" dirty="0" smtClean="0"/>
          </a:p>
          <a:p>
            <a:r>
              <a:rPr lang="zh-CN" altLang="en-US" dirty="0" smtClean="0"/>
              <a:t>意义？</a:t>
            </a:r>
            <a:r>
              <a:rPr lang="en-US" altLang="zh-CN" dirty="0" smtClean="0"/>
              <a:t>  </a:t>
            </a:r>
            <a:r>
              <a:rPr lang="zh-CN" altLang="en-US" dirty="0" smtClean="0"/>
              <a:t>用乘法代替除法</a:t>
            </a:r>
            <a:endParaRPr lang="en-US" altLang="zh-CN" dirty="0" smtClean="0"/>
          </a:p>
          <a:p>
            <a:r>
              <a:rPr lang="en-US" altLang="zh-CN" dirty="0" smtClean="0"/>
              <a:t>6/2=6*inv(2)  </a:t>
            </a:r>
            <a:r>
              <a:rPr lang="zh-CN" altLang="en-US" dirty="0" smtClean="0"/>
              <a:t>在取模意义下结果是一样的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逆元求法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拓展</a:t>
            </a:r>
            <a:r>
              <a:rPr lang="en-US" altLang="zh-CN" dirty="0" err="1" smtClean="0"/>
              <a:t>gcd</a:t>
            </a:r>
            <a:endParaRPr lang="en-US" altLang="zh-CN" dirty="0" smtClean="0"/>
          </a:p>
          <a:p>
            <a:r>
              <a:rPr lang="en-US" altLang="zh-CN" dirty="0" smtClean="0"/>
              <a:t>ax=1 (mod p) = </a:t>
            </a:r>
            <a:r>
              <a:rPr lang="en-US" altLang="zh-CN" dirty="0" err="1" smtClean="0"/>
              <a:t>ax+kp</a:t>
            </a:r>
            <a:r>
              <a:rPr lang="en-US" altLang="zh-CN" dirty="0" smtClean="0"/>
              <a:t>=1   </a:t>
            </a:r>
            <a:r>
              <a:rPr lang="zh-CN" altLang="en-US" dirty="0" smtClean="0"/>
              <a:t>因为只有在</a:t>
            </a:r>
            <a:r>
              <a:rPr lang="en-US" altLang="zh-CN" dirty="0" err="1" smtClean="0"/>
              <a:t>a,p</a:t>
            </a:r>
            <a:r>
              <a:rPr lang="zh-CN" altLang="en-US" dirty="0" smtClean="0"/>
              <a:t>互质的情况下才会出现逆元，所以这个方程是有解的</a:t>
            </a:r>
            <a:endParaRPr lang="en-US" altLang="zh-CN" dirty="0" smtClean="0"/>
          </a:p>
          <a:p>
            <a:r>
              <a:rPr lang="zh-CN" altLang="en-US" dirty="0" smtClean="0"/>
              <a:t>可以通过调用一次拓展</a:t>
            </a:r>
            <a:r>
              <a:rPr lang="en-US" altLang="zh-CN" dirty="0" smtClean="0"/>
              <a:t>GCD</a:t>
            </a:r>
            <a:r>
              <a:rPr lang="zh-CN" altLang="en-US" dirty="0" smtClean="0"/>
              <a:t>求得逆元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 费马小定理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欧拉定理</a:t>
            </a:r>
            <a:endParaRPr lang="en-US" altLang="zh-CN" dirty="0" smtClean="0"/>
          </a:p>
          <a:p>
            <a:r>
              <a:rPr lang="zh-CN" altLang="en-US" dirty="0" smtClean="0"/>
              <a:t>费马小定理： 对于质数</a:t>
            </a:r>
            <a:r>
              <a:rPr lang="en-US" altLang="zh-CN" dirty="0" smtClean="0"/>
              <a:t>p </a:t>
            </a:r>
            <a:r>
              <a:rPr lang="zh-CN" altLang="en-US" dirty="0" smtClean="0"/>
              <a:t>如果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a,p</a:t>
            </a:r>
            <a:r>
              <a:rPr lang="en-US" altLang="zh-CN" dirty="0" smtClean="0"/>
              <a:t>)=1</a:t>
            </a:r>
          </a:p>
          <a:p>
            <a:r>
              <a:rPr lang="zh-CN" altLang="en-US" dirty="0" smtClean="0"/>
              <a:t>那么 </a:t>
            </a:r>
            <a:r>
              <a:rPr lang="en-US" altLang="zh-CN" dirty="0" smtClean="0"/>
              <a:t>a^(p-1)=1(mod p)</a:t>
            </a:r>
          </a:p>
          <a:p>
            <a:r>
              <a:rPr lang="zh-CN" altLang="en-US" dirty="0" smtClean="0"/>
              <a:t>证明不讲</a:t>
            </a:r>
            <a:endParaRPr lang="en-US" altLang="zh-CN" dirty="0" smtClean="0"/>
          </a:p>
          <a:p>
            <a:r>
              <a:rPr lang="zh-CN" altLang="en-US" dirty="0" smtClean="0"/>
              <a:t>显然 </a:t>
            </a:r>
            <a:r>
              <a:rPr lang="en-US" altLang="zh-CN" dirty="0" smtClean="0"/>
              <a:t>a^(p-2)*a=1 (mod p)</a:t>
            </a:r>
          </a:p>
          <a:p>
            <a:r>
              <a:rPr lang="zh-CN" altLang="en-US" dirty="0" smtClean="0"/>
              <a:t>所以这时候</a:t>
            </a:r>
            <a:r>
              <a:rPr lang="en-US" altLang="zh-CN" dirty="0" smtClean="0"/>
              <a:t>a^(p-2)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的逆元</a:t>
            </a:r>
            <a:endParaRPr lang="en-US" altLang="zh-CN" dirty="0" smtClean="0"/>
          </a:p>
          <a:p>
            <a:r>
              <a:rPr lang="zh-CN" altLang="en-US" dirty="0" smtClean="0"/>
              <a:t>直接调用快速幂求解即可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欧拉定理：</a:t>
            </a:r>
            <a:endParaRPr lang="en-US" altLang="zh-CN" dirty="0" smtClean="0"/>
          </a:p>
          <a:p>
            <a:r>
              <a:rPr lang="zh-CN" altLang="en-US" dirty="0" smtClean="0"/>
              <a:t>定义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[1,x-1]</a:t>
            </a:r>
            <a:r>
              <a:rPr lang="zh-CN" altLang="en-US" dirty="0" smtClean="0"/>
              <a:t>内与</a:t>
            </a:r>
            <a:r>
              <a:rPr lang="en-US" altLang="zh-CN" dirty="0" smtClean="0"/>
              <a:t>x</a:t>
            </a:r>
            <a:r>
              <a:rPr lang="zh-CN" altLang="en-US" dirty="0" smtClean="0"/>
              <a:t>互质的个数</a:t>
            </a:r>
            <a:endParaRPr lang="en-US" altLang="zh-CN" dirty="0" smtClean="0"/>
          </a:p>
          <a:p>
            <a:r>
              <a:rPr lang="zh-CN" altLang="en-US" dirty="0" smtClean="0"/>
              <a:t>那么 </a:t>
            </a:r>
            <a:r>
              <a:rPr lang="en-US" altLang="zh-CN" dirty="0" smtClean="0"/>
              <a:t>a^(f(p))=1(mod p)</a:t>
            </a:r>
            <a:r>
              <a:rPr lang="zh-CN" altLang="en-US" dirty="0" smtClean="0"/>
              <a:t> 其中</a:t>
            </a:r>
            <a:r>
              <a:rPr lang="en-US" altLang="zh-CN" dirty="0" smtClean="0"/>
              <a:t>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</a:t>
            </a:r>
            <a:r>
              <a:rPr lang="zh-CN" altLang="en-US" dirty="0" smtClean="0"/>
              <a:t>互质</a:t>
            </a:r>
            <a:endParaRPr lang="en-US" altLang="zh-CN" dirty="0" smtClean="0"/>
          </a:p>
          <a:p>
            <a:r>
              <a:rPr lang="zh-CN" altLang="en-US" dirty="0" smtClean="0"/>
              <a:t>证明依然不讲 有兴趣的同学自己可以看看潘成栋 潘成彪写的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初等数论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这时候的逆元就是</a:t>
            </a:r>
            <a:r>
              <a:rPr lang="en-US" altLang="zh-CN" dirty="0" smtClean="0"/>
              <a:t>a^(f(p)-1)</a:t>
            </a: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依然是前（废）言（话）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如果觉得题难的话 是正常的 因为没有水题（手动滑稽）</a:t>
            </a:r>
            <a:endParaRPr lang="en-US" altLang="zh-CN" dirty="0" smtClean="0"/>
          </a:p>
          <a:p>
            <a:r>
              <a:rPr lang="zh-CN" altLang="en-US" dirty="0"/>
              <a:t>看看</a:t>
            </a:r>
            <a:r>
              <a:rPr lang="zh-CN" altLang="en-US" dirty="0" smtClean="0"/>
              <a:t>题解是正常的 但是看完之后要有收获</a:t>
            </a:r>
            <a:endParaRPr lang="en-US" altLang="zh-CN" dirty="0" smtClean="0"/>
          </a:p>
          <a:p>
            <a:r>
              <a:rPr lang="zh-CN" altLang="en-US" dirty="0" smtClean="0"/>
              <a:t>刷太多水题没什么意思 也没什么收获 除了提高手速</a:t>
            </a:r>
            <a:endParaRPr lang="en-US" altLang="zh-CN" dirty="0" smtClean="0"/>
          </a:p>
          <a:p>
            <a:r>
              <a:rPr lang="zh-CN" altLang="en-US" dirty="0" smtClean="0"/>
              <a:t>多看书是王道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线性递推求逆元</a:t>
            </a:r>
            <a:endParaRPr lang="en-US" altLang="zh-CN" dirty="0" smtClean="0"/>
          </a:p>
          <a:p>
            <a:r>
              <a:rPr lang="zh-CN" altLang="en-US" dirty="0" smtClean="0"/>
              <a:t>这个方法可以求得</a:t>
            </a:r>
            <a:r>
              <a:rPr lang="en-US" altLang="zh-CN" dirty="0" smtClean="0"/>
              <a:t>1~x</a:t>
            </a:r>
            <a:r>
              <a:rPr lang="zh-CN" altLang="en-US" dirty="0" smtClean="0"/>
              <a:t>内对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的逆元 （保证</a:t>
            </a:r>
            <a:r>
              <a:rPr lang="en-US" altLang="zh-CN" dirty="0" smtClean="0"/>
              <a:t>x&lt;p)</a:t>
            </a:r>
            <a:r>
              <a:rPr lang="zh-CN" altLang="en-US" dirty="0" smtClean="0"/>
              <a:t>且 </a:t>
            </a:r>
            <a:r>
              <a:rPr lang="en-US" altLang="zh-CN" dirty="0" smtClean="0"/>
              <a:t>p</a:t>
            </a:r>
            <a:r>
              <a:rPr lang="zh-CN" altLang="en-US" dirty="0" smtClean="0"/>
              <a:t>是个质数</a:t>
            </a:r>
            <a:endParaRPr lang="en-US" altLang="zh-CN" dirty="0" smtClean="0"/>
          </a:p>
          <a:p>
            <a:r>
              <a:rPr lang="zh-CN" altLang="en-US" dirty="0" smtClean="0"/>
              <a:t>方法：</a:t>
            </a:r>
            <a:endParaRPr lang="en-US" altLang="zh-CN" dirty="0" smtClean="0"/>
          </a:p>
          <a:p>
            <a:r>
              <a:rPr lang="zh-CN" altLang="en-US" dirty="0" smtClean="0"/>
              <a:t>首先 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的逆元肯定是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对于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可以让</a:t>
            </a:r>
            <a:r>
              <a:rPr lang="en-US" altLang="zh-CN" dirty="0" smtClean="0"/>
              <a:t>p=</a:t>
            </a:r>
            <a:r>
              <a:rPr lang="en-US" altLang="zh-CN" dirty="0" err="1" smtClean="0"/>
              <a:t>ki+r</a:t>
            </a:r>
            <a:r>
              <a:rPr lang="en-US" altLang="zh-CN" dirty="0" smtClean="0"/>
              <a:t> r&lt;I  </a:t>
            </a:r>
          </a:p>
          <a:p>
            <a:r>
              <a:rPr lang="zh-CN" altLang="en-US" dirty="0" smtClean="0"/>
              <a:t>显然 </a:t>
            </a:r>
            <a:r>
              <a:rPr lang="en-US" altLang="zh-CN" dirty="0" err="1" smtClean="0"/>
              <a:t>ki+r</a:t>
            </a:r>
            <a:r>
              <a:rPr lang="en-US" altLang="zh-CN" dirty="0" smtClean="0"/>
              <a:t>=0(mod p)</a:t>
            </a:r>
          </a:p>
          <a:p>
            <a:r>
              <a:rPr lang="zh-CN" altLang="en-US" dirty="0" smtClean="0"/>
              <a:t>两边同时乘上</a:t>
            </a:r>
            <a:r>
              <a:rPr lang="en-US" altLang="zh-CN" dirty="0" smtClean="0"/>
              <a:t>inv(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)*inv(r) </a:t>
            </a:r>
            <a:r>
              <a:rPr lang="zh-CN" altLang="en-US" dirty="0" smtClean="0"/>
              <a:t>可得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K*inv(r)+inv(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)=0 (mod p)</a:t>
            </a:r>
          </a:p>
          <a:p>
            <a:r>
              <a:rPr lang="en-US" altLang="zh-CN" dirty="0" smtClean="0"/>
              <a:t>Inv(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)=-k*inv(r) (mod p)</a:t>
            </a:r>
          </a:p>
          <a:p>
            <a:r>
              <a:rPr lang="en-US" altLang="zh-CN" dirty="0" smtClean="0"/>
              <a:t>Inv(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)=-p/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*inv(</a:t>
            </a:r>
            <a:r>
              <a:rPr lang="en-US" altLang="zh-CN" dirty="0" err="1" smtClean="0"/>
              <a:t>p%i</a:t>
            </a:r>
            <a:r>
              <a:rPr lang="en-US" altLang="zh-CN" dirty="0" smtClean="0"/>
              <a:t>) (mod p)</a:t>
            </a:r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void inverse()</a:t>
            </a:r>
            <a:endParaRPr lang="zh-CN" altLang="zh-CN" dirty="0" smtClean="0"/>
          </a:p>
          <a:p>
            <a:r>
              <a:rPr lang="en-US" altLang="zh-CN" dirty="0" smtClean="0"/>
              <a:t>{</a:t>
            </a:r>
            <a:endParaRPr lang="zh-CN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memset</a:t>
            </a:r>
            <a:r>
              <a:rPr lang="en-US" altLang="zh-CN" dirty="0" smtClean="0"/>
              <a:t>(inv,0,sizeof(inv));</a:t>
            </a:r>
            <a:endParaRPr lang="zh-CN" altLang="zh-CN" dirty="0" smtClean="0"/>
          </a:p>
          <a:p>
            <a:r>
              <a:rPr lang="en-US" altLang="zh-CN" dirty="0" smtClean="0"/>
              <a:t>    inv[1]=1;</a:t>
            </a:r>
            <a:endParaRPr lang="zh-CN" altLang="zh-CN" dirty="0" smtClean="0"/>
          </a:p>
          <a:p>
            <a:r>
              <a:rPr lang="en-US" altLang="zh-CN" dirty="0" smtClean="0"/>
              <a:t>    for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=2;i&lt;=100000;i++)</a:t>
            </a:r>
            <a:endParaRPr lang="zh-CN" altLang="zh-CN" dirty="0" smtClean="0"/>
          </a:p>
          <a:p>
            <a:r>
              <a:rPr lang="en-US" altLang="zh-CN" dirty="0" smtClean="0"/>
              <a:t>    {</a:t>
            </a:r>
            <a:endParaRPr lang="zh-CN" altLang="zh-CN" dirty="0" smtClean="0"/>
          </a:p>
          <a:p>
            <a:r>
              <a:rPr lang="en-US" altLang="zh-CN" dirty="0" smtClean="0"/>
              <a:t>        inv[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]=inv[</a:t>
            </a:r>
            <a:r>
              <a:rPr lang="en-US" altLang="zh-CN" dirty="0" err="1" smtClean="0"/>
              <a:t>mod%i</a:t>
            </a:r>
            <a:r>
              <a:rPr lang="en-US" altLang="zh-CN" dirty="0" smtClean="0"/>
              <a:t>]*(mod-mod/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)%mod;</a:t>
            </a:r>
            <a:endParaRPr lang="zh-CN" altLang="zh-CN" dirty="0" smtClean="0"/>
          </a:p>
          <a:p>
            <a:r>
              <a:rPr lang="en-US" altLang="zh-CN" dirty="0" smtClean="0"/>
              <a:t>    }</a:t>
            </a:r>
            <a:endParaRPr lang="zh-CN" altLang="zh-CN" dirty="0" smtClean="0"/>
          </a:p>
          <a:p>
            <a:r>
              <a:rPr lang="en-US" altLang="zh-CN" dirty="0" smtClean="0"/>
              <a:t>}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欧拉函数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前面讲过欧拉定理 那么如何来求这个</a:t>
            </a:r>
            <a:r>
              <a:rPr lang="en-US" altLang="zh-CN" dirty="0" smtClean="0"/>
              <a:t>f(x) </a:t>
            </a:r>
            <a:r>
              <a:rPr lang="zh-CN" altLang="en-US" dirty="0" smtClean="0"/>
              <a:t>呢？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令</a:t>
            </a:r>
            <a:r>
              <a:rPr lang="en-US" altLang="zh-CN" dirty="0" smtClean="0"/>
              <a:t>x=p1^a1*p2^a2*p3^a3….</a:t>
            </a:r>
            <a:r>
              <a:rPr lang="en-US" altLang="zh-CN" dirty="0" err="1" smtClean="0"/>
              <a:t>pn^an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那么</a:t>
            </a:r>
            <a:r>
              <a:rPr lang="en-US" altLang="zh-CN" dirty="0" smtClean="0"/>
              <a:t>f(x)=x*(p1-1)/p*(p2-1)/p….(pn-1)/p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显然 </a:t>
            </a:r>
            <a:r>
              <a:rPr lang="en-US" altLang="zh-CN" dirty="0" smtClean="0"/>
              <a:t>f(p)=p-1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p</a:t>
            </a:r>
            <a:r>
              <a:rPr lang="zh-CN" altLang="en-US" dirty="0" smtClean="0"/>
              <a:t>为质数 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欧拉函数求法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484784"/>
            <a:ext cx="5430148" cy="5107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直接计算单个的欧拉函数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628800"/>
            <a:ext cx="4092288" cy="417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NEUOJ 333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a^(</a:t>
            </a:r>
            <a:r>
              <a:rPr lang="en-US" altLang="zh-CN" dirty="0" err="1" smtClean="0"/>
              <a:t>b^c</a:t>
            </a:r>
            <a:r>
              <a:rPr lang="en-US" altLang="zh-CN" dirty="0" smtClean="0"/>
              <a:t>)mod (1e9+7)</a:t>
            </a:r>
            <a:r>
              <a:rPr lang="zh-CN" altLang="en-US" dirty="0" smtClean="0"/>
              <a:t>的值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 b c</a:t>
            </a:r>
            <a:r>
              <a:rPr lang="zh-CN" altLang="en-US" dirty="0" smtClean="0"/>
              <a:t>均小于</a:t>
            </a:r>
            <a:r>
              <a:rPr lang="en-US" altLang="zh-CN" dirty="0" smtClean="0"/>
              <a:t>1e9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根据费马小定理可以得知  </a:t>
            </a:r>
            <a:r>
              <a:rPr lang="en-US" altLang="zh-CN" dirty="0" smtClean="0"/>
              <a:t>a^(1e9+6)=1 mod (1e9+7)</a:t>
            </a:r>
          </a:p>
          <a:p>
            <a:r>
              <a:rPr lang="zh-CN" altLang="en-US" dirty="0" smtClean="0"/>
              <a:t>所以先用快速幂求得</a:t>
            </a:r>
            <a:r>
              <a:rPr lang="en-US" altLang="zh-CN" dirty="0" err="1" smtClean="0"/>
              <a:t>b^c</a:t>
            </a:r>
            <a:r>
              <a:rPr lang="en-US" altLang="zh-CN" dirty="0" smtClean="0"/>
              <a:t> %(1e9+6)</a:t>
            </a:r>
            <a:r>
              <a:rPr lang="zh-CN" altLang="en-US" dirty="0" smtClean="0"/>
              <a:t>的结果 在用快速幂即可算出余数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2016 </a:t>
            </a:r>
            <a:r>
              <a:rPr lang="zh-CN" altLang="en-US" dirty="0" smtClean="0"/>
              <a:t>校赛 </a:t>
            </a: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给你一个数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1&lt;n&lt;1e6) 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1~n-1</a:t>
            </a:r>
            <a:r>
              <a:rPr lang="zh-CN" altLang="en-US" dirty="0" smtClean="0"/>
              <a:t>中与</a:t>
            </a:r>
            <a:r>
              <a:rPr lang="en-US" altLang="zh-CN" dirty="0" smtClean="0"/>
              <a:t>n</a:t>
            </a:r>
            <a:r>
              <a:rPr lang="zh-CN" altLang="en-US" dirty="0" smtClean="0"/>
              <a:t>不互质的所有数的和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 看到“与</a:t>
            </a:r>
            <a:r>
              <a:rPr lang="en-US" altLang="zh-CN" dirty="0" smtClean="0"/>
              <a:t>n</a:t>
            </a:r>
            <a:r>
              <a:rPr lang="zh-CN" altLang="en-US" dirty="0" smtClean="0"/>
              <a:t>互质</a:t>
            </a:r>
            <a:r>
              <a:rPr lang="en-US" altLang="zh-CN" dirty="0" smtClean="0"/>
              <a:t>/</a:t>
            </a:r>
            <a:r>
              <a:rPr lang="zh-CN" altLang="en-US" dirty="0" smtClean="0"/>
              <a:t>不互质”然后范围还是</a:t>
            </a:r>
            <a:r>
              <a:rPr lang="en-US" altLang="zh-CN" dirty="0" smtClean="0"/>
              <a:t>1-(n-1) </a:t>
            </a:r>
            <a:r>
              <a:rPr lang="zh-CN" altLang="en-US" dirty="0" smtClean="0"/>
              <a:t>要有敏锐的直觉察觉到 可能跟欧拉函数有关系</a:t>
            </a:r>
            <a:endParaRPr lang="en-US" altLang="zh-CN" dirty="0" smtClean="0"/>
          </a:p>
          <a:p>
            <a:r>
              <a:rPr lang="zh-CN" altLang="en-US" dirty="0" smtClean="0"/>
              <a:t>现在这么考虑 对于一个</a:t>
            </a:r>
            <a:r>
              <a:rPr lang="en-US" altLang="zh-CN" dirty="0" smtClean="0"/>
              <a:t>x 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x,n</a:t>
            </a:r>
            <a:r>
              <a:rPr lang="en-US" altLang="zh-CN" dirty="0" smtClean="0"/>
              <a:t>)=1 </a:t>
            </a:r>
            <a:r>
              <a:rPr lang="zh-CN" altLang="en-US" dirty="0" smtClean="0"/>
              <a:t>那么 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(n-</a:t>
            </a:r>
            <a:r>
              <a:rPr lang="en-US" altLang="zh-CN" dirty="0" err="1" smtClean="0"/>
              <a:t>x,n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是否一定等于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根据这个性质就可以直接求和即可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GCD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628800"/>
            <a:ext cx="645252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</a:t>
            </a:r>
            <a:r>
              <a:rPr lang="zh-CN" altLang="en-US" dirty="0" smtClean="0"/>
              <a:t>在最后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数论如果没什么基础 可以看看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数论概论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如果有了一定数论基础 想提高自己数论的姿势水平的话 可以看看潘成栋 潘成彪的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初等数论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（不相干的） 如果想提高组合数学的姿势水平的话 可以看看机械工业出版社出版的黑皮的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组合数学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数学</a:t>
            </a:r>
            <a:r>
              <a:rPr lang="zh-CN" altLang="en-US" dirty="0" smtClean="0"/>
              <a:t>主要</a:t>
            </a:r>
            <a:r>
              <a:rPr lang="zh-CN" altLang="en-US" dirty="0" smtClean="0"/>
              <a:t>是思维还有能力 公式是死的 人是活的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性质</a:t>
            </a:r>
            <a:endParaRPr lang="en-US" altLang="zh-CN" dirty="0" smtClean="0"/>
          </a:p>
          <a:p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)=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a%b,b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gcd</a:t>
            </a:r>
            <a:r>
              <a:rPr lang="en-US" altLang="zh-CN" dirty="0" smtClean="0"/>
              <a:t>(a,0)=a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拓展</a:t>
            </a:r>
            <a:r>
              <a:rPr lang="en-US" altLang="zh-CN" dirty="0" err="1" smtClean="0"/>
              <a:t>gcd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考虑方程</a:t>
            </a:r>
            <a:r>
              <a:rPr lang="en-US" altLang="zh-CN" dirty="0" err="1" smtClean="0"/>
              <a:t>ax+by</a:t>
            </a:r>
            <a:r>
              <a:rPr lang="en-US" altLang="zh-CN" dirty="0" smtClean="0"/>
              <a:t>=c</a:t>
            </a:r>
          </a:p>
          <a:p>
            <a:r>
              <a:rPr lang="zh-CN" altLang="en-US" dirty="0" smtClean="0"/>
              <a:t>首先</a:t>
            </a:r>
            <a:r>
              <a:rPr lang="en-US" altLang="zh-CN" dirty="0" smtClean="0"/>
              <a:t>,c</a:t>
            </a:r>
            <a:r>
              <a:rPr lang="zh-CN" altLang="en-US" dirty="0" smtClean="0"/>
              <a:t>的最小取值只能是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  (</a:t>
            </a:r>
            <a:r>
              <a:rPr lang="zh-CN" altLang="en-US" dirty="0" smtClean="0"/>
              <a:t>为什么？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令</a:t>
            </a:r>
            <a:r>
              <a:rPr lang="en-US" altLang="zh-CN" dirty="0" err="1" smtClean="0"/>
              <a:t>ax+by</a:t>
            </a:r>
            <a:r>
              <a:rPr lang="zh-CN" altLang="en-US" dirty="0" smtClean="0"/>
              <a:t>可以得到的最小取值为</a:t>
            </a:r>
            <a:r>
              <a:rPr lang="en-US" altLang="zh-CN" dirty="0" smtClean="0"/>
              <a:t>s </a:t>
            </a:r>
            <a:r>
              <a:rPr lang="zh-CN" altLang="en-US" dirty="0" smtClean="0"/>
              <a:t>显然 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)|</a:t>
            </a:r>
            <a:r>
              <a:rPr lang="en-US" altLang="zh-CN" dirty="0" err="1" smtClean="0"/>
              <a:t>ax+by</a:t>
            </a:r>
            <a:r>
              <a:rPr lang="en-US" altLang="zh-CN" dirty="0" smtClean="0"/>
              <a:t>  </a:t>
            </a:r>
            <a:r>
              <a:rPr lang="zh-CN" altLang="en-US" dirty="0" smtClean="0"/>
              <a:t>那么  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)|s</a:t>
            </a:r>
          </a:p>
          <a:p>
            <a:r>
              <a:rPr lang="zh-CN" altLang="en-US" dirty="0" smtClean="0"/>
              <a:t>令</a:t>
            </a:r>
            <a:r>
              <a:rPr lang="en-US" altLang="zh-CN" dirty="0" smtClean="0"/>
              <a:t>q=a/s (</a:t>
            </a:r>
            <a:r>
              <a:rPr lang="zh-CN" altLang="en-US" dirty="0" smtClean="0"/>
              <a:t>小数部分舍去），</a:t>
            </a:r>
            <a:r>
              <a:rPr lang="en-US" altLang="zh-CN" dirty="0" smtClean="0"/>
              <a:t>r=</a:t>
            </a:r>
            <a:r>
              <a:rPr lang="en-US" altLang="zh-CN" dirty="0" err="1" smtClean="0"/>
              <a:t>amods</a:t>
            </a:r>
            <a:r>
              <a:rPr lang="en-US" altLang="zh-CN" dirty="0" smtClean="0"/>
              <a:t>=a-q*s=a-q*(</a:t>
            </a:r>
            <a:r>
              <a:rPr lang="en-US" altLang="zh-CN" dirty="0" err="1" smtClean="0"/>
              <a:t>ax+by</a:t>
            </a:r>
            <a:r>
              <a:rPr lang="en-US" altLang="zh-CN" dirty="0" smtClean="0"/>
              <a:t>)=a(1-qx)+b(-</a:t>
            </a:r>
            <a:r>
              <a:rPr lang="en-US" altLang="zh-CN" dirty="0" err="1" smtClean="0"/>
              <a:t>qy</a:t>
            </a:r>
            <a:r>
              <a:rPr lang="en-US" altLang="zh-CN" dirty="0" smtClean="0"/>
              <a:t>) </a:t>
            </a:r>
            <a:r>
              <a:rPr lang="zh-CN" altLang="en-US" dirty="0" smtClean="0"/>
              <a:t>显然 </a:t>
            </a:r>
            <a:r>
              <a:rPr lang="en-US" altLang="zh-CN" dirty="0" smtClean="0"/>
              <a:t>r</a:t>
            </a:r>
            <a:r>
              <a:rPr lang="zh-CN" altLang="en-US" dirty="0" smtClean="0"/>
              <a:t>也是线性组合，由于</a:t>
            </a:r>
            <a:r>
              <a:rPr lang="en-US" altLang="zh-CN" dirty="0" smtClean="0"/>
              <a:t>s</a:t>
            </a:r>
            <a:r>
              <a:rPr lang="zh-CN" altLang="en-US" dirty="0" smtClean="0"/>
              <a:t>是最小取值，那么</a:t>
            </a:r>
            <a:r>
              <a:rPr lang="en-US" altLang="zh-CN" dirty="0" smtClean="0"/>
              <a:t>r=0 </a:t>
            </a:r>
            <a:r>
              <a:rPr lang="zh-CN" altLang="en-US" dirty="0" smtClean="0"/>
              <a:t>所以</a:t>
            </a:r>
            <a:r>
              <a:rPr lang="en-US" altLang="zh-CN" dirty="0" err="1" smtClean="0"/>
              <a:t>s|a</a:t>
            </a:r>
            <a:r>
              <a:rPr lang="en-US" altLang="zh-CN" dirty="0" smtClean="0"/>
              <a:t>,</a:t>
            </a:r>
            <a:r>
              <a:rPr lang="zh-CN" altLang="en-US" dirty="0" smtClean="0"/>
              <a:t>同理</a:t>
            </a:r>
            <a:r>
              <a:rPr lang="en-US" altLang="zh-CN" dirty="0" err="1" smtClean="0"/>
              <a:t>s|b</a:t>
            </a:r>
            <a:r>
              <a:rPr lang="zh-CN" altLang="en-US" dirty="0" smtClean="0"/>
              <a:t>，所以</a:t>
            </a:r>
            <a:r>
              <a:rPr lang="en-US" altLang="zh-CN" dirty="0" err="1" smtClean="0"/>
              <a:t>s|gcd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  </a:t>
            </a:r>
            <a:r>
              <a:rPr lang="zh-CN" altLang="en-US" dirty="0" smtClean="0"/>
              <a:t>所以</a:t>
            </a:r>
            <a:r>
              <a:rPr lang="en-US" altLang="zh-CN" dirty="0" smtClean="0"/>
              <a:t>s=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可知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ax+by</a:t>
            </a:r>
            <a:r>
              <a:rPr lang="zh-CN" altLang="en-US" dirty="0" smtClean="0"/>
              <a:t>可以取到的最小取值之后，显然可以证明 如果</a:t>
            </a:r>
            <a:r>
              <a:rPr lang="en-US" altLang="zh-CN" dirty="0" err="1" smtClean="0"/>
              <a:t>ax+by</a:t>
            </a:r>
            <a:r>
              <a:rPr lang="en-US" altLang="zh-CN" dirty="0" smtClean="0"/>
              <a:t>=c</a:t>
            </a:r>
            <a:r>
              <a:rPr lang="zh-CN" altLang="en-US" dirty="0" smtClean="0"/>
              <a:t>要有解，那么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)|c</a:t>
            </a:r>
          </a:p>
          <a:p>
            <a:r>
              <a:rPr lang="zh-CN" altLang="en-US" dirty="0" smtClean="0"/>
              <a:t>那么 先考虑</a:t>
            </a:r>
            <a:r>
              <a:rPr lang="en-US" altLang="zh-CN" dirty="0" err="1" smtClean="0"/>
              <a:t>ax+by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的解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060848"/>
            <a:ext cx="5539252" cy="329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 如果</a:t>
            </a:r>
            <a:r>
              <a:rPr lang="en-US" altLang="zh-CN" dirty="0" smtClean="0"/>
              <a:t>b=0 </a:t>
            </a:r>
            <a:r>
              <a:rPr lang="zh-CN" altLang="en-US" dirty="0" smtClean="0"/>
              <a:t>方程就变为</a:t>
            </a:r>
            <a:r>
              <a:rPr lang="en-US" altLang="zh-CN" dirty="0" smtClean="0"/>
              <a:t>ax=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)=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(a,0)=a  </a:t>
            </a:r>
            <a:r>
              <a:rPr lang="zh-CN" altLang="en-US" dirty="0" smtClean="0"/>
              <a:t>那么 </a:t>
            </a:r>
            <a:r>
              <a:rPr lang="en-US" altLang="zh-CN" dirty="0" smtClean="0"/>
              <a:t>x=1 y=0</a:t>
            </a:r>
          </a:p>
          <a:p>
            <a:r>
              <a:rPr lang="zh-CN" altLang="en-US" dirty="0" smtClean="0"/>
              <a:t>对于</a:t>
            </a:r>
            <a:r>
              <a:rPr lang="en-US" altLang="zh-CN" dirty="0" err="1" smtClean="0"/>
              <a:t>ax+by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)=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/>
              <a:t>b</a:t>
            </a:r>
            <a:r>
              <a:rPr lang="en-US" altLang="zh-CN" dirty="0" err="1" smtClean="0"/>
              <a:t>,a</a:t>
            </a:r>
            <a:r>
              <a:rPr lang="en-US" altLang="zh-CN" dirty="0" smtClean="0"/>
              <a:t> mod b)=</a:t>
            </a:r>
            <a:r>
              <a:rPr lang="en-US" altLang="zh-CN" dirty="0" err="1" smtClean="0"/>
              <a:t>bX</a:t>
            </a:r>
            <a:r>
              <a:rPr lang="en-US" altLang="zh-CN" dirty="0" smtClean="0"/>
              <a:t>+(a mod b)Y=</a:t>
            </a:r>
            <a:r>
              <a:rPr lang="en-US" altLang="zh-CN" dirty="0" err="1" smtClean="0"/>
              <a:t>bX</a:t>
            </a:r>
            <a:r>
              <a:rPr lang="en-US" altLang="zh-CN" dirty="0" smtClean="0"/>
              <a:t>+(a-a/b*b)Y=</a:t>
            </a:r>
            <a:r>
              <a:rPr lang="en-US" altLang="zh-CN" dirty="0" err="1" smtClean="0"/>
              <a:t>aY+b</a:t>
            </a:r>
            <a:r>
              <a:rPr lang="en-US" altLang="zh-CN" dirty="0" smtClean="0"/>
              <a:t>(X-a/b*Y)</a:t>
            </a:r>
          </a:p>
          <a:p>
            <a:r>
              <a:rPr lang="zh-CN" altLang="en-US" dirty="0" smtClean="0"/>
              <a:t>所以</a:t>
            </a:r>
            <a:r>
              <a:rPr lang="en-US" altLang="zh-CN" dirty="0" smtClean="0"/>
              <a:t>x=</a:t>
            </a:r>
            <a:r>
              <a:rPr lang="en-US" altLang="zh-CN" dirty="0" err="1" smtClean="0"/>
              <a:t>Y,y</a:t>
            </a:r>
            <a:r>
              <a:rPr lang="en-US" altLang="zh-CN" dirty="0" smtClean="0"/>
              <a:t>=X-a/b*Y</a:t>
            </a:r>
          </a:p>
          <a:p>
            <a:r>
              <a:rPr lang="zh-CN" altLang="en-US" dirty="0" smtClean="0"/>
              <a:t>对于</a:t>
            </a:r>
            <a:r>
              <a:rPr lang="en-US" altLang="zh-CN" dirty="0" err="1" smtClean="0"/>
              <a:t>ax+by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*k</a:t>
            </a:r>
            <a:r>
              <a:rPr lang="zh-CN" altLang="en-US" dirty="0" smtClean="0"/>
              <a:t>的情况 让最后的</a:t>
            </a:r>
            <a:r>
              <a:rPr lang="en-US" altLang="zh-CN" dirty="0" smtClean="0"/>
              <a:t>x y</a:t>
            </a:r>
            <a:r>
              <a:rPr lang="zh-CN" altLang="en-US" dirty="0" smtClean="0"/>
              <a:t>都乘个</a:t>
            </a:r>
            <a:r>
              <a:rPr lang="en-US" altLang="zh-CN" dirty="0" smtClean="0"/>
              <a:t>k</a:t>
            </a:r>
            <a:r>
              <a:rPr lang="zh-CN" altLang="en-US" dirty="0" smtClean="0"/>
              <a:t>即可得到一组解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POJ 1061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两只青蛙在网上相识了，它们聊得很开心，于是觉得很有必要见一面。它们很高兴地发现它们住在同一条纬度线上，于是它们约定各自朝西跳，直到碰面为止。可是它们出发之前忘记了一件很重要的事情，既没有问清楚对方的特征，也没有约定见面的具体位置。不过青蛙们都是很乐观的，它们觉得只要一直朝着某个方向跳下去，总能碰到对方的。但是除非这两只青蛙在同一时间跳到同一点上，不然是永远都不可能碰面的。为了帮助这两只乐观的青蛙，你被要求写一个程序来判断这两只青蛙是否能够碰面，会在什么时候碰面。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/>
              <a:t>我们把这两只青蛙分别叫做青蛙</a:t>
            </a:r>
            <a:r>
              <a:rPr lang="en-US" altLang="zh-CN" dirty="0"/>
              <a:t>A</a:t>
            </a:r>
            <a:r>
              <a:rPr lang="zh-CN" altLang="en-US" dirty="0"/>
              <a:t>和青蛙</a:t>
            </a:r>
            <a:r>
              <a:rPr lang="en-US" altLang="zh-CN" dirty="0"/>
              <a:t>B</a:t>
            </a:r>
            <a:r>
              <a:rPr lang="zh-CN" altLang="en-US" dirty="0"/>
              <a:t>，并且规定纬度线上东经</a:t>
            </a:r>
            <a:r>
              <a:rPr lang="en-US" altLang="zh-CN" dirty="0"/>
              <a:t>0</a:t>
            </a:r>
            <a:r>
              <a:rPr lang="zh-CN" altLang="en-US" dirty="0"/>
              <a:t>度处为原点，由东往西为正方向，单位长度</a:t>
            </a:r>
            <a:r>
              <a:rPr lang="en-US" altLang="zh-CN" dirty="0"/>
              <a:t>1</a:t>
            </a:r>
            <a:r>
              <a:rPr lang="zh-CN" altLang="en-US" dirty="0"/>
              <a:t>米，这样我们就得到了一条首尾相接的数轴。设青蛙</a:t>
            </a:r>
            <a:r>
              <a:rPr lang="en-US" altLang="zh-CN" dirty="0"/>
              <a:t>A</a:t>
            </a:r>
            <a:r>
              <a:rPr lang="zh-CN" altLang="en-US" dirty="0"/>
              <a:t>的出发点坐标是</a:t>
            </a:r>
            <a:r>
              <a:rPr lang="en-US" altLang="zh-CN" dirty="0"/>
              <a:t>x</a:t>
            </a:r>
            <a:r>
              <a:rPr lang="zh-CN" altLang="en-US" dirty="0"/>
              <a:t>，青蛙</a:t>
            </a:r>
            <a:r>
              <a:rPr lang="en-US" altLang="zh-CN" dirty="0"/>
              <a:t>B</a:t>
            </a:r>
            <a:r>
              <a:rPr lang="zh-CN" altLang="en-US" dirty="0"/>
              <a:t>的出发点坐标是</a:t>
            </a:r>
            <a:r>
              <a:rPr lang="en-US" altLang="zh-CN" dirty="0"/>
              <a:t>y</a:t>
            </a:r>
            <a:r>
              <a:rPr lang="zh-CN" altLang="en-US" dirty="0"/>
              <a:t>。青蛙</a:t>
            </a:r>
            <a:r>
              <a:rPr lang="en-US" altLang="zh-CN" dirty="0"/>
              <a:t>A</a:t>
            </a:r>
            <a:r>
              <a:rPr lang="zh-CN" altLang="en-US" dirty="0"/>
              <a:t>一次能跳</a:t>
            </a:r>
            <a:r>
              <a:rPr lang="en-US" altLang="zh-CN" dirty="0"/>
              <a:t>m</a:t>
            </a:r>
            <a:r>
              <a:rPr lang="zh-CN" altLang="en-US" dirty="0"/>
              <a:t>米，青蛙</a:t>
            </a:r>
            <a:r>
              <a:rPr lang="en-US" altLang="zh-CN" dirty="0"/>
              <a:t>B</a:t>
            </a:r>
            <a:r>
              <a:rPr lang="zh-CN" altLang="en-US" dirty="0"/>
              <a:t>一次能跳</a:t>
            </a:r>
            <a:r>
              <a:rPr lang="en-US" altLang="zh-CN" dirty="0"/>
              <a:t>n</a:t>
            </a:r>
            <a:r>
              <a:rPr lang="zh-CN" altLang="en-US" dirty="0"/>
              <a:t>米，两只青蛙跳一次所花费的时间相同。纬度线总长</a:t>
            </a:r>
            <a:r>
              <a:rPr lang="en-US" altLang="zh-CN" dirty="0"/>
              <a:t>L</a:t>
            </a:r>
            <a:r>
              <a:rPr lang="zh-CN" altLang="en-US" dirty="0"/>
              <a:t>米。现在要你求出它们跳了几次以后才会碰面。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1097</Words>
  <Application>Microsoft Office PowerPoint</Application>
  <PresentationFormat>全屏显示(4:3)</PresentationFormat>
  <Paragraphs>114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数论</vt:lpstr>
      <vt:lpstr>依然是前（废）言（话）</vt:lpstr>
      <vt:lpstr>GCD</vt:lpstr>
      <vt:lpstr>幻灯片 4</vt:lpstr>
      <vt:lpstr>拓展gcd</vt:lpstr>
      <vt:lpstr>幻灯片 6</vt:lpstr>
      <vt:lpstr>模板</vt:lpstr>
      <vt:lpstr>模板讲解</vt:lpstr>
      <vt:lpstr>POJ 1061</vt:lpstr>
      <vt:lpstr>幻灯片 10</vt:lpstr>
      <vt:lpstr>幻灯片 11</vt:lpstr>
      <vt:lpstr>幻灯片 12</vt:lpstr>
      <vt:lpstr>素数</vt:lpstr>
      <vt:lpstr>快速幂</vt:lpstr>
      <vt:lpstr>快速乘法取模</vt:lpstr>
      <vt:lpstr>逆元</vt:lpstr>
      <vt:lpstr>逆元求法</vt:lpstr>
      <vt:lpstr>幻灯片 18</vt:lpstr>
      <vt:lpstr>幻灯片 19</vt:lpstr>
      <vt:lpstr>幻灯片 20</vt:lpstr>
      <vt:lpstr>幻灯片 21</vt:lpstr>
      <vt:lpstr>模板</vt:lpstr>
      <vt:lpstr>欧拉函数</vt:lpstr>
      <vt:lpstr>欧拉函数求法</vt:lpstr>
      <vt:lpstr>直接计算单个的欧拉函数</vt:lpstr>
      <vt:lpstr>NEUOJ 333</vt:lpstr>
      <vt:lpstr>幻灯片 27</vt:lpstr>
      <vt:lpstr>2016 校赛 D</vt:lpstr>
      <vt:lpstr>幻灯片 29</vt:lpstr>
      <vt:lpstr>写在最后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数论</dc:title>
  <dc:creator>thinkpad</dc:creator>
  <cp:lastModifiedBy>thinkpad</cp:lastModifiedBy>
  <cp:revision>42</cp:revision>
  <dcterms:created xsi:type="dcterms:W3CDTF">2017-07-28T11:33:09Z</dcterms:created>
  <dcterms:modified xsi:type="dcterms:W3CDTF">2017-07-29T15:05:02Z</dcterms:modified>
</cp:coreProperties>
</file>