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8" r:id="rId11"/>
    <p:sldId id="270" r:id="rId12"/>
    <p:sldId id="271" r:id="rId13"/>
    <p:sldId id="269" r:id="rId14"/>
    <p:sldId id="272" r:id="rId15"/>
    <p:sldId id="274" r:id="rId16"/>
    <p:sldId id="275" r:id="rId17"/>
    <p:sldId id="280" r:id="rId18"/>
    <p:sldId id="276" r:id="rId19"/>
    <p:sldId id="277" r:id="rId20"/>
    <p:sldId id="281" r:id="rId21"/>
    <p:sldId id="282" r:id="rId22"/>
    <p:sldId id="283" r:id="rId23"/>
    <p:sldId id="284" r:id="rId24"/>
    <p:sldId id="286" r:id="rId25"/>
    <p:sldId id="285" r:id="rId26"/>
    <p:sldId id="289" r:id="rId27"/>
    <p:sldId id="290" r:id="rId28"/>
    <p:sldId id="291" r:id="rId29"/>
    <p:sldId id="287" r:id="rId30"/>
    <p:sldId id="292" r:id="rId31"/>
    <p:sldId id="294" r:id="rId32"/>
    <p:sldId id="293" r:id="rId33"/>
    <p:sldId id="295" r:id="rId34"/>
    <p:sldId id="296" r:id="rId35"/>
    <p:sldId id="297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34815"/>
          <a:stretch>
            <a:fillRect/>
          </a:stretch>
        </p:blipFill>
        <p:spPr>
          <a:xfrm>
            <a:off x="4148138" y="2862580"/>
            <a:ext cx="3894455" cy="2533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81213" y="1073150"/>
            <a:ext cx="8029575" cy="2136140"/>
          </a:xfrm>
        </p:spPr>
        <p:txBody>
          <a:bodyPr>
            <a:noAutofit/>
          </a:bodyPr>
          <a:p>
            <a:pPr algn="ctr"/>
            <a:r>
              <a:rPr lang="zh-CN" altLang="en-US" sz="8000" b="1"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br>
              <a:rPr lang="zh-CN" altLang="en-US" sz="8000" b="1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</a:rPr>
              <a:t>Binary IndexedTree</a:t>
            </a:r>
            <a:endParaRPr lang="en-US" altLang="zh-CN" sz="3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35090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简单应用</a:t>
            </a:r>
            <a:endParaRPr lang="zh-CN" altLang="en-US" sz="4000"/>
          </a:p>
        </p:txBody>
      </p:sp>
      <p:sp>
        <p:nvSpPr>
          <p:cNvPr id="2" name="文本框 1"/>
          <p:cNvSpPr txBox="1"/>
          <p:nvPr/>
        </p:nvSpPr>
        <p:spPr>
          <a:xfrm>
            <a:off x="1375410" y="1565910"/>
            <a:ext cx="94411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应用一</a:t>
            </a:r>
            <a:endParaRPr lang="zh-CN" altLang="en-US" sz="4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假如给你一个数组a[ ] = {2,5,3,4,1},求b[i]，b[i] 表示在a[1],a[2]...a[i-1]中(即位置i的左边)小于等于a[i]的数的个数。对此例b[] = {0,1,1,2,0}。 那么该如何去求得b[i]呢？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35090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简单应用</a:t>
            </a:r>
            <a:endParaRPr lang="zh-CN" altLang="en-US" sz="4000"/>
          </a:p>
        </p:txBody>
      </p:sp>
      <p:sp>
        <p:nvSpPr>
          <p:cNvPr id="2" name="文本框 1"/>
          <p:cNvSpPr txBox="1"/>
          <p:nvPr/>
        </p:nvSpPr>
        <p:spPr>
          <a:xfrm>
            <a:off x="1532573" y="1631315"/>
            <a:ext cx="91268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应用二</a:t>
            </a:r>
            <a:endParaRPr lang="zh-CN" altLang="en-US" sz="4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假如给你一个数组a[ ] = {2,5,3,4,1},求b[i]，b[i] 表示在a[1],a[2]...a[i-1]中(即位置i的左边)大于等于a[i]的数的个数。对此例b[] = {0,0,1,1,4}。 那么该如何去求得b[i]呢？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35090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简单应用</a:t>
            </a:r>
            <a:endParaRPr lang="zh-CN" altLang="en-US" sz="4000"/>
          </a:p>
        </p:txBody>
      </p:sp>
      <p:sp>
        <p:nvSpPr>
          <p:cNvPr id="2" name="文本框 1"/>
          <p:cNvSpPr txBox="1"/>
          <p:nvPr/>
        </p:nvSpPr>
        <p:spPr>
          <a:xfrm>
            <a:off x="1071880" y="1352868"/>
            <a:ext cx="532701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解法1: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 将数组从后向前处理，可以先将数组a倒过来编号，即将a转换为，a[] ={4,1,3,2,5}.此时具体的操作如应用一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解法2: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改变更新路径和求和路径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8140" y="1353185"/>
            <a:ext cx="4739005" cy="5522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35090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简单应用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484630" y="1598930"/>
            <a:ext cx="92227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应用三  逆序数</a:t>
            </a:r>
            <a:endParaRPr lang="zh-CN" altLang="en-US" sz="4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假如给你一个数组a[ ] = {2,5,3,4,1},求b[i]，b[i] 表示在a[i],a[i+1]...a[n]中(即位置i的右边)小于等于a[i]的数的个数。对此例b[] = {1,3,1,1,0}。 那么该如何去求得b[i]呢？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35090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简单应用</a:t>
            </a:r>
            <a:endParaRPr lang="zh-CN" altLang="en-US" sz="4000"/>
          </a:p>
        </p:txBody>
      </p:sp>
      <p:sp>
        <p:nvSpPr>
          <p:cNvPr id="2" name="文本框 1"/>
          <p:cNvSpPr txBox="1"/>
          <p:nvPr/>
        </p:nvSpPr>
        <p:spPr>
          <a:xfrm>
            <a:off x="1991360" y="1498600"/>
            <a:ext cx="88252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类似应用一，对数组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a[]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从后向前操作即可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3264535"/>
            <a:ext cx="8786495" cy="21380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35090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简单应用</a:t>
            </a:r>
            <a:endParaRPr lang="zh-CN" altLang="en-US"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9046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段的修改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求和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改点求段</a:t>
            </a:r>
            <a:endParaRPr lang="zh-CN" altLang="en-US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1098550"/>
            <a:ext cx="10182860" cy="53428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9046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段的修改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求和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改点求段</a:t>
            </a:r>
            <a:endParaRPr lang="zh-CN" altLang="en-US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8473" y="2967990"/>
            <a:ext cx="6155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微软雅黑" panose="020B0503020204020204" charset="-122"/>
                <a:ea typeface="微软雅黑" panose="020B0503020204020204" charset="-122"/>
              </a:rPr>
              <a:t>非常坦率的模板题</a:t>
            </a:r>
            <a:endParaRPr lang="zh-CN" altLang="en-US" sz="5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9046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段的修改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求和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改段求点</a:t>
            </a:r>
            <a:endParaRPr lang="zh-CN" altLang="en-US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444" t="1344" r="2889" b="2371"/>
          <a:stretch>
            <a:fillRect/>
          </a:stretch>
        </p:blipFill>
        <p:spPr>
          <a:xfrm>
            <a:off x="194945" y="1421130"/>
            <a:ext cx="11802110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9046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段的修改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求和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改段求点</a:t>
            </a:r>
            <a:endParaRPr lang="zh-CN" altLang="en-US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b_25F1665EFE7011E2D2EF878AB4C189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" y="1239838"/>
            <a:ext cx="6819265" cy="4378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16115" y="1013460"/>
            <a:ext cx="479679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在改点求段中，sum[i]表示Ci节点所管辖的子节点的元素和，而在改段求点中，</a:t>
            </a:r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sum[i]表示Ci所管辖子节点的批量统一增量</a:t>
            </a:r>
            <a:endParaRPr lang="zh-CN" altLang="en-US" sz="4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直接连接符 11"/>
          <p:cNvCxnSpPr/>
          <p:nvPr/>
        </p:nvCxnSpPr>
        <p:spPr>
          <a:xfrm>
            <a:off x="3604895" y="755650"/>
            <a:ext cx="0" cy="5346700"/>
          </a:xfrm>
          <a:prstGeom prst="line">
            <a:avLst/>
          </a:prstGeom>
          <a:ln w="85725">
            <a:solidFill>
              <a:srgbClr val="1E5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48155" y="1607185"/>
            <a:ext cx="1064260" cy="3643630"/>
          </a:xfrm>
          <a:prstGeom prst="rect">
            <a:avLst/>
          </a:prstGeom>
          <a:solidFill>
            <a:srgbClr val="1E5895"/>
          </a:solidFill>
        </p:spPr>
        <p:txBody>
          <a:bodyPr vert="eaVert" wrap="square" rtlCol="0">
            <a:spAutoFit/>
          </a:bodyPr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内容提纲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2150" y="613410"/>
            <a:ext cx="61785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48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</a:rPr>
              <a:t>基础操作</a:t>
            </a:r>
            <a:endParaRPr lang="zh-CN" altLang="en-US" sz="4800" b="1">
              <a:solidFill>
                <a:srgbClr val="1E589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48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</a:rPr>
              <a:t>简单应用</a:t>
            </a:r>
            <a:endParaRPr lang="zh-CN" altLang="en-US" sz="4800" b="1">
              <a:solidFill>
                <a:srgbClr val="1E589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48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lang="en-US" altLang="zh-CN" sz="48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48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</a:rPr>
              <a:t>段的修改</a:t>
            </a:r>
            <a:r>
              <a:rPr lang="en-US" altLang="zh-CN" sz="48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48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</a:rPr>
              <a:t>求和</a:t>
            </a:r>
            <a:endParaRPr lang="zh-CN" altLang="en-US" sz="4800" b="1">
              <a:solidFill>
                <a:srgbClr val="1E589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48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</a:rPr>
              <a:t>区间</a:t>
            </a:r>
            <a:r>
              <a:rPr lang="zh-CN" sz="48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</a:rPr>
              <a:t>最值</a:t>
            </a:r>
            <a:endParaRPr lang="zh-CN" sz="4800" b="1">
              <a:solidFill>
                <a:srgbClr val="1E589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48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</a:rPr>
              <a:t>二维树状数组</a:t>
            </a:r>
            <a:endParaRPr lang="zh-CN" altLang="en-US" sz="4800" b="1">
              <a:solidFill>
                <a:srgbClr val="1E58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9046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段的修改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求和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改段求点</a:t>
            </a:r>
            <a:endParaRPr lang="zh-CN" altLang="en-US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1966595"/>
            <a:ext cx="5864860" cy="4295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45" y="1966595"/>
            <a:ext cx="5848350" cy="41700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69035" y="1219835"/>
            <a:ext cx="4233545" cy="595630"/>
          </a:xfrm>
          <a:prstGeom prst="rect">
            <a:avLst/>
          </a:prstGeom>
          <a:solidFill>
            <a:srgbClr val="B21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</a:rPr>
              <a:t>修改前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84925" y="1219835"/>
            <a:ext cx="4233545" cy="595630"/>
          </a:xfrm>
          <a:prstGeom prst="rect">
            <a:avLst/>
          </a:prstGeom>
          <a:solidFill>
            <a:srgbClr val="B21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</a:rPr>
              <a:t>修改后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9046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段的修改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求和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改段求段</a:t>
            </a:r>
            <a:endParaRPr lang="zh-CN" altLang="en-US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494" t="4975" r="2656" b="3498"/>
          <a:stretch>
            <a:fillRect/>
          </a:stretch>
        </p:blipFill>
        <p:spPr>
          <a:xfrm>
            <a:off x="195263" y="1824673"/>
            <a:ext cx="11801475" cy="3208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9046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段的修改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求和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改段求段</a:t>
            </a:r>
            <a:endParaRPr lang="zh-CN" altLang="en-US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9545" y="1157605"/>
            <a:ext cx="997267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假设给区间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[l,r]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中每个值增加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。对于所查询的区间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[l',r']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有两种情况：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62835" y="2633980"/>
          <a:ext cx="344170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27100" imgH="203200" progId="Equation.KSEE3">
                  <p:embed/>
                </p:oleObj>
              </mc:Choice>
              <mc:Fallback>
                <p:oleObj name="" r:id="rId1" imgW="9271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835" y="2633980"/>
                        <a:ext cx="3441700" cy="754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07175" y="2633980"/>
          <a:ext cx="3592195" cy="76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952500" imgH="203200" progId="Equation.KSEE3">
                  <p:embed/>
                </p:oleObj>
              </mc:Choice>
              <mc:Fallback>
                <p:oleObj name="" r:id="rId3" imgW="9525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7175" y="2633980"/>
                        <a:ext cx="3592195" cy="76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39545" y="3743325"/>
            <a:ext cx="98215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区间增量用区间右端点的值表示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即，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sum[r]+=(r-l+1)*x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。对于以上两种情况均不影响查询 。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9046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段的修改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求和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改段求段</a:t>
            </a:r>
            <a:endParaRPr lang="zh-CN" altLang="en-US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585" y="1068070"/>
            <a:ext cx="7910830" cy="47218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9046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段的修改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求和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改段求段</a:t>
            </a:r>
            <a:endParaRPr lang="zh-CN" altLang="en-US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230" y="1280160"/>
            <a:ext cx="9781540" cy="53352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49968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区间</a:t>
            </a:r>
            <a:r>
              <a:rPr 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最大值</a:t>
            </a:r>
            <a:endParaRPr lang="zh-CN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1532255"/>
            <a:ext cx="11534775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49968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区间</a:t>
            </a:r>
            <a:r>
              <a:rPr 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最大值</a:t>
            </a:r>
            <a:endParaRPr lang="zh-CN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3710" y="1209675"/>
            <a:ext cx="88779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在维护和查询区间和的算法中，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[x]中储存的是[x，x-lowbit(x)+1]中每个数的和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;在求区间最值的算法中，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c[x]储存的是[x，x-lowbit(x)+1]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中每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个数的最大值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2255" y="2719070"/>
            <a:ext cx="5611495" cy="36995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49968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区间</a:t>
            </a:r>
            <a:r>
              <a:rPr 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最大值</a:t>
            </a:r>
            <a:endParaRPr lang="zh-CN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4315" y="1436370"/>
            <a:ext cx="987488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因为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[y]表示的是[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y-lowbit(y)+1,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y]的最大值，所以可得：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若y-lowbit(y) &gt; x 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，则query(x,y) = max( h[y] , query(x, y-lowbit(y)) );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若y-lowbit(y) &lt;=x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，则query(x,y) = max( a[y] , query(x, y-1);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3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49968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区间第</a:t>
            </a:r>
            <a:r>
              <a:rPr lang="en-US" altLang="zh-CN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4000" b="1">
                <a:solidFill>
                  <a:srgbClr val="B2100A"/>
                </a:solidFill>
                <a:latin typeface="微软雅黑" panose="020B0503020204020204" charset="-122"/>
                <a:ea typeface="微软雅黑" panose="020B0503020204020204" charset="-122"/>
              </a:rPr>
              <a:t>大</a:t>
            </a:r>
            <a:endParaRPr lang="zh-CN" altLang="en-US" sz="4000" b="1">
              <a:solidFill>
                <a:srgbClr val="B210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AC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49968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D8A804"/>
                </a:solidFill>
                <a:latin typeface="微软雅黑" panose="020B0503020204020204" charset="-122"/>
                <a:ea typeface="微软雅黑" panose="020B0503020204020204" charset="-122"/>
              </a:rPr>
              <a:t>二维树状数组</a:t>
            </a:r>
            <a:endParaRPr lang="zh-CN" altLang="en-US" sz="4000" b="1">
              <a:solidFill>
                <a:srgbClr val="D8A8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3695" y="1696085"/>
            <a:ext cx="89655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问题：一个由数字构成的大矩阵，能进行两种操作 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1) 对矩阵里的某个数加上一个整数（可正可负） 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2) 查询某个子矩阵里所有数字的和,要求对每次查询，输出结果。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35090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基础操作</a:t>
            </a:r>
            <a:endParaRPr lang="zh-CN" altLang="en-US" sz="4000"/>
          </a:p>
        </p:txBody>
      </p:sp>
      <p:sp>
        <p:nvSpPr>
          <p:cNvPr id="2" name="文本框 1"/>
          <p:cNvSpPr txBox="1"/>
          <p:nvPr/>
        </p:nvSpPr>
        <p:spPr>
          <a:xfrm>
            <a:off x="1502410" y="1513523"/>
            <a:ext cx="959421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</a:rPr>
              <a:t>给定数列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</a:rPr>
              <a:t>a1,a2......an</a:t>
            </a:r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</a:rPr>
              <a:t>某个数字增大；</a:t>
            </a:r>
            <a:endParaRPr lang="zh-CN" altLang="en-US" sz="5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</a:rPr>
              <a:t>[l,r]</a:t>
            </a:r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</a:rPr>
              <a:t>区间和。</a:t>
            </a:r>
            <a:endParaRPr lang="zh-CN" altLang="en-US" sz="5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AC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49968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D8A804"/>
                </a:solidFill>
                <a:latin typeface="微软雅黑" panose="020B0503020204020204" charset="-122"/>
                <a:ea typeface="微软雅黑" panose="020B0503020204020204" charset="-122"/>
              </a:rPr>
              <a:t>二维树状数组</a:t>
            </a:r>
            <a:endParaRPr lang="zh-CN" altLang="en-US" sz="4000" b="1">
              <a:solidFill>
                <a:srgbClr val="D8A8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1175" y="1425575"/>
            <a:ext cx="862901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在二维情况下:数组A[][]的树状数组定义为： 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  C[x][y] = ∑ a[i][j], 其中， 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   x-lowbit(x) + 1 &lt;= i &lt;= x, 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   y-lowbit(y) + 1 &lt;= j &lt;= y. 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AC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49968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D8A804"/>
                </a:solidFill>
                <a:latin typeface="微软雅黑" panose="020B0503020204020204" charset="-122"/>
                <a:ea typeface="微软雅黑" panose="020B0503020204020204" charset="-122"/>
              </a:rPr>
              <a:t>二维树状数组</a:t>
            </a:r>
            <a:endParaRPr lang="zh-CN" altLang="en-US" sz="4000" b="1">
              <a:solidFill>
                <a:srgbClr val="D8A8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95" y="1503680"/>
            <a:ext cx="10743565" cy="28111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AC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49968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D8A804"/>
                </a:solidFill>
                <a:latin typeface="微软雅黑" panose="020B0503020204020204" charset="-122"/>
                <a:ea typeface="微软雅黑" panose="020B0503020204020204" charset="-122"/>
              </a:rPr>
              <a:t>二维树状数组</a:t>
            </a:r>
            <a:endParaRPr lang="zh-CN" altLang="en-US" sz="4000" b="1">
              <a:solidFill>
                <a:srgbClr val="D8A8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570" y="1492885"/>
            <a:ext cx="8483600" cy="36645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14960" y="846455"/>
            <a:ext cx="11735435" cy="10160"/>
          </a:xfrm>
          <a:prstGeom prst="line">
            <a:avLst/>
          </a:prstGeom>
          <a:ln w="85725">
            <a:solidFill>
              <a:srgbClr val="FAC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86995"/>
            <a:ext cx="49968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D8A804"/>
                </a:solidFill>
                <a:latin typeface="微软雅黑" panose="020B0503020204020204" charset="-122"/>
                <a:ea typeface="微软雅黑" panose="020B0503020204020204" charset="-122"/>
              </a:rPr>
              <a:t>二维树状数组</a:t>
            </a:r>
            <a:endParaRPr lang="zh-CN" altLang="en-US" sz="4000" b="1">
              <a:solidFill>
                <a:srgbClr val="D8A8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978150" y="1382395"/>
            <a:ext cx="6235700" cy="3694430"/>
            <a:chOff x="6054" y="302"/>
            <a:chExt cx="9820" cy="581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b="34815"/>
            <a:stretch>
              <a:fillRect/>
            </a:stretch>
          </p:blipFill>
          <p:spPr>
            <a:xfrm>
              <a:off x="6054" y="302"/>
              <a:ext cx="8945" cy="5819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054" y="2932"/>
              <a:ext cx="982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2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 H A N K S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35090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基础操作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1604645"/>
            <a:ext cx="4375785" cy="3649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736090"/>
            <a:ext cx="5202555" cy="3386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35090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基础操作</a:t>
            </a:r>
            <a:endParaRPr lang="zh-CN" altLang="en-US" sz="4000"/>
          </a:p>
        </p:txBody>
      </p:sp>
      <p:pic>
        <p:nvPicPr>
          <p:cNvPr id="2" name="图片 1" descr="b_25F1665EFE7011E2D2EF878AB4C189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1585595"/>
            <a:ext cx="7087235" cy="4550410"/>
          </a:xfrm>
          <a:prstGeom prst="rect">
            <a:avLst/>
          </a:prstGeom>
        </p:spPr>
      </p:pic>
      <p:pic>
        <p:nvPicPr>
          <p:cNvPr id="3" name="图片 2" descr="1333629705_55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105" y="1194435"/>
            <a:ext cx="3314065" cy="5333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35090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基础操作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2720340"/>
            <a:ext cx="2888615" cy="1720850"/>
          </a:xfrm>
          <a:prstGeom prst="rect">
            <a:avLst/>
          </a:prstGeom>
          <a:ln w="28575" cmpd="sng">
            <a:noFill/>
            <a:prstDash val="solid"/>
          </a:ln>
        </p:spPr>
      </p:pic>
      <p:sp>
        <p:nvSpPr>
          <p:cNvPr id="3" name="文本框 2"/>
          <p:cNvSpPr txBox="1"/>
          <p:nvPr/>
        </p:nvSpPr>
        <p:spPr>
          <a:xfrm>
            <a:off x="5467350" y="1837055"/>
            <a:ext cx="59664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latin typeface="微软雅黑" panose="020B0503020204020204" charset="-122"/>
                <a:ea typeface="微软雅黑" panose="020B0503020204020204" charset="-122"/>
              </a:rPr>
              <a:t>lowbit()</a:t>
            </a:r>
            <a:r>
              <a:rPr lang="zh-CN" altLang="en-US" sz="5400" b="1"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endParaRPr lang="zh-CN" altLang="en-US" sz="5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</a:rPr>
              <a:t>lowbit(k)就是把k的二进制的高位1全部清空，只留下最低位的1</a:t>
            </a:r>
            <a:endParaRPr lang="zh-CN" altLang="en-US" sz="5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67792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基础操作</a:t>
            </a:r>
            <a:r>
              <a:rPr lang="en-US" altLang="zh-CN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初始化与更新</a:t>
            </a:r>
            <a:endParaRPr lang="zh-CN" altLang="en-US" sz="4000" b="1">
              <a:solidFill>
                <a:srgbClr val="1E589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1245" y="1393190"/>
            <a:ext cx="9029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c[i]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[i-lowbit(i)+1,i]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区间的和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7005" y="2550795"/>
            <a:ext cx="5555615" cy="2572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2550795"/>
            <a:ext cx="5109845" cy="2710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45694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基础操作</a:t>
            </a:r>
            <a:r>
              <a:rPr lang="en-US" altLang="zh-CN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求和</a:t>
            </a:r>
            <a:endParaRPr lang="zh-CN" altLang="en-US" sz="4000" b="1">
              <a:solidFill>
                <a:srgbClr val="1E589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8085" y="1295400"/>
            <a:ext cx="66795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sum(l,r)=sum(1,r)-sum(1,l-1);</a:t>
            </a:r>
            <a:endParaRPr lang="en-US" altLang="zh-CN" sz="4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813" y="2258695"/>
            <a:ext cx="9350375" cy="3293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7965" y="1078865"/>
            <a:ext cx="11735435" cy="1016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95985" y="208915"/>
            <a:ext cx="35090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n"/>
            </a:pPr>
            <a:r>
              <a:rPr lang="zh-CN" altLang="en-US" sz="4000" b="1">
                <a:solidFill>
                  <a:srgbClr val="1E589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基础操作</a:t>
            </a:r>
            <a:endParaRPr lang="zh-CN" alt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WPS 演示</Application>
  <PresentationFormat>宽屏</PresentationFormat>
  <Paragraphs>127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Office 主题</vt:lpstr>
      <vt:lpstr>Equation.KSEE3</vt:lpstr>
      <vt:lpstr>Equation.KSEE3</vt:lpstr>
      <vt:lpstr>常用技巧精选（一）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</cp:revision>
  <dcterms:created xsi:type="dcterms:W3CDTF">2017-08-07T02:06:08Z</dcterms:created>
  <dcterms:modified xsi:type="dcterms:W3CDTF">2017-08-07T05:22:03Z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