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7" r:id="rId2"/>
    <p:sldId id="26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5" r:id="rId20"/>
    <p:sldId id="282" r:id="rId21"/>
    <p:sldId id="284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888" y="249936"/>
            <a:ext cx="7315200" cy="3255264"/>
          </a:xfrm>
        </p:spPr>
        <p:txBody>
          <a:bodyPr/>
          <a:lstStyle/>
          <a:p>
            <a:pPr algn="ctr"/>
            <a:r>
              <a:rPr kumimoji="1" lang="zh-CN" altLang="en-US" b="1" dirty="0" smtClean="0"/>
              <a:t>网络流建模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b="1" dirty="0" smtClean="0"/>
              <a:t>By</a:t>
            </a:r>
            <a:r>
              <a:rPr kumimoji="1" lang="zh-CN" altLang="en-US" b="1" dirty="0" smtClean="0"/>
              <a:t>  </a:t>
            </a:r>
            <a:r>
              <a:rPr kumimoji="1" lang="en-US" altLang="zh-CN" b="1" dirty="0" err="1" smtClean="0"/>
              <a:t>morejarphone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624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例：求二分图的最大匹配。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1" y="2085542"/>
            <a:ext cx="8360977" cy="4181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/>
              <a:t>对于点集</a:t>
            </a:r>
            <a:r>
              <a:rPr kumimoji="1" lang="en-US" altLang="zh-CN" sz="2800" b="1" dirty="0" smtClean="0"/>
              <a:t>U</a:t>
            </a:r>
            <a:r>
              <a:rPr kumimoji="1" lang="zh-CN" altLang="en-US" sz="2800" b="1" dirty="0" smtClean="0"/>
              <a:t>，</a:t>
            </a:r>
            <a:r>
              <a:rPr kumimoji="1" lang="en-US" altLang="zh-CN" sz="2800" b="1" dirty="0" smtClean="0"/>
              <a:t>V</a:t>
            </a:r>
            <a:r>
              <a:rPr kumimoji="1" lang="zh-CN" altLang="en-US" sz="2800" b="1" dirty="0" smtClean="0"/>
              <a:t>，边集</a:t>
            </a:r>
            <a:r>
              <a:rPr kumimoji="1" lang="en-US" altLang="zh-CN" sz="2800" b="1" dirty="0" smtClean="0"/>
              <a:t>E</a:t>
            </a:r>
            <a:r>
              <a:rPr kumimoji="1" lang="zh-CN" altLang="en-US" sz="2800" b="1" dirty="0" smtClean="0"/>
              <a:t>中每一条边都连了</a:t>
            </a:r>
            <a:r>
              <a:rPr kumimoji="1" lang="en-US" altLang="zh-CN" sz="2800" b="1" dirty="0" smtClean="0"/>
              <a:t>U</a:t>
            </a:r>
            <a:r>
              <a:rPr kumimoji="1" lang="zh-CN" altLang="en-US" sz="2800" b="1" dirty="0" smtClean="0"/>
              <a:t>，</a:t>
            </a:r>
            <a:r>
              <a:rPr kumimoji="1" lang="en-US" altLang="zh-CN" sz="2800" b="1" dirty="0" smtClean="0"/>
              <a:t>V</a:t>
            </a:r>
            <a:r>
              <a:rPr kumimoji="1" lang="zh-CN" altLang="en-US" sz="2800" b="1" dirty="0" smtClean="0"/>
              <a:t>中的一对点。求最多数量的边使得</a:t>
            </a:r>
            <a:r>
              <a:rPr kumimoji="1" lang="en-US" altLang="zh-CN" sz="2800" b="1" dirty="0" smtClean="0"/>
              <a:t>U</a:t>
            </a:r>
            <a:r>
              <a:rPr kumimoji="1" lang="zh-CN" altLang="en-US" sz="2800" b="1" dirty="0" smtClean="0"/>
              <a:t>，</a:t>
            </a:r>
            <a:r>
              <a:rPr kumimoji="1" lang="en-US" altLang="zh-CN" sz="2800" b="1" dirty="0" smtClean="0"/>
              <a:t>V</a:t>
            </a:r>
            <a:r>
              <a:rPr kumimoji="1" lang="zh-CN" altLang="en-US" sz="2800" b="1" dirty="0" smtClean="0"/>
              <a:t>中每个点至多被一条边连中。</a:t>
            </a:r>
            <a:endParaRPr kumimoji="1" lang="en-US" altLang="zh-CN" sz="2800" b="1" dirty="0" smtClean="0"/>
          </a:p>
          <a:p>
            <a:endParaRPr kumimoji="1" lang="en-US" altLang="zh-CN" sz="2800" b="1" dirty="0"/>
          </a:p>
          <a:p>
            <a:r>
              <a:rPr kumimoji="1" lang="zh-CN" altLang="en-US" sz="2800" b="1" dirty="0" smtClean="0"/>
              <a:t>匹配算法？太简单了，转化为网络流模型呢？</a:t>
            </a:r>
            <a:endParaRPr kumimoji="1" lang="en-US" altLang="zh-CN" sz="2800" b="1" dirty="0" smtClean="0"/>
          </a:p>
          <a:p>
            <a:r>
              <a:rPr kumimoji="1" lang="zh-CN" altLang="en-US" sz="2800" b="1" dirty="0"/>
              <a:t>分析</a:t>
            </a:r>
            <a:r>
              <a:rPr kumimoji="1" lang="zh-CN" altLang="en-US" sz="2800" b="1" dirty="0" smtClean="0"/>
              <a:t>：</a:t>
            </a:r>
            <a:endParaRPr kumimoji="1" lang="en-US" altLang="zh-CN" sz="2800" b="1" dirty="0" smtClean="0"/>
          </a:p>
          <a:p>
            <a:r>
              <a:rPr kumimoji="1" lang="en-US" altLang="zh-CN" sz="2800" b="1" dirty="0" smtClean="0"/>
              <a:t>U</a:t>
            </a:r>
            <a:r>
              <a:rPr kumimoji="1" lang="zh-CN" altLang="en-US" sz="2800" b="1" dirty="0" smtClean="0"/>
              <a:t>中有多个点，连向</a:t>
            </a:r>
            <a:r>
              <a:rPr kumimoji="1" lang="en-US" altLang="zh-CN" sz="2800" b="1" dirty="0" smtClean="0"/>
              <a:t>V</a:t>
            </a:r>
            <a:r>
              <a:rPr kumimoji="1" lang="zh-CN" altLang="en-US" sz="2800" b="1" dirty="0" smtClean="0"/>
              <a:t>中多个点（多源多汇）；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U</a:t>
            </a:r>
            <a:r>
              <a:rPr kumimoji="1" lang="zh-CN" altLang="en-US" sz="2800" b="1" dirty="0"/>
              <a:t>中每个点最多连</a:t>
            </a:r>
            <a:r>
              <a:rPr kumimoji="1" lang="en-US" altLang="zh-CN" sz="2800" b="1" dirty="0"/>
              <a:t>V</a:t>
            </a:r>
            <a:r>
              <a:rPr kumimoji="1" lang="zh-CN" altLang="en-US" sz="2800" b="1" dirty="0"/>
              <a:t>中一个点（点容量限制）。</a:t>
            </a:r>
            <a:endParaRPr kumimoji="1" lang="en-US" altLang="zh-CN" sz="2800" b="1" dirty="0"/>
          </a:p>
          <a:p>
            <a:endParaRPr kumimoji="1"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32933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例：求二分图的最大匹配。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1" y="2244038"/>
            <a:ext cx="7812337" cy="23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/>
              <a:t>建模：</a:t>
            </a:r>
            <a:endParaRPr kumimoji="1" lang="en-US" altLang="zh-CN" sz="2800" b="1" dirty="0" smtClean="0"/>
          </a:p>
          <a:p>
            <a:r>
              <a:rPr kumimoji="1" lang="zh-CN" altLang="en-US" sz="2400" b="1" dirty="0" smtClean="0"/>
              <a:t>建立超级源点</a:t>
            </a:r>
            <a:r>
              <a:rPr kumimoji="1" lang="en-US" altLang="zh-CN" sz="2400" b="1" dirty="0" smtClean="0"/>
              <a:t>S</a:t>
            </a:r>
            <a:r>
              <a:rPr kumimoji="1" lang="zh-CN" altLang="en-US" sz="2400" b="1" dirty="0" smtClean="0"/>
              <a:t>，连向</a:t>
            </a:r>
            <a:r>
              <a:rPr kumimoji="1" lang="en-US" altLang="zh-CN" sz="2400" b="1" dirty="0" smtClean="0"/>
              <a:t>U</a:t>
            </a:r>
            <a:r>
              <a:rPr kumimoji="1" lang="zh-CN" altLang="en-US" sz="2400" b="1" dirty="0" smtClean="0"/>
              <a:t>中每个点，容量是无穷大；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建立超级汇点</a:t>
            </a:r>
            <a:r>
              <a:rPr kumimoji="1" lang="en-US" altLang="zh-CN" sz="2400" b="1" dirty="0" smtClean="0"/>
              <a:t>T</a:t>
            </a:r>
            <a:r>
              <a:rPr kumimoji="1" lang="zh-CN" altLang="en-US" sz="2400" b="1" dirty="0" smtClean="0"/>
              <a:t>，</a:t>
            </a:r>
            <a:r>
              <a:rPr kumimoji="1" lang="en-US" altLang="zh-CN" sz="2400" b="1" dirty="0" smtClean="0"/>
              <a:t>V</a:t>
            </a:r>
            <a:r>
              <a:rPr kumimoji="1" lang="zh-CN" altLang="en-US" sz="2400" b="1" dirty="0" smtClean="0"/>
              <a:t>中每个点连向</a:t>
            </a:r>
            <a:r>
              <a:rPr kumimoji="1" lang="en-US" altLang="zh-CN" sz="2400" b="1" dirty="0" smtClean="0"/>
              <a:t>T</a:t>
            </a:r>
            <a:r>
              <a:rPr kumimoji="1" lang="zh-CN" altLang="en-US" sz="2400" b="1" dirty="0" smtClean="0"/>
              <a:t>，容量是无穷大；</a:t>
            </a:r>
            <a:endParaRPr kumimoji="1" lang="en-US" altLang="zh-CN" sz="2400" b="1" dirty="0" smtClean="0"/>
          </a:p>
          <a:p>
            <a:r>
              <a:rPr kumimoji="1" lang="en-US" altLang="zh-CN" sz="2400" b="1" dirty="0" smtClean="0"/>
              <a:t>U</a:t>
            </a:r>
            <a:r>
              <a:rPr kumimoji="1" lang="zh-CN" altLang="en-US" sz="2400" b="1" dirty="0" smtClean="0"/>
              <a:t>中每个点拆点，入点到出点的容量是</a:t>
            </a:r>
            <a:r>
              <a:rPr kumimoji="1" lang="en-US" altLang="zh-CN" sz="2400" b="1" dirty="0" smtClean="0"/>
              <a:t>1</a:t>
            </a:r>
            <a:r>
              <a:rPr kumimoji="1" lang="zh-CN" altLang="en-US" sz="2400" b="1" dirty="0" smtClean="0"/>
              <a:t>；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求一遍</a:t>
            </a:r>
            <a:r>
              <a:rPr kumimoji="1" lang="en-US" altLang="zh-CN" sz="2400" b="1" dirty="0" smtClean="0"/>
              <a:t>S</a:t>
            </a:r>
            <a:r>
              <a:rPr kumimoji="1" lang="zh-CN" altLang="en-US" sz="2400" b="1" dirty="0" smtClean="0"/>
              <a:t>到</a:t>
            </a:r>
            <a:r>
              <a:rPr kumimoji="1" lang="en-US" altLang="zh-CN" sz="2400" b="1" dirty="0" smtClean="0"/>
              <a:t>T</a:t>
            </a:r>
            <a:r>
              <a:rPr kumimoji="1" lang="zh-CN" altLang="en-US" sz="2400" b="1" dirty="0" smtClean="0"/>
              <a:t>的最大流就是最大匹配数。</a:t>
            </a:r>
            <a:endParaRPr kumimoji="1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7174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提高：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Shanghai2004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LA3268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）：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n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个人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m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个组，已知每个组包含哪些人。现在要从每个组中删去一些人，使得每个人只属于一个组，并且最小化人数最多的组的人数。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3658310"/>
            <a:ext cx="7812337" cy="23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分析：</a:t>
            </a:r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r>
              <a:rPr kumimoji="1" lang="zh-CN" altLang="en-US" sz="2800" b="1" dirty="0" smtClean="0">
                <a:solidFill>
                  <a:schemeClr val="bg1"/>
                </a:solidFill>
              </a:rPr>
              <a:t>人和组是两组点。“人”可以向“组”流一条容量为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的边；</a:t>
            </a:r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r>
              <a:rPr kumimoji="1" lang="zh-CN" altLang="en-US" sz="2800" b="1" dirty="0">
                <a:solidFill>
                  <a:schemeClr val="bg1"/>
                </a:solidFill>
              </a:rPr>
              <a:t>最小化人数最多的组的人数。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8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提高：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Shanghai2004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LA3268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）：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n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个人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m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个组，已知每个组包含哪些人。现在要从每个组中删去一些人，使得每个人只属于一个组，并且最小化人数最多的组的人数。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3597350"/>
            <a:ext cx="7812337" cy="23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套路：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最大化最小的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xxx/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最小化最大的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xxx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——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二分答案。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建模：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二分答案</a:t>
            </a:r>
            <a:r>
              <a:rPr kumimoji="1" lang="en-US" altLang="zh-CN" sz="2400" b="1" dirty="0" err="1" smtClean="0">
                <a:solidFill>
                  <a:schemeClr val="bg1"/>
                </a:solidFill>
              </a:rPr>
              <a:t>ans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，那么每个组的容量限制便是</a:t>
            </a:r>
            <a:r>
              <a:rPr kumimoji="1" lang="en-US" altLang="zh-CN" sz="2400" b="1" dirty="0" err="1" smtClean="0">
                <a:solidFill>
                  <a:schemeClr val="bg1"/>
                </a:solidFill>
              </a:rPr>
              <a:t>ans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，拆点，增加源汇即可。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3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8368" y="1646630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费用流的土定义：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74807" y="1786838"/>
            <a:ext cx="1200329" cy="435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dirty="0" smtClean="0"/>
              <a:t>费用流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112207" y="2561030"/>
            <a:ext cx="6861361" cy="1115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/>
              <a:t>每条边除了容量还有费用，表示没流过</a:t>
            </a:r>
            <a:r>
              <a:rPr kumimoji="1" lang="en-US" altLang="zh-CN" sz="2800" b="1" dirty="0" smtClean="0"/>
              <a:t>1</a:t>
            </a:r>
            <a:r>
              <a:rPr kumimoji="1" lang="zh-CN" altLang="en-US" sz="2800" b="1" dirty="0" smtClean="0"/>
              <a:t>流量需要的费用。求</a:t>
            </a:r>
            <a:r>
              <a:rPr kumimoji="1" lang="zh-CN" altLang="en-US" sz="2800" b="1" u="sng" dirty="0" smtClean="0">
                <a:solidFill>
                  <a:schemeClr val="tx1"/>
                </a:solidFill>
              </a:rPr>
              <a:t>最大流情况下</a:t>
            </a:r>
            <a:r>
              <a:rPr kumimoji="1" lang="zh-CN" altLang="en-US" sz="2800" b="1" dirty="0" smtClean="0"/>
              <a:t>最小的费用</a:t>
            </a:r>
            <a:endParaRPr kumimoji="1"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8937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8368" y="1646630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费用流的土定义：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74807" y="1786838"/>
            <a:ext cx="1200329" cy="435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dirty="0" smtClean="0"/>
              <a:t>费用流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112207" y="2561030"/>
            <a:ext cx="6861361" cy="1115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/>
              <a:t>每条边除了容量还有费用，表示没流过</a:t>
            </a:r>
            <a:r>
              <a:rPr kumimoji="1" lang="en-US" altLang="zh-CN" sz="2800" b="1" dirty="0" smtClean="0"/>
              <a:t>1</a:t>
            </a:r>
            <a:r>
              <a:rPr kumimoji="1" lang="zh-CN" altLang="en-US" sz="2800" b="1" dirty="0" smtClean="0"/>
              <a:t>流量需要的费用。求</a:t>
            </a:r>
            <a:r>
              <a:rPr kumimoji="1" lang="zh-CN" altLang="en-US" sz="2800" b="1" u="sng" dirty="0" smtClean="0">
                <a:solidFill>
                  <a:schemeClr val="tx1"/>
                </a:solidFill>
              </a:rPr>
              <a:t>最大流情况下</a:t>
            </a:r>
            <a:r>
              <a:rPr kumimoji="1" lang="zh-CN" altLang="en-US" sz="2800" b="1" dirty="0" smtClean="0"/>
              <a:t>最小的费用</a:t>
            </a:r>
            <a:endParaRPr kumimoji="1" lang="en-US" altLang="zh-CN" sz="2800" b="1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58368" y="4590998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/>
              <a:t>熟悉一下板子：</a:t>
            </a:r>
            <a:endParaRPr kumimoji="1" lang="en-US" altLang="zh-CN" sz="2800" b="1" dirty="0" smtClean="0"/>
          </a:p>
          <a:p>
            <a:r>
              <a:rPr kumimoji="1" lang="en-US" altLang="zh-CN" sz="2800" b="1" dirty="0"/>
              <a:t>http://</a:t>
            </a:r>
            <a:r>
              <a:rPr kumimoji="1" lang="en-US" altLang="zh-CN" sz="2800" b="1" dirty="0" err="1"/>
              <a:t>pastebin.ubuntu.com</a:t>
            </a:r>
            <a:r>
              <a:rPr kumimoji="1" lang="en-US" altLang="zh-CN" sz="2800" b="1" dirty="0"/>
              <a:t>/25284911/</a:t>
            </a:r>
            <a:endParaRPr kumimoji="1"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08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例题：求二分图最小权匹配。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dirty="0" smtClean="0"/>
              <a:t>费用流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176626"/>
            <a:ext cx="7812337" cy="365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分析：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要求在最大匹配数情况下，边权值和最小的匹配方案。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很像费用流中，最大流的情况下，费用最小的方案。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所以建模和最大流实现的二分图最大匹配类似：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到所有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U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中的点，流量为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，费用为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；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V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中所有的点到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T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，流量为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，费用为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；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原图的边，流量为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，费用为边权。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最后跑一遍费用流，求出的费用就是最小权匹配的权值。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变化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：求最大费用流。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dirty="0" smtClean="0"/>
              <a:t>费用流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518003"/>
            <a:ext cx="7885490" cy="2310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解决：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直接将原费用取反，求完最小费用流后将费用取反即可。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4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变化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2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：费用和流量的平方成正比。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8959" y="1807997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dirty="0" smtClean="0"/>
              <a:t>费用流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518003"/>
            <a:ext cx="7885490" cy="2310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解决：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94" y="1087202"/>
            <a:ext cx="6642402" cy="49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2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网络流中：最小割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==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最大流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dirty="0" smtClean="0"/>
              <a:t>一个结论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518003"/>
            <a:ext cx="7885490" cy="2310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最小割的土定义：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去掉一些边使得最大流为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0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，这样的边集就是一个割集。所有边容量和最小的割集就是最小割。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0974" y="2268422"/>
            <a:ext cx="7470961" cy="3035098"/>
          </a:xfrm>
        </p:spPr>
        <p:txBody>
          <a:bodyPr>
            <a:noAutofit/>
          </a:bodyPr>
          <a:lstStyle/>
          <a:p>
            <a:r>
              <a:rPr kumimoji="1" lang="zh-CN" altLang="en-US" sz="2800" b="1" dirty="0"/>
              <a:t> </a:t>
            </a:r>
            <a:r>
              <a:rPr kumimoji="1" lang="zh-CN" altLang="en-US" sz="2800" b="1" dirty="0" smtClean="0"/>
              <a:t>          一般来说，程序设计竞赛中的网络流侧重于考验选手的模型转化能力，考查网络流实现原理不是很常见。所以我们这节课是“网络流建模”而不是“网络流”。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50423" y="1646630"/>
            <a:ext cx="1200329" cy="4047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学习目标</a:t>
            </a:r>
            <a:endParaRPr kumimoji="1"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647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>
                <a:solidFill>
                  <a:schemeClr val="tx1"/>
                </a:solidFill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UVA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1658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）求两条不相交从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到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的路径，使其长度和最小。</a:t>
            </a:r>
            <a:endParaRPr kumimoji="1"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07727" y="1807997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建模训练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518003"/>
            <a:ext cx="7885490" cy="2310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分析：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1.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对于一个点（非起点终点），最多一条路径经过他；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2.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对于起点，有两条路径出发；对于终点，有两条路径到达；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079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1329638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>
                <a:solidFill>
                  <a:schemeClr val="tx1"/>
                </a:solidFill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UVA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1658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）求两条不相交从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1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到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的路径，使其长度和最小。</a:t>
            </a:r>
            <a:endParaRPr kumimoji="1"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07727" y="1807997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建模训练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518003"/>
            <a:ext cx="7885490" cy="2310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建模：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每个点拆成入点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出点，入点到出点建容量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费用为边权的边，其中源点和汇点的容量是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。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跑最小费用流求出费用即可。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4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799640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2016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青岛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regional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HDU5988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）给出一个图，每个点有存货量</a:t>
            </a:r>
            <a:r>
              <a:rPr kumimoji="1" lang="en-US" altLang="zh-CN" sz="2800" b="1" dirty="0" err="1" smtClean="0">
                <a:solidFill>
                  <a:schemeClr val="tx1"/>
                </a:solidFill>
              </a:rPr>
              <a:t>s</a:t>
            </a:r>
            <a:r>
              <a:rPr kumimoji="1" lang="en-US" altLang="zh-CN" sz="2800" b="1" baseline="-25000" dirty="0" err="1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和需求量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，每条路线有运输量上限，除了第一个货物，之后每运送一个货物都有独立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p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的概率破坏掉这个路线，并且每条路线被破坏的概率相互独立。求在满足每个点需求量的前提下，有路线被破坏概率的最小值。</a:t>
            </a:r>
            <a:endParaRPr kumimoji="1"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07727" y="1807997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建模训练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3322674"/>
            <a:ext cx="7885490" cy="3175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分析：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求反面容易：最大化求没有路线被破坏的概率。设每条路线运送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k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个货物，那么不被破坏的概率是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(1-p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i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)^(k-1).</a:t>
            </a: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小套路：用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log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将乘化为加，那么每条边不被破坏的概率取对数之后是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(k-1)*ln(1-p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i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)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。注意到这是一个递增函数，需要取反才能求最小费用。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5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0" y="799640"/>
            <a:ext cx="8056177" cy="2523034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2016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青岛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regional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HDU5988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）给出一个图，每个点有存货量</a:t>
            </a:r>
            <a:r>
              <a:rPr kumimoji="1" lang="en-US" altLang="zh-CN" sz="2800" b="1" dirty="0" err="1" smtClean="0">
                <a:solidFill>
                  <a:schemeClr val="tx1"/>
                </a:solidFill>
              </a:rPr>
              <a:t>s</a:t>
            </a:r>
            <a:r>
              <a:rPr kumimoji="1" lang="en-US" altLang="zh-CN" sz="2800" b="1" baseline="-25000" dirty="0" err="1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和需求量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，每条路线有运输量上限</a:t>
            </a:r>
            <a:r>
              <a:rPr kumimoji="1" lang="en-US" altLang="zh-CN" sz="2800" b="1" dirty="0" err="1" smtClean="0">
                <a:solidFill>
                  <a:schemeClr val="tx1"/>
                </a:solidFill>
              </a:rPr>
              <a:t>w</a:t>
            </a:r>
            <a:r>
              <a:rPr kumimoji="1" lang="en-US" altLang="zh-CN" sz="2800" b="1" baseline="-25000" dirty="0" err="1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，除了第一个货物，之后每运送一个货物都有独立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p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的概率破坏掉这个路线，并且每条路线被破坏的概率相互独立。求在满足每个点需求量的前提下，有路线被破坏概率的最小值。</a:t>
            </a:r>
            <a:endParaRPr kumimoji="1"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07727" y="1807997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建模训练</a:t>
            </a:r>
            <a:endParaRPr kumimoji="1" lang="zh-CN" altLang="en-US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770830" y="3322674"/>
                <a:ext cx="7885490" cy="317566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None/>
                  <a:defRPr sz="2200" kern="1200" cap="none" spc="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None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建模：</a:t>
                </a:r>
                <a:endParaRPr kumimoji="1" lang="en-US" altLang="zh-CN" sz="2400" b="1" dirty="0" smtClean="0">
                  <a:solidFill>
                    <a:schemeClr val="bg1"/>
                  </a:solidFill>
                </a:endParaRPr>
              </a:p>
              <a:p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源点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S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到每个点，容量是存货量，费用是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0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；</a:t>
                </a:r>
                <a:endParaRPr kumimoji="1" lang="en-US" altLang="zh-CN" sz="2400" b="1" dirty="0" smtClean="0">
                  <a:solidFill>
                    <a:schemeClr val="bg1"/>
                  </a:solidFill>
                </a:endParaRPr>
              </a:p>
              <a:p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每个点到汇点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T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，容量是需求量，费用是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0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；</a:t>
                </a:r>
                <a:endParaRPr kumimoji="1" lang="en-US" altLang="zh-CN" sz="2400" b="1" dirty="0" smtClean="0">
                  <a:solidFill>
                    <a:schemeClr val="bg1"/>
                  </a:solidFill>
                </a:endParaRPr>
              </a:p>
              <a:p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每一条路线拆成两部分：第一部分容量是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1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，费用是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0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，第二部分容量是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w</a:t>
                </a:r>
                <a:r>
                  <a:rPr kumimoji="1" lang="en-US" altLang="zh-CN" sz="2400" b="1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-1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，费用是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-ln(1-p</a:t>
                </a:r>
                <a:r>
                  <a:rPr kumimoji="1" lang="en-US" altLang="zh-CN" sz="2400" b="1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)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。</a:t>
                </a:r>
                <a:endParaRPr kumimoji="1" lang="en-US" altLang="zh-CN" sz="2400" b="1" dirty="0" smtClean="0">
                  <a:solidFill>
                    <a:schemeClr val="bg1"/>
                  </a:solidFill>
                </a:endParaRPr>
              </a:p>
              <a:p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假设最小费用是</a:t>
                </a:r>
                <a:r>
                  <a:rPr kumimoji="1" lang="en-US" altLang="zh-CN" sz="2400" b="1" dirty="0" smtClean="0">
                    <a:solidFill>
                      <a:schemeClr val="bg1"/>
                    </a:solidFill>
                  </a:rPr>
                  <a:t>m</a:t>
                </a:r>
                <a:r>
                  <a:rPr kumimoji="1" lang="zh-CN" altLang="en-US" sz="2400" b="1" dirty="0" smtClean="0">
                    <a:solidFill>
                      <a:schemeClr val="bg1"/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ans</m:t>
                    </m:r>
                    <m:r>
                      <a:rPr kumimoji="1"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kumimoji="1"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𝒎</m:t>
                        </m:r>
                      </m:sup>
                    </m:sSup>
                  </m:oMath>
                </a14:m>
                <a:endParaRPr kumimoji="1" lang="en-US" altLang="zh-CN" sz="24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30" y="3322674"/>
                <a:ext cx="7885490" cy="3175661"/>
              </a:xfrm>
              <a:prstGeom prst="rect">
                <a:avLst/>
              </a:prstGeom>
              <a:blipFill rotWithShape="0">
                <a:blip r:embed="rId2"/>
                <a:stretch>
                  <a:fillRect l="-1159" t="-3647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4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0974" y="2268422"/>
            <a:ext cx="7470961" cy="3035098"/>
          </a:xfrm>
        </p:spPr>
        <p:txBody>
          <a:bodyPr>
            <a:noAutofit/>
          </a:bodyPr>
          <a:lstStyle/>
          <a:p>
            <a:r>
              <a:rPr kumimoji="1" lang="zh-CN" altLang="en-US" sz="2800" b="1" dirty="0"/>
              <a:t> </a:t>
            </a:r>
            <a:r>
              <a:rPr kumimoji="1" lang="zh-CN" altLang="en-US" sz="2800" b="1" dirty="0" smtClean="0"/>
              <a:t>          所以我们的目标是学会网络流各种建模姿势，具体网络流的过程可以当做一个黑盒子，抄抄板子就可以。（但是建议还是要看一眼网络流的各种经典的实现算法，知道各种板子的优势和缺点）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50423" y="1646630"/>
            <a:ext cx="1200329" cy="4047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学习目标</a:t>
            </a:r>
            <a:endParaRPr kumimoji="1"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030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通过例题认识一下网络流：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62615" y="1329638"/>
            <a:ext cx="1200329" cy="435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/>
              <a:t>认识</a:t>
            </a:r>
            <a:r>
              <a:rPr kumimoji="1" lang="zh-CN" altLang="en-US" sz="6600" b="1"/>
              <a:t>网络</a:t>
            </a:r>
            <a:r>
              <a:rPr kumimoji="1" lang="zh-CN" altLang="en-US" sz="6600" b="1" smtClean="0"/>
              <a:t>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1963622"/>
            <a:ext cx="8287825" cy="4059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/>
              <a:t>（</a:t>
            </a:r>
            <a:r>
              <a:rPr kumimoji="1" lang="en-US" altLang="zh-CN" sz="2400" b="1" dirty="0" smtClean="0"/>
              <a:t>HDU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1532</a:t>
            </a:r>
            <a:r>
              <a:rPr kumimoji="1" lang="zh-CN" altLang="en-US" sz="2400" b="1" dirty="0" smtClean="0"/>
              <a:t>）：给出一个水管图，已知每条水管的最大流速，水龙头节点为</a:t>
            </a:r>
            <a:r>
              <a:rPr kumimoji="1" lang="en-US" altLang="zh-CN" sz="2400" b="1" dirty="0" smtClean="0"/>
              <a:t>1</a:t>
            </a:r>
            <a:r>
              <a:rPr kumimoji="1" lang="zh-CN" altLang="en-US" sz="2400" b="1" dirty="0" smtClean="0"/>
              <a:t>，排水口节点为</a:t>
            </a:r>
            <a:r>
              <a:rPr kumimoji="1" lang="en-US" altLang="zh-CN" sz="2400" b="1" dirty="0" smtClean="0"/>
              <a:t>n</a:t>
            </a:r>
            <a:r>
              <a:rPr kumimoji="1" lang="zh-CN" altLang="en-US" sz="2400" b="1" dirty="0" smtClean="0"/>
              <a:t>。求水龙头放水的最大流流速，排水口排水速度无穷快。</a:t>
            </a:r>
            <a:endParaRPr kumimoji="1" lang="en-US" altLang="zh-CN" sz="2400" b="1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" y="2401824"/>
            <a:ext cx="5319388" cy="39895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6" y="2341133"/>
            <a:ext cx="5284091" cy="39630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2384" y="2878022"/>
            <a:ext cx="212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Ans:50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158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网络流的土定义：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62615" y="1329638"/>
            <a:ext cx="1200329" cy="435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/>
              <a:t>认识</a:t>
            </a:r>
            <a:r>
              <a:rPr kumimoji="1" lang="zh-CN" altLang="en-US" sz="6600" b="1"/>
              <a:t>网络</a:t>
            </a:r>
            <a:r>
              <a:rPr kumimoji="1" lang="zh-CN" altLang="en-US" sz="6600" b="1" smtClean="0"/>
              <a:t>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1" y="2244038"/>
            <a:ext cx="8141522" cy="2864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9600" b="1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9600" b="1" dirty="0" smtClean="0">
                <a:solidFill>
                  <a:schemeClr val="tx1"/>
                </a:solidFill>
              </a:rPr>
              <a:t>    </a:t>
            </a:r>
            <a:r>
              <a:rPr kumimoji="1" lang="zh-CN" altLang="en-US" sz="9600" b="1" dirty="0" smtClean="0">
                <a:solidFill>
                  <a:schemeClr val="bg1"/>
                </a:solidFill>
              </a:rPr>
              <a:t>给出</a:t>
            </a:r>
            <a:r>
              <a:rPr kumimoji="1" lang="zh-CN" altLang="en-US" sz="9600" b="1" dirty="0" smtClean="0"/>
              <a:t>有向图，边上有流量上限，要对每条边做出规划使</a:t>
            </a:r>
            <a:endParaRPr kumimoji="1" lang="en-US" altLang="zh-CN" sz="9600" b="1" dirty="0" smtClean="0"/>
          </a:p>
          <a:p>
            <a:r>
              <a:rPr kumimoji="1" lang="zh-CN" altLang="en-US" sz="9600" b="1" dirty="0" smtClean="0"/>
              <a:t>        得满足下面两点；</a:t>
            </a:r>
            <a:endParaRPr kumimoji="1" lang="en-US" altLang="zh-CN" sz="9600" b="1" dirty="0"/>
          </a:p>
          <a:p>
            <a:r>
              <a:rPr kumimoji="1" lang="en-US" altLang="zh-CN" sz="9600" b="1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9600" b="1" dirty="0" smtClean="0">
                <a:solidFill>
                  <a:schemeClr val="tx1"/>
                </a:solidFill>
              </a:rPr>
              <a:t>    </a:t>
            </a:r>
            <a:r>
              <a:rPr kumimoji="1" lang="zh-CN" altLang="en-US" sz="9600" b="1" dirty="0" smtClean="0"/>
              <a:t>对于每个点，流入他的流量等于从他流出的流量（水 </a:t>
            </a:r>
            <a:endParaRPr kumimoji="1" lang="en-US" altLang="zh-CN" sz="9600" b="1" dirty="0" smtClean="0"/>
          </a:p>
          <a:p>
            <a:r>
              <a:rPr kumimoji="1" lang="zh-CN" altLang="en-US" sz="9600" b="1" dirty="0" smtClean="0"/>
              <a:t>        管）；</a:t>
            </a:r>
            <a:endParaRPr kumimoji="1" lang="en-US" altLang="zh-CN" sz="9600" b="1" dirty="0"/>
          </a:p>
          <a:p>
            <a:r>
              <a:rPr kumimoji="1" lang="en-US" altLang="zh-CN" sz="9600" b="1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9600" b="1" dirty="0" smtClean="0">
                <a:solidFill>
                  <a:schemeClr val="tx1"/>
                </a:solidFill>
              </a:rPr>
              <a:t>    </a:t>
            </a:r>
            <a:r>
              <a:rPr kumimoji="1" lang="zh-CN" altLang="en-US" sz="9600" b="1" dirty="0" smtClean="0"/>
              <a:t>从源点流出的流量，和流入汇点的流量可以随意设置</a:t>
            </a:r>
            <a:endParaRPr kumimoji="1" lang="en-US" altLang="zh-CN" sz="9600" b="1" dirty="0" smtClean="0"/>
          </a:p>
          <a:p>
            <a:r>
              <a:rPr kumimoji="1" lang="zh-CN" altLang="en-US" sz="9600" b="1" dirty="0" smtClean="0"/>
              <a:t>     （水龙头和排水口）。 </a:t>
            </a:r>
            <a:endParaRPr kumimoji="1" lang="en-US" altLang="zh-CN" sz="9600" b="1" dirty="0" smtClean="0"/>
          </a:p>
          <a:p>
            <a:endParaRPr kumimoji="1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7009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8368" y="1646630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/>
              <a:t>最大流的土定义：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74807" y="1786838"/>
            <a:ext cx="1200329" cy="435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112207" y="2561030"/>
            <a:ext cx="6739441" cy="852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/>
              <a:t>要最大化网络流中从源点流出去的流量。</a:t>
            </a:r>
            <a:endParaRPr kumimoji="1" lang="en-US" altLang="zh-CN" sz="2800" b="1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58368" y="3676598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关键词：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源点  汇点  边   流量  最大化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b="1" dirty="0" smtClean="0"/>
              <a:t>熟练一下板子：</a:t>
            </a:r>
            <a:endParaRPr kumimoji="1" lang="en-US" altLang="zh-CN" sz="2800" b="1" dirty="0" smtClean="0"/>
          </a:p>
          <a:p>
            <a:r>
              <a:rPr kumimoji="1" lang="en-US" altLang="zh-CN" sz="2800" b="1" dirty="0"/>
              <a:t>http://</a:t>
            </a:r>
            <a:r>
              <a:rPr kumimoji="1" lang="en-US" altLang="zh-CN" sz="2800" b="1" dirty="0" err="1"/>
              <a:t>pastebin.ubuntu.com</a:t>
            </a:r>
            <a:r>
              <a:rPr kumimoji="1" lang="en-US" altLang="zh-CN" sz="2800" b="1" dirty="0"/>
              <a:t>/25284454/</a:t>
            </a:r>
            <a:endParaRPr kumimoji="1" lang="en-US" altLang="zh-CN" sz="28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1" y="2817062"/>
            <a:ext cx="7315200" cy="1511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/>
              <a:t>（</a:t>
            </a:r>
            <a:r>
              <a:rPr kumimoji="1" lang="en-US" altLang="zh-CN" sz="2400" b="1" dirty="0" smtClean="0"/>
              <a:t>HDU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3549</a:t>
            </a:r>
            <a:r>
              <a:rPr kumimoji="1" lang="zh-CN" altLang="en-US" sz="2400" b="1" dirty="0" smtClean="0"/>
              <a:t>）：给出一个网络流图，求最大流。</a:t>
            </a:r>
            <a:endParaRPr kumimoji="1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6114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限制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：多个源点汇点求最大流。此时最大流等于所有源点流出的流量之和。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0" y="2817062"/>
            <a:ext cx="7861105" cy="3254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 smtClean="0"/>
              <a:t>建立超级源点</a:t>
            </a:r>
            <a:r>
              <a:rPr kumimoji="1" lang="en-US" altLang="zh-CN" sz="2400" b="1" dirty="0" smtClean="0"/>
              <a:t>S</a:t>
            </a:r>
            <a:r>
              <a:rPr kumimoji="1" lang="zh-CN" altLang="en-US" sz="2400" b="1" dirty="0" smtClean="0"/>
              <a:t>，超级汇点</a:t>
            </a:r>
            <a:r>
              <a:rPr kumimoji="1" lang="en-US" altLang="zh-CN" sz="2400" b="1" dirty="0" smtClean="0"/>
              <a:t>T</a:t>
            </a:r>
            <a:r>
              <a:rPr kumimoji="1" lang="zh-CN" altLang="en-US" sz="2400" b="1" dirty="0"/>
              <a:t>；</a:t>
            </a:r>
            <a:endParaRPr kumimoji="1" lang="en-US" altLang="zh-CN" sz="2400" b="1" dirty="0" smtClean="0"/>
          </a:p>
          <a:p>
            <a:r>
              <a:rPr kumimoji="1" lang="en-US" altLang="zh-CN" sz="2400" b="1" dirty="0" smtClean="0"/>
              <a:t>S</a:t>
            </a:r>
            <a:r>
              <a:rPr kumimoji="1" lang="zh-CN" altLang="en-US" sz="2400" b="1" dirty="0" smtClean="0"/>
              <a:t>向所有源点</a:t>
            </a:r>
            <a:r>
              <a:rPr kumimoji="1" lang="en-US" altLang="zh-CN" sz="2400" b="1" dirty="0" smtClean="0"/>
              <a:t>S</a:t>
            </a:r>
            <a:r>
              <a:rPr kumimoji="1" lang="en-US" altLang="zh-CN" sz="2400" b="1" baseline="-25000" dirty="0" smtClean="0"/>
              <a:t>i</a:t>
            </a:r>
            <a:r>
              <a:rPr kumimoji="1" lang="zh-CN" altLang="en-US" sz="2400" b="1" dirty="0" smtClean="0"/>
              <a:t>连边，容量为无穷大；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所有汇点</a:t>
            </a:r>
            <a:r>
              <a:rPr kumimoji="1" lang="en-US" altLang="zh-CN" sz="2400" b="1" dirty="0" err="1" smtClean="0"/>
              <a:t>T</a:t>
            </a:r>
            <a:r>
              <a:rPr kumimoji="1" lang="en-US" altLang="zh-CN" sz="2400" b="1" baseline="-25000" dirty="0" err="1" smtClean="0"/>
              <a:t>i</a:t>
            </a:r>
            <a:r>
              <a:rPr kumimoji="1" lang="zh-CN" altLang="en-US" sz="2400" b="1" dirty="0" smtClean="0"/>
              <a:t>向超级汇点</a:t>
            </a:r>
            <a:r>
              <a:rPr kumimoji="1" lang="en-US" altLang="zh-CN" sz="2400" b="1" dirty="0" smtClean="0"/>
              <a:t>T</a:t>
            </a:r>
            <a:r>
              <a:rPr kumimoji="1" lang="zh-CN" altLang="en-US" sz="2400" b="1" dirty="0" smtClean="0"/>
              <a:t>连边，容量为无穷大。</a:t>
            </a:r>
            <a:endParaRPr kumimoji="1" lang="en-US" altLang="zh-CN" sz="2400" b="1" dirty="0" smtClean="0"/>
          </a:p>
          <a:p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分析：板子只能求一个源点汇点的最大流，容量无穷大是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为了能足够提供本身最大流时每个</a:t>
            </a:r>
            <a:r>
              <a:rPr kumimoji="1" lang="en-US" altLang="zh-CN" sz="2400" b="1" dirty="0" smtClean="0"/>
              <a:t>S</a:t>
            </a:r>
            <a:r>
              <a:rPr kumimoji="1" lang="en-US" altLang="zh-CN" sz="2400" b="1" baseline="-25000" dirty="0" smtClean="0"/>
              <a:t>i</a:t>
            </a:r>
            <a:r>
              <a:rPr kumimoji="1" lang="zh-CN" altLang="en-US" sz="2400" b="1" dirty="0" smtClean="0"/>
              <a:t>流出的流量</a:t>
            </a:r>
            <a:endParaRPr kumimoji="1"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4591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831" y="1329638"/>
            <a:ext cx="7315200" cy="9144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chemeClr val="tx1"/>
                </a:solidFill>
              </a:rPr>
              <a:t>限制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2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：节点有流量限制。即限制每一个节点最多流过</a:t>
            </a:r>
            <a:r>
              <a:rPr kumimoji="1" lang="en-US" altLang="zh-CN" sz="2800" b="1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2800" b="1" baseline="-25000" dirty="0" smtClean="0">
                <a:solidFill>
                  <a:schemeClr val="tx1"/>
                </a:solidFill>
              </a:rPr>
              <a:t>i</a:t>
            </a:r>
            <a:r>
              <a:rPr kumimoji="1" lang="zh-CN" altLang="en-US" sz="2800" b="1" dirty="0" smtClean="0">
                <a:solidFill>
                  <a:schemeClr val="tx1"/>
                </a:solidFill>
              </a:rPr>
              <a:t>流量情况下的最大流。</a:t>
            </a:r>
            <a:endParaRPr kumimoji="1"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6767" y="1963622"/>
            <a:ext cx="1200329" cy="3730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6600" b="1" smtClean="0"/>
              <a:t>最大流</a:t>
            </a:r>
            <a:endParaRPr kumimoji="1" lang="zh-CN" altLang="en-US" sz="6600" b="1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70831" y="2439110"/>
            <a:ext cx="7861105" cy="3254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 smtClean="0"/>
              <a:t>拆点！</a:t>
            </a:r>
            <a:endParaRPr kumimoji="1" lang="en-US" altLang="zh-CN" sz="4000" b="1" dirty="0" smtClean="0"/>
          </a:p>
          <a:p>
            <a:r>
              <a:rPr kumimoji="1" lang="zh-CN" altLang="en-US" sz="2400" b="1" dirty="0" smtClean="0"/>
              <a:t>把每个点拆成出点的入点，原图的边都是从出点连向入点；</a:t>
            </a:r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对于每个点拆成的两个点，连入点到出点，容量是</a:t>
            </a:r>
            <a:r>
              <a:rPr kumimoji="1" lang="en-US" altLang="zh-CN" sz="2400" b="1" dirty="0" smtClean="0"/>
              <a:t>A</a:t>
            </a:r>
            <a:r>
              <a:rPr kumimoji="1" lang="en-US" altLang="zh-CN" sz="2400" b="1" baseline="-25000" dirty="0" smtClean="0"/>
              <a:t>i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24" y="2767584"/>
            <a:ext cx="6929117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6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0"/>
    </mc:Choice>
    <mc:Fallback>
      <p:transition spd="slow" advTm="191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文框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805</TotalTime>
  <Words>1512</Words>
  <Application>Microsoft Macintosh PowerPoint</Application>
  <PresentationFormat>宽屏</PresentationFormat>
  <Paragraphs>122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Cambria Math</vt:lpstr>
      <vt:lpstr>Corbel</vt:lpstr>
      <vt:lpstr>Wingdings 2</vt:lpstr>
      <vt:lpstr>幼圆</vt:lpstr>
      <vt:lpstr>图文框</vt:lpstr>
      <vt:lpstr>网络流建模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网络流建模</dc:title>
  <dc:creator>Microsoft Office 用户</dc:creator>
  <cp:lastModifiedBy>Microsoft Office 用户</cp:lastModifiedBy>
  <cp:revision>29</cp:revision>
  <dcterms:created xsi:type="dcterms:W3CDTF">2017-08-10T15:11:42Z</dcterms:created>
  <dcterms:modified xsi:type="dcterms:W3CDTF">2017-08-11T04:37:02Z</dcterms:modified>
</cp:coreProperties>
</file>