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7"/>
  </p:notesMasterIdLst>
  <p:sldIdLst>
    <p:sldId id="262" r:id="rId2"/>
    <p:sldId id="291" r:id="rId3"/>
    <p:sldId id="268" r:id="rId4"/>
    <p:sldId id="292" r:id="rId5"/>
    <p:sldId id="293" r:id="rId6"/>
    <p:sldId id="274" r:id="rId7"/>
    <p:sldId id="286" r:id="rId8"/>
    <p:sldId id="287" r:id="rId9"/>
    <p:sldId id="288" r:id="rId10"/>
    <p:sldId id="294" r:id="rId11"/>
    <p:sldId id="296" r:id="rId12"/>
    <p:sldId id="297" r:id="rId13"/>
    <p:sldId id="298" r:id="rId14"/>
    <p:sldId id="299" r:id="rId15"/>
    <p:sldId id="301" r:id="rId16"/>
    <p:sldId id="302" r:id="rId17"/>
    <p:sldId id="305" r:id="rId18"/>
    <p:sldId id="306" r:id="rId19"/>
    <p:sldId id="307" r:id="rId20"/>
    <p:sldId id="308" r:id="rId21"/>
    <p:sldId id="310" r:id="rId22"/>
    <p:sldId id="309" r:id="rId23"/>
    <p:sldId id="311" r:id="rId24"/>
    <p:sldId id="312" r:id="rId25"/>
    <p:sldId id="30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0ADE25-4E02-48E0-AFE9-3411F74CA5F8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4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34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9107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44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46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35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207" y="352107"/>
            <a:ext cx="8871585" cy="809625"/>
          </a:xfrm>
        </p:spPr>
        <p:txBody>
          <a:bodyPr>
            <a:normAutofit/>
          </a:bodyPr>
          <a:lstStyle/>
          <a:p>
            <a:pPr algn="ctr"/>
            <a:r>
              <a:rPr lang="fr-FR"/>
              <a:t>MOTEUR DE RECHERCHE D’UNE BIBLIOTHÈQUE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1293262" y="6139515"/>
            <a:ext cx="4912229" cy="4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1800" b="1" i="0">
                <a:effectLst/>
                <a:latin typeface="Calibri, sans-serif"/>
              </a:rPr>
              <a:t>Clément GRESH	  Yajie LIU		Zimeng ZHANG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5F13B-5CAE-DEC5-EC02-603C8371830A}"/>
              </a:ext>
            </a:extLst>
          </p:cNvPr>
          <p:cNvSpPr txBox="1"/>
          <p:nvPr/>
        </p:nvSpPr>
        <p:spPr>
          <a:xfrm>
            <a:off x="10008370" y="6148689"/>
            <a:ext cx="1357924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/>
              <a:t>Projet DAAR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BF86-8FFB-B162-33FE-7C1D761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1" y="1287363"/>
            <a:ext cx="10088233" cy="47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parenthÉsÉe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B7158-4A92-0145-8D6A-36F5E51AAB5D}"/>
              </a:ext>
            </a:extLst>
          </p:cNvPr>
          <p:cNvSpPr txBox="1"/>
          <p:nvPr/>
        </p:nvSpPr>
        <p:spPr>
          <a:xfrm>
            <a:off x="2478740" y="2550106"/>
            <a:ext cx="17628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/>
            <a:r>
              <a:rPr lang="fr-FR" sz="3600">
                <a:effectLst/>
              </a:rPr>
              <a:t>a | bc*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6D99C-E408-F3D9-058A-B34CABE5668E}"/>
              </a:ext>
            </a:extLst>
          </p:cNvPr>
          <p:cNvSpPr txBox="1"/>
          <p:nvPr/>
        </p:nvSpPr>
        <p:spPr>
          <a:xfrm>
            <a:off x="7950404" y="2545441"/>
            <a:ext cx="2705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/>
            <a:r>
              <a:rPr lang="fr-FR" sz="3600">
                <a:effectLst/>
              </a:rPr>
              <a:t>(a|(b (c*)) 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BCA826-FA86-2134-008C-BD2825A7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06" y="3835454"/>
            <a:ext cx="2711077" cy="249281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D339AB-C3F8-C883-1023-DDEFB0984ABC}"/>
              </a:ext>
            </a:extLst>
          </p:cNvPr>
          <p:cNvCxnSpPr>
            <a:cxnSpLocks/>
          </p:cNvCxnSpPr>
          <p:nvPr/>
        </p:nvCxnSpPr>
        <p:spPr>
          <a:xfrm>
            <a:off x="4450702" y="2955835"/>
            <a:ext cx="31350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Algorithme aho-ullman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7342852" y="5508175"/>
            <a:ext cx="3136495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NDFA (</a:t>
            </a:r>
            <a:r>
              <a:rPr lang="el-GR" sz="2400">
                <a:effectLst/>
              </a:rPr>
              <a:t>ε-</a:t>
            </a:r>
            <a:r>
              <a:rPr lang="fr-FR" sz="2400">
                <a:effectLst/>
              </a:rPr>
              <a:t>transitions)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9DCC4-A12F-E1BF-5B2B-11F00673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59" y="2393187"/>
            <a:ext cx="6382641" cy="3019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CA826-FA86-2134-008C-BD2825A7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2702376"/>
            <a:ext cx="2611737" cy="240146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4CB36C9-E62C-8FBE-3888-E3C0D2C65273}"/>
              </a:ext>
            </a:extLst>
          </p:cNvPr>
          <p:cNvCxnSpPr>
            <a:cxnSpLocks/>
          </p:cNvCxnSpPr>
          <p:nvPr/>
        </p:nvCxnSpPr>
        <p:spPr>
          <a:xfrm>
            <a:off x="3722914" y="3982203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NDFA to DFA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3117460" y="5069930"/>
            <a:ext cx="1038178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NDFA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99AD1-F5AC-490C-500C-AC3695B8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75" y="2302531"/>
            <a:ext cx="3267531" cy="2514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79DCC4-A12F-E1BF-5B2B-11F00673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9" y="2050084"/>
            <a:ext cx="6382641" cy="301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696A24-14DB-6975-14BC-886D54CCE646}"/>
              </a:ext>
            </a:extLst>
          </p:cNvPr>
          <p:cNvSpPr txBox="1"/>
          <p:nvPr/>
        </p:nvSpPr>
        <p:spPr>
          <a:xfrm>
            <a:off x="9960258" y="5069930"/>
            <a:ext cx="1038178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DFA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2403C-9648-8A26-B296-CE4AD1EC9A63}"/>
              </a:ext>
            </a:extLst>
          </p:cNvPr>
          <p:cNvCxnSpPr>
            <a:cxnSpLocks/>
          </p:cNvCxnSpPr>
          <p:nvPr/>
        </p:nvCxnSpPr>
        <p:spPr>
          <a:xfrm>
            <a:off x="7053947" y="3560007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0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simplification d’automate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99AD1-F5AC-490C-500C-AC3695B8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2" y="2362278"/>
            <a:ext cx="3267531" cy="2514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891130-2D4E-7EB5-6F45-4574AA74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37" y="2250311"/>
            <a:ext cx="2305265" cy="3067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2403C-9648-8A26-B296-CE4AD1EC9A63}"/>
              </a:ext>
            </a:extLst>
          </p:cNvPr>
          <p:cNvCxnSpPr>
            <a:cxnSpLocks/>
          </p:cNvCxnSpPr>
          <p:nvPr/>
        </p:nvCxnSpPr>
        <p:spPr>
          <a:xfrm>
            <a:off x="5839408" y="3712534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recherche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91130-2D4E-7EB5-6F45-4574AA74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76" y="2029427"/>
            <a:ext cx="2752063" cy="3662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6458766" y="3635505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Compléxité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O(n * S) en général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O(n²) pire cas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E7BD-7DB6-2940-9B60-9CE3128109AD}"/>
              </a:ext>
            </a:extLst>
          </p:cNvPr>
          <p:cNvSpPr txBox="1"/>
          <p:nvPr/>
        </p:nvSpPr>
        <p:spPr>
          <a:xfrm>
            <a:off x="6458766" y="2318428"/>
            <a:ext cx="2675903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Texte : "rasbcc"</a:t>
            </a:r>
          </a:p>
        </p:txBody>
      </p:sp>
    </p:spTree>
    <p:extLst>
      <p:ext uri="{BB962C8B-B14F-4D97-AF65-F5344CB8AC3E}">
        <p14:creationId xmlns:p14="http://schemas.microsoft.com/office/powerpoint/2010/main" val="157271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339" y="6429219"/>
            <a:ext cx="439608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577457" y="2954869"/>
            <a:ext cx="2744242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Recherche simple : kmp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BDAD5-8A44-7763-A65C-8997C754A878}"/>
              </a:ext>
            </a:extLst>
          </p:cNvPr>
          <p:cNvSpPr txBox="1"/>
          <p:nvPr/>
        </p:nvSpPr>
        <p:spPr>
          <a:xfrm>
            <a:off x="3724897" y="2484285"/>
            <a:ext cx="53600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2000" u="sng">
                <a:effectLst/>
              </a:rPr>
              <a:t>Étape 2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R[i] ≠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F[ R[i] ] = F[i] 		alors 		R[i] =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 R[i] ] = -1</a:t>
            </a:r>
            <a:endParaRPr lang="fr-FR" sz="20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16242-52B6-23A9-4319-19B3C1E81012}"/>
              </a:ext>
            </a:extLst>
          </p:cNvPr>
          <p:cNvSpPr txBox="1"/>
          <p:nvPr/>
        </p:nvSpPr>
        <p:spPr>
          <a:xfrm>
            <a:off x="3724897" y="4722353"/>
            <a:ext cx="64497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u="sng">
                <a:effectLst/>
              </a:rPr>
              <a:t>Étape 3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R[i] ≠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F[ R[i] ] = F[i]		alors 		R[i] = R[ R[i] ] 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 R[i] ] ≠ -1</a:t>
            </a:r>
            <a:endParaRPr lang="fr-FR" sz="20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CF432-3D5A-B51D-EB07-95831A7670D8}"/>
              </a:ext>
            </a:extLst>
          </p:cNvPr>
          <p:cNvSpPr txBox="1"/>
          <p:nvPr/>
        </p:nvSpPr>
        <p:spPr>
          <a:xfrm>
            <a:off x="3724897" y="230544"/>
            <a:ext cx="53600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2000" u="sng">
                <a:effectLst/>
              </a:rPr>
              <a:t>Étape 1 :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>
                <a:effectLst/>
              </a:rPr>
              <a:t>R[0] = -1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>
                <a:effectLst/>
              </a:rPr>
              <a:t>R[k] = 0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/>
              <a:t>R[i] = taille du plus long suffixe-préfixe</a:t>
            </a:r>
            <a:endParaRPr lang="fr-FR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55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Recherche simple : kmp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6988766" y="4520750"/>
            <a:ext cx="4123993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Compléxité : </a:t>
            </a:r>
            <a:r>
              <a:rPr lang="fr-FR" sz="2400"/>
              <a:t>O(n)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La majorité </a:t>
            </a:r>
            <a:r>
              <a:rPr lang="fr-FR" sz="2400">
                <a:effectLst/>
              </a:rPr>
              <a:t>des recherches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8C7CD9-9CE4-E093-0572-676054E9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77701"/>
              </p:ext>
            </p:extLst>
          </p:nvPr>
        </p:nvGraphicFramePr>
        <p:xfrm>
          <a:off x="1837088" y="2287884"/>
          <a:ext cx="8853894" cy="14833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527493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51600951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473524180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2045898212"/>
                    </a:ext>
                  </a:extLst>
                </a:gridCol>
                <a:gridCol w="971982">
                  <a:extLst>
                    <a:ext uri="{9D8B030D-6E8A-4147-A177-3AD203B41FA5}">
                      <a16:colId xmlns:a16="http://schemas.microsoft.com/office/drawing/2014/main" val="164795872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1937774915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238158748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20871156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454282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Étape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Étape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Étape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2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05B90C-4C12-0429-1C5E-34F2736A2A5B}"/>
              </a:ext>
            </a:extLst>
          </p:cNvPr>
          <p:cNvSpPr txBox="1"/>
          <p:nvPr/>
        </p:nvSpPr>
        <p:spPr>
          <a:xfrm>
            <a:off x="2754513" y="4797748"/>
            <a:ext cx="3413022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Texte : "maomamami"</a:t>
            </a:r>
          </a:p>
        </p:txBody>
      </p:sp>
    </p:spTree>
    <p:extLst>
      <p:ext uri="{BB962C8B-B14F-4D97-AF65-F5344CB8AC3E}">
        <p14:creationId xmlns:p14="http://schemas.microsoft.com/office/powerpoint/2010/main" val="107243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graphe de jaccard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593149" y="4100310"/>
            <a:ext cx="365561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Matrice d’adjacence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HashMap</a:t>
            </a:r>
            <a:endParaRPr lang="fr-FR" sz="240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593149" y="2486861"/>
                <a:ext cx="3586366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49" y="2486861"/>
                <a:ext cx="3586366" cy="890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B5175F-FFD6-757E-78B4-4C50DED7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938795"/>
            <a:ext cx="5527027" cy="36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SUGGESTIONS : sur une recherche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B3182-B527-C8FC-182D-B527C6DD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37" y="1477995"/>
            <a:ext cx="6872924" cy="52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SUGGESTIONS : sur un livre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77E4-82B0-2AC2-F299-7B259842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8" y="1477995"/>
            <a:ext cx="7748164" cy="5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fonctionnalitÉs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6969961" y="1891297"/>
            <a:ext cx="4082476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fr-FR" sz="2400">
                <a:effectLst/>
              </a:rPr>
              <a:t>Algo Aho-Ullman</a:t>
            </a:r>
          </a:p>
          <a:p>
            <a:pPr lvl="1">
              <a:lnSpc>
                <a:spcPct val="250000"/>
              </a:lnSpc>
            </a:pPr>
            <a:r>
              <a:rPr lang="fr-FR" sz="2400">
                <a:effectLst/>
              </a:rPr>
              <a:t>Algo KMP</a:t>
            </a:r>
          </a:p>
          <a:p>
            <a:pPr lvl="1">
              <a:lnSpc>
                <a:spcPct val="250000"/>
              </a:lnSpc>
            </a:pPr>
            <a:r>
              <a:rPr lang="fr-FR" sz="2400">
                <a:effectLst/>
              </a:rPr>
              <a:t>Centralité</a:t>
            </a:r>
          </a:p>
          <a:p>
            <a:pPr lvl="1">
              <a:lnSpc>
                <a:spcPct val="250000"/>
              </a:lnSpc>
            </a:pPr>
            <a:r>
              <a:rPr lang="fr-FR" sz="2400">
                <a:effectLst/>
              </a:rPr>
              <a:t>Distance de Jaccard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7D777-F8E0-499B-F601-98F5AFB2A2CA}"/>
              </a:ext>
            </a:extLst>
          </p:cNvPr>
          <p:cNvSpPr txBox="1"/>
          <p:nvPr/>
        </p:nvSpPr>
        <p:spPr>
          <a:xfrm>
            <a:off x="1680732" y="1891298"/>
            <a:ext cx="4082476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Recherche par RegEx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Recherche simple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Classement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Suggestions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5FD53E-0DE1-5A26-09FB-69049A53B9C6}"/>
              </a:ext>
            </a:extLst>
          </p:cNvPr>
          <p:cNvCxnSpPr/>
          <p:nvPr/>
        </p:nvCxnSpPr>
        <p:spPr>
          <a:xfrm>
            <a:off x="5716553" y="2556587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7E51F-ED98-5E36-4569-7498D8FA26E9}"/>
              </a:ext>
            </a:extLst>
          </p:cNvPr>
          <p:cNvCxnSpPr/>
          <p:nvPr/>
        </p:nvCxnSpPr>
        <p:spPr>
          <a:xfrm>
            <a:off x="5716553" y="343833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F577E-E729-3A5D-1A9A-12C4C1FCA8A6}"/>
              </a:ext>
            </a:extLst>
          </p:cNvPr>
          <p:cNvCxnSpPr/>
          <p:nvPr/>
        </p:nvCxnSpPr>
        <p:spPr>
          <a:xfrm>
            <a:off x="5716553" y="435584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B5619-1CBD-1B19-35BB-14A2F87831CD}"/>
              </a:ext>
            </a:extLst>
          </p:cNvPr>
          <p:cNvCxnSpPr/>
          <p:nvPr/>
        </p:nvCxnSpPr>
        <p:spPr>
          <a:xfrm>
            <a:off x="5716552" y="527335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0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20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Closeness centrality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509176" y="3802943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Classement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nombre de mots-clés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i="1">
                <a:effectLst/>
              </a:rPr>
              <a:t>Closeness centrality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509176" y="2330580"/>
                <a:ext cx="4256230" cy="926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𝑛𝑏𝑟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𝑛𝑜𝑒𝑢𝑑𝑠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76" y="2330580"/>
                <a:ext cx="4256230" cy="926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B7D9F-982C-25E2-FDFC-811341E8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2" y="1884784"/>
            <a:ext cx="6334765" cy="39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21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betweeness centrality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023984" y="4332258"/>
            <a:ext cx="365561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Influence sur la circulation de l’information</a:t>
            </a:r>
            <a:endParaRPr lang="fr-FR" sz="2400" i="1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023984" y="2601168"/>
                <a:ext cx="3812582" cy="896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84" y="2601168"/>
                <a:ext cx="3812582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EB9521-3961-55E0-10D2-51046FD02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7"/>
          <a:stretch/>
        </p:blipFill>
        <p:spPr>
          <a:xfrm>
            <a:off x="1837088" y="1886856"/>
            <a:ext cx="4517053" cy="42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Pagerank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499846" y="2640468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Score élevé =</a:t>
            </a:r>
          </a:p>
          <a:p>
            <a:pPr rtl="0">
              <a:lnSpc>
                <a:spcPct val="150000"/>
              </a:lnSpc>
            </a:pPr>
            <a:r>
              <a:rPr lang="fr-FR" sz="2400"/>
              <a:t>liens avec des nœuds ayant des scores élevés</a:t>
            </a:r>
            <a:endParaRPr lang="fr-FR" sz="2400" i="1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1929471" y="5600315"/>
                <a:ext cx="4543552" cy="894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1" y="5600315"/>
                <a:ext cx="4543552" cy="894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107128-B474-9D83-5023-3D25E696D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1" y="1655592"/>
            <a:ext cx="5430417" cy="36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4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TESTS DE PERFORMANCE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8486529" y="2581588"/>
            <a:ext cx="319214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Démarrage application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&lt; 10s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5D8FE3-9ECF-D3F7-C678-91805C58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47" y="1754050"/>
            <a:ext cx="7028710" cy="4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0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TESTS DE PERFORMANCE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8486529" y="2581588"/>
            <a:ext cx="319214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Recherche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O(log 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&lt; 0,5s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4E123-F2A2-D9A0-8D43-212EBC64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5" y="1761936"/>
            <a:ext cx="6970104" cy="41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CONCLUSION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2296357" y="2233420"/>
            <a:ext cx="4082476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Compétences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API REST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Front + Vue.js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Graphe + centralités</a:t>
            </a:r>
            <a:endParaRPr lang="fr-FR" sz="24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E4B32-D802-7053-B6E1-A6168C01A380}"/>
              </a:ext>
            </a:extLst>
          </p:cNvPr>
          <p:cNvSpPr txBox="1"/>
          <p:nvPr/>
        </p:nvSpPr>
        <p:spPr>
          <a:xfrm>
            <a:off x="6793407" y="2233420"/>
            <a:ext cx="461793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Suite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PageRank &amp; Betweeness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Suggestions :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	recherches précédentes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Améliorations performances</a:t>
            </a:r>
          </a:p>
        </p:txBody>
      </p:sp>
    </p:spTree>
    <p:extLst>
      <p:ext uri="{BB962C8B-B14F-4D97-AF65-F5344CB8AC3E}">
        <p14:creationId xmlns:p14="http://schemas.microsoft.com/office/powerpoint/2010/main" val="9502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F550E1-B388-CEAB-B9B7-812E9FBC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6" y="2863675"/>
            <a:ext cx="97536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ARCHITECTURE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C2DA3D-7897-F56A-F284-DC928B2D68C7}"/>
              </a:ext>
            </a:extLst>
          </p:cNvPr>
          <p:cNvSpPr/>
          <p:nvPr/>
        </p:nvSpPr>
        <p:spPr>
          <a:xfrm>
            <a:off x="8707813" y="2180882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MongoDB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81A69-54E6-3DF5-1A96-A04407535AB2}"/>
              </a:ext>
            </a:extLst>
          </p:cNvPr>
          <p:cNvSpPr/>
          <p:nvPr/>
        </p:nvSpPr>
        <p:spPr>
          <a:xfrm>
            <a:off x="5587915" y="1986291"/>
            <a:ext cx="1379515" cy="649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fr-FR">
                <a:solidFill>
                  <a:schemeClr val="tx1"/>
                </a:solidFill>
              </a:rPr>
              <a:t>Spring Boot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7E942-583A-0AFD-2FE5-26BC8F5EA1D7}"/>
              </a:ext>
            </a:extLst>
          </p:cNvPr>
          <p:cNvSpPr/>
          <p:nvPr/>
        </p:nvSpPr>
        <p:spPr>
          <a:xfrm>
            <a:off x="1973697" y="1986291"/>
            <a:ext cx="1553776" cy="649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Vue.js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Element PLus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CB76A-3E6A-C857-C717-C8D2B09ED3F1}"/>
              </a:ext>
            </a:extLst>
          </p:cNvPr>
          <p:cNvSpPr/>
          <p:nvPr/>
        </p:nvSpPr>
        <p:spPr>
          <a:xfrm>
            <a:off x="5337172" y="4904921"/>
            <a:ext cx="2030290" cy="7913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tx1"/>
                </a:solidFill>
              </a:rPr>
              <a:t>Server Gutenberg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2871B-B985-F337-7B7D-539BB57F27CC}"/>
              </a:ext>
            </a:extLst>
          </p:cNvPr>
          <p:cNvCxnSpPr>
            <a:cxnSpLocks/>
          </p:cNvCxnSpPr>
          <p:nvPr/>
        </p:nvCxnSpPr>
        <p:spPr>
          <a:xfrm flipH="1">
            <a:off x="7557796" y="3592240"/>
            <a:ext cx="699796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DCDA0C-D72F-ADA9-B6DB-76B36C7464A8}"/>
              </a:ext>
            </a:extLst>
          </p:cNvPr>
          <p:cNvCxnSpPr>
            <a:cxnSpLocks/>
          </p:cNvCxnSpPr>
          <p:nvPr/>
        </p:nvCxnSpPr>
        <p:spPr>
          <a:xfrm flipV="1">
            <a:off x="6352317" y="4366681"/>
            <a:ext cx="0" cy="4478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BDD : outils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2013524" y="4770117"/>
            <a:ext cx="4082476" cy="13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/>
              <a:t>Orienté documents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/>
              <a:t>Pas de schéma prédéfini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C6917-0C72-1364-3517-632D7E126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285" r="2832" b="14917"/>
          <a:stretch/>
        </p:blipFill>
        <p:spPr>
          <a:xfrm>
            <a:off x="1539551" y="2108720"/>
            <a:ext cx="5281127" cy="2262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A74EA8-6A3C-99AA-C63B-8A8BC713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16" y="2108720"/>
            <a:ext cx="2982787" cy="41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BACK : outils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3D946-86D5-B716-935A-81676D8A5595}"/>
              </a:ext>
            </a:extLst>
          </p:cNvPr>
          <p:cNvSpPr txBox="1"/>
          <p:nvPr/>
        </p:nvSpPr>
        <p:spPr>
          <a:xfrm>
            <a:off x="1399848" y="2786869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Avantages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Composants extensibles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Inversion de contrôle</a:t>
            </a:r>
            <a:endParaRPr lang="fr-FR" sz="240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AA4B-E179-532A-F49B-762FE480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81" y="2491274"/>
            <a:ext cx="4933804" cy="259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4C0AC-12F4-C7D4-9501-8A8D2E26E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84" y="373225"/>
            <a:ext cx="760296" cy="14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5163673" y="2163810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5163676" y="339124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Service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5138" y="3087062"/>
            <a:ext cx="600102" cy="361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5163672" y="465870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Repository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1" y="3072602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BACK : ARCHITECTURE</a:t>
            </a:r>
            <a:endParaRPr lang="en-US" b="1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BA408B-87F3-E055-80BA-D339D4838D87}"/>
              </a:ext>
            </a:extLst>
          </p:cNvPr>
          <p:cNvCxnSpPr>
            <a:cxnSpLocks/>
          </p:cNvCxnSpPr>
          <p:nvPr/>
        </p:nvCxnSpPr>
        <p:spPr>
          <a:xfrm rot="5400000">
            <a:off x="5567269" y="4339251"/>
            <a:ext cx="63891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862489-6F0B-1BF4-678A-97D5BBE97E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0" y="4330333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81C17-F171-D23C-2CC1-A23849632295}"/>
              </a:ext>
            </a:extLst>
          </p:cNvPr>
          <p:cNvSpPr/>
          <p:nvPr/>
        </p:nvSpPr>
        <p:spPr>
          <a:xfrm>
            <a:off x="8186691" y="4339251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46D6-5BA3-41AE-46D0-C05D0771D3EB}"/>
              </a:ext>
            </a:extLst>
          </p:cNvPr>
          <p:cNvSpPr/>
          <p:nvPr/>
        </p:nvSpPr>
        <p:spPr>
          <a:xfrm>
            <a:off x="8186691" y="5148599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Id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43C7028-27CD-3690-FB03-A816709716E5}"/>
              </a:ext>
            </a:extLst>
          </p:cNvPr>
          <p:cNvCxnSpPr>
            <a:cxnSpLocks/>
            <a:stCxn id="56" idx="3"/>
            <a:endCxn id="11" idx="1"/>
          </p:cNvCxnSpPr>
          <p:nvPr/>
        </p:nvCxnSpPr>
        <p:spPr>
          <a:xfrm flipV="1">
            <a:off x="7301711" y="4636653"/>
            <a:ext cx="884980" cy="319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73176C-9573-0D17-6707-6E11BB50E7FC}"/>
              </a:ext>
            </a:extLst>
          </p:cNvPr>
          <p:cNvCxnSpPr>
            <a:cxnSpLocks/>
            <a:stCxn id="56" idx="3"/>
            <a:endCxn id="12" idx="1"/>
          </p:cNvCxnSpPr>
          <p:nvPr/>
        </p:nvCxnSpPr>
        <p:spPr>
          <a:xfrm>
            <a:off x="7301711" y="4956109"/>
            <a:ext cx="884980" cy="489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EC692-41E3-DA3A-10D1-0D74F8BAD197}"/>
              </a:ext>
            </a:extLst>
          </p:cNvPr>
          <p:cNvSpPr/>
          <p:nvPr/>
        </p:nvSpPr>
        <p:spPr>
          <a:xfrm>
            <a:off x="2192785" y="4667585"/>
            <a:ext cx="229266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</a:pPr>
            <a:r>
              <a:rPr lang="fr-FR" sz="1800" b="0" i="0">
                <a:effectLst/>
                <a:latin typeface="Calibri, sans-serif"/>
              </a:rPr>
              <a:t>CrudRepository&lt;T, G&gt;</a:t>
            </a:r>
            <a:endParaRPr lang="fr-FR" b="0" i="0">
              <a:effectLst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4FAFB8-BCF1-A146-4F37-B36FE9423632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 flipV="1">
            <a:off x="4485447" y="4956109"/>
            <a:ext cx="678225" cy="8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B969EB-C36D-8BAF-EC19-E6E7BDB4A3BD}"/>
              </a:ext>
            </a:extLst>
          </p:cNvPr>
          <p:cNvSpPr/>
          <p:nvPr/>
        </p:nvSpPr>
        <p:spPr>
          <a:xfrm>
            <a:off x="5542933" y="6090665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EF5B3A-3F50-475C-25F3-97E76A1ABBA2}"/>
              </a:ext>
            </a:extLst>
          </p:cNvPr>
          <p:cNvSpPr/>
          <p:nvPr/>
        </p:nvSpPr>
        <p:spPr>
          <a:xfrm>
            <a:off x="2649358" y="1737740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FRONT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5F912D3-BE0A-E864-F32D-5A9B51DCDFA2}"/>
              </a:ext>
            </a:extLst>
          </p:cNvPr>
          <p:cNvCxnSpPr>
            <a:stCxn id="35" idx="3"/>
            <a:endCxn id="49" idx="0"/>
          </p:cNvCxnSpPr>
          <p:nvPr/>
        </p:nvCxnSpPr>
        <p:spPr>
          <a:xfrm>
            <a:off x="4028873" y="1907017"/>
            <a:ext cx="2203820" cy="2567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8029FC-46BA-00A7-5411-FFC456E477ED}"/>
              </a:ext>
            </a:extLst>
          </p:cNvPr>
          <p:cNvCxnSpPr>
            <a:cxnSpLocks/>
            <a:stCxn id="56" idx="2"/>
            <a:endCxn id="34" idx="0"/>
          </p:cNvCxnSpPr>
          <p:nvPr/>
        </p:nvCxnSpPr>
        <p:spPr>
          <a:xfrm rot="5400000">
            <a:off x="5814115" y="5672088"/>
            <a:ext cx="837154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A13AB7-872F-5966-6BC8-70204397F0B7}"/>
              </a:ext>
            </a:extLst>
          </p:cNvPr>
          <p:cNvCxnSpPr>
            <a:cxnSpLocks/>
          </p:cNvCxnSpPr>
          <p:nvPr/>
        </p:nvCxnSpPr>
        <p:spPr>
          <a:xfrm flipV="1">
            <a:off x="4485447" y="4956110"/>
            <a:ext cx="678225" cy="8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10BA6A3-6C00-540F-3A6B-B6D1A027AF1F}"/>
              </a:ext>
            </a:extLst>
          </p:cNvPr>
          <p:cNvCxnSpPr>
            <a:cxnSpLocks/>
          </p:cNvCxnSpPr>
          <p:nvPr/>
        </p:nvCxnSpPr>
        <p:spPr>
          <a:xfrm rot="5400000">
            <a:off x="5814115" y="5672089"/>
            <a:ext cx="83715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FRONT : outils</a:t>
            </a:r>
            <a:endParaRPr lang="en-US" b="1" dirty="0"/>
          </a:p>
        </p:txBody>
      </p:sp>
      <p:pic>
        <p:nvPicPr>
          <p:cNvPr id="1026" name="Picture 2" descr="MVVM简介_chengqiuming的博客-CSDN博客">
            <a:extLst>
              <a:ext uri="{FF2B5EF4-FFF2-40B4-BE49-F238E27FC236}">
                <a16:creationId xmlns:a16="http://schemas.microsoft.com/office/drawing/2014/main" id="{40EBB510-D8BF-2334-253A-BD708FAC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45" y="2395049"/>
            <a:ext cx="6262208" cy="33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comme une solution d'entreprise | Apps &amp; Platforms">
            <a:extLst>
              <a:ext uri="{FF2B5EF4-FFF2-40B4-BE49-F238E27FC236}">
                <a16:creationId xmlns:a16="http://schemas.microsoft.com/office/drawing/2014/main" id="{BAC11CF5-9BD8-E65C-D9DC-DE01BA7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5" b="17077"/>
          <a:stretch/>
        </p:blipFill>
        <p:spPr bwMode="auto">
          <a:xfrm>
            <a:off x="8337384" y="493397"/>
            <a:ext cx="2672120" cy="10209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3D946-86D5-B716-935A-81676D8A5595}"/>
              </a:ext>
            </a:extLst>
          </p:cNvPr>
          <p:cNvSpPr txBox="1"/>
          <p:nvPr/>
        </p:nvSpPr>
        <p:spPr>
          <a:xfrm>
            <a:off x="1483823" y="1759377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Avantages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Système de Réactivité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Composants réutilisables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FFA1-1C86-DBE8-4F9A-57C590F52F27}"/>
              </a:ext>
            </a:extLst>
          </p:cNvPr>
          <p:cNvSpPr txBox="1"/>
          <p:nvPr/>
        </p:nvSpPr>
        <p:spPr>
          <a:xfrm>
            <a:off x="1483823" y="3800453"/>
            <a:ext cx="3917804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Divers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Prise en main facile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Flexibilité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3354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FRONT : outils</a:t>
            </a:r>
            <a:endParaRPr lang="en-US" b="1" dirty="0"/>
          </a:p>
        </p:txBody>
      </p:sp>
      <p:pic>
        <p:nvPicPr>
          <p:cNvPr id="4100" name="Picture 4" descr="A Vue 3 UI Framework | Element Plus">
            <a:extLst>
              <a:ext uri="{FF2B5EF4-FFF2-40B4-BE49-F238E27FC236}">
                <a16:creationId xmlns:a16="http://schemas.microsoft.com/office/drawing/2014/main" id="{BFD1DCEE-C4A4-1D89-A22E-97352A22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79" y="2328067"/>
            <a:ext cx="5026103" cy="12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B24225-1710-EC1A-A13F-0E5A111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79" y="5304269"/>
            <a:ext cx="4576352" cy="6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7191422" y="2104738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Bibliothèque riche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Légère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7191422" y="5069931"/>
            <a:ext cx="4082476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Conversion des données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Gesti</a:t>
            </a:r>
            <a:r>
              <a:rPr lang="fr-FR" sz="2400"/>
              <a:t>on des requêtes</a:t>
            </a:r>
            <a:endParaRPr lang="fr-FR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80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9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7688062" y="2855683"/>
            <a:ext cx="3559945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front :</a:t>
            </a:r>
          </a:p>
          <a:p>
            <a:r>
              <a:rPr lang="en-US" b="1"/>
              <a:t>architecturE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16F0-26B2-3113-9DE9-5DBC670F8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13" b="2313"/>
          <a:stretch/>
        </p:blipFill>
        <p:spPr>
          <a:xfrm>
            <a:off x="2001349" y="158620"/>
            <a:ext cx="5005179" cy="6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1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2431</TotalTime>
  <Words>496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Calibri, sans-serif</vt:lpstr>
      <vt:lpstr>Arial</vt:lpstr>
      <vt:lpstr>Calibri</vt:lpstr>
      <vt:lpstr>Cambria Math</vt:lpstr>
      <vt:lpstr>Tw Cen MT</vt:lpstr>
      <vt:lpstr>Wingdings</vt:lpstr>
      <vt:lpstr>Circuit</vt:lpstr>
      <vt:lpstr>MOTEUR DE RECHERCHE D’UNE BIBLIOTHÈQUE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46</cp:revision>
  <dcterms:created xsi:type="dcterms:W3CDTF">2022-01-09T23:31:02Z</dcterms:created>
  <dcterms:modified xsi:type="dcterms:W3CDTF">2023-04-12T21:52:36Z</dcterms:modified>
</cp:coreProperties>
</file>