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08"/>
  </p:notesMasterIdLst>
  <p:sldIdLst>
    <p:sldId id="256" r:id="rId3"/>
    <p:sldId id="339" r:id="rId4"/>
    <p:sldId id="403" r:id="rId5"/>
    <p:sldId id="340" r:id="rId6"/>
    <p:sldId id="404" r:id="rId7"/>
    <p:sldId id="405" r:id="rId8"/>
    <p:sldId id="406" r:id="rId9"/>
    <p:sldId id="407" r:id="rId10"/>
    <p:sldId id="409" r:id="rId11"/>
    <p:sldId id="412" r:id="rId12"/>
    <p:sldId id="413" r:id="rId13"/>
    <p:sldId id="414" r:id="rId14"/>
    <p:sldId id="410" r:id="rId15"/>
    <p:sldId id="411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2" r:id="rId31"/>
    <p:sldId id="430" r:id="rId32"/>
    <p:sldId id="431" r:id="rId33"/>
    <p:sldId id="433" r:id="rId34"/>
    <p:sldId id="434" r:id="rId35"/>
    <p:sldId id="435" r:id="rId36"/>
    <p:sldId id="438" r:id="rId37"/>
    <p:sldId id="436" r:id="rId38"/>
    <p:sldId id="439" r:id="rId39"/>
    <p:sldId id="437" r:id="rId40"/>
    <p:sldId id="415" r:id="rId41"/>
    <p:sldId id="440" r:id="rId42"/>
    <p:sldId id="441" r:id="rId43"/>
    <p:sldId id="442" r:id="rId44"/>
    <p:sldId id="443" r:id="rId45"/>
    <p:sldId id="444" r:id="rId46"/>
    <p:sldId id="445" r:id="rId47"/>
    <p:sldId id="446" r:id="rId48"/>
    <p:sldId id="447" r:id="rId49"/>
    <p:sldId id="450" r:id="rId50"/>
    <p:sldId id="448" r:id="rId51"/>
    <p:sldId id="449" r:id="rId52"/>
    <p:sldId id="451" r:id="rId53"/>
    <p:sldId id="452" r:id="rId54"/>
    <p:sldId id="453" r:id="rId55"/>
    <p:sldId id="454" r:id="rId56"/>
    <p:sldId id="455" r:id="rId57"/>
    <p:sldId id="456" r:id="rId58"/>
    <p:sldId id="457" r:id="rId59"/>
    <p:sldId id="458" r:id="rId60"/>
    <p:sldId id="459" r:id="rId61"/>
    <p:sldId id="460" r:id="rId62"/>
    <p:sldId id="461" r:id="rId63"/>
    <p:sldId id="462" r:id="rId64"/>
    <p:sldId id="511" r:id="rId65"/>
    <p:sldId id="515" r:id="rId66"/>
    <p:sldId id="463" r:id="rId67"/>
    <p:sldId id="513" r:id="rId68"/>
    <p:sldId id="517" r:id="rId69"/>
    <p:sldId id="471" r:id="rId70"/>
    <p:sldId id="473" r:id="rId71"/>
    <p:sldId id="474" r:id="rId72"/>
    <p:sldId id="476" r:id="rId73"/>
    <p:sldId id="481" r:id="rId74"/>
    <p:sldId id="518" r:id="rId75"/>
    <p:sldId id="522" r:id="rId76"/>
    <p:sldId id="523" r:id="rId77"/>
    <p:sldId id="524" r:id="rId78"/>
    <p:sldId id="483" r:id="rId79"/>
    <p:sldId id="484" r:id="rId80"/>
    <p:sldId id="485" r:id="rId81"/>
    <p:sldId id="487" r:id="rId82"/>
    <p:sldId id="486" r:id="rId83"/>
    <p:sldId id="488" r:id="rId84"/>
    <p:sldId id="489" r:id="rId85"/>
    <p:sldId id="490" r:id="rId86"/>
    <p:sldId id="491" r:id="rId87"/>
    <p:sldId id="492" r:id="rId88"/>
    <p:sldId id="493" r:id="rId89"/>
    <p:sldId id="494" r:id="rId90"/>
    <p:sldId id="510" r:id="rId91"/>
    <p:sldId id="495" r:id="rId92"/>
    <p:sldId id="496" r:id="rId93"/>
    <p:sldId id="497" r:id="rId94"/>
    <p:sldId id="498" r:id="rId95"/>
    <p:sldId id="499" r:id="rId96"/>
    <p:sldId id="500" r:id="rId97"/>
    <p:sldId id="501" r:id="rId98"/>
    <p:sldId id="502" r:id="rId99"/>
    <p:sldId id="503" r:id="rId100"/>
    <p:sldId id="504" r:id="rId101"/>
    <p:sldId id="505" r:id="rId102"/>
    <p:sldId id="506" r:id="rId103"/>
    <p:sldId id="507" r:id="rId104"/>
    <p:sldId id="508" r:id="rId105"/>
    <p:sldId id="509" r:id="rId106"/>
    <p:sldId id="338" r:id="rId10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A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5141"/>
  </p:normalViewPr>
  <p:slideViewPr>
    <p:cSldViewPr snapToGrid="0" snapToObjects="1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9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D7383-E0FE-D545-8AEF-F3D8315435B3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8FCC3-2687-CD42-BAC7-1562C94512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48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selection = KEY_ID + "&gt;4";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resolver.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(CONTENT_URI, selection, null);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selection = KEY_ID + "&gt;4";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resolver.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(CONTENT_URI, selection, null);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103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85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858F-92AE-9147-B747-9B2AF0CA00FB}" type="datetime1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35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A61-95D9-E743-8A13-250DB434D206}" type="datetime1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66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9B87-853A-0144-8A7E-33E8706F15EA}" type="datetime1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85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49DF-26DD-4CD0-B928-B4760C999887}" type="datetime1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92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AE1E-81F3-4F99-8883-65E8A14C8051}" type="datetime1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75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8E65-885B-4E4E-B889-AC2C43D44D45}" type="datetime1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728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509-8567-41F8-A9ED-F7E7943269A7}" type="datetime1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499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836E-BD21-4ACD-90D0-AB618AFED9D1}" type="datetime1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02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75C2-76C9-4F19-A0AA-E0F8A2D79CDC}" type="datetime1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72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F987-7A3A-4EA2-B243-97F63398AC1C}" type="datetime1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34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6E22-73A1-42C3-BB54-2F1F997020F1}" type="datetime1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78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rgbClr val="7FAF4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AEE0-AD11-D745-B64F-096C1C5F82C3}" type="datetime1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807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1CAA-943D-4A3D-930F-3503CA8C6C64}" type="datetime1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33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3520-619A-4365-B051-136DFD9A7D93}" type="datetime1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74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9599-015C-4E78-90CC-C72AEA759627}" type="datetime1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6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BB47-7A95-B646-9F8F-B610F7FBB7C5}" type="datetime1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3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12D-6813-B540-B113-0B9C32A3F18C}" type="datetime1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55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4B19-2A1F-1243-8FCC-BE28F0D29C9F}" type="datetime1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1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4D3A-7EEC-6D4F-94A7-EF349DBBDFCA}" type="datetime1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03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BF58-BA1B-7946-AC9C-282751C00933}" type="datetime1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16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00C6-2B5D-D543-A3B0-8C38DD14094F}" type="datetime1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97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0C85-D129-8F43-8D87-BE52256B976B}" type="datetime1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48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F65F6-4EEB-9A49-93B6-2917F3DBCF38}" type="datetime1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27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1B3A-B5C3-4CFB-B59E-D4BDF6E111F2}" type="datetime1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3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6558" y="2287201"/>
            <a:ext cx="7772400" cy="1260097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 smtClean="0">
                <a:solidFill>
                  <a:srgbClr val="7FAF4A"/>
                </a:solidFill>
              </a:rPr>
              <a:t>#9 </a:t>
            </a:r>
            <a:r>
              <a:rPr lang="zh-CN" altLang="en-US" sz="4800" dirty="0">
                <a:solidFill>
                  <a:srgbClr val="7FAF4A"/>
                </a:solidFill>
              </a:rPr>
              <a:t>数据存储</a:t>
            </a:r>
            <a:endParaRPr kumimoji="1" lang="zh-CN" altLang="en-US" sz="4800" dirty="0">
              <a:solidFill>
                <a:srgbClr val="7FAF4A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8" y="5480088"/>
            <a:ext cx="1462505" cy="1462505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1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9.1  </a:t>
            </a:r>
            <a:r>
              <a:rPr lang="en-US" altLang="zh-CN" dirty="0" err="1" smtClean="0">
                <a:solidFill>
                  <a:srgbClr val="7EAE49"/>
                </a:solidFill>
              </a:rPr>
              <a:t>SharedPreferences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使用方法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  <a:p>
            <a:pPr marL="0" indent="0" eaLnBrk="1" hangingPunct="1">
              <a:buNone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步：创建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SharedPreferences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对象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zh-CN" altLang="en-US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访问模式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名称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作为参数，传递到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getSharedPreferences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函数，并获得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SharedPreferences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对象</a:t>
            </a:r>
          </a:p>
          <a:p>
            <a:pPr marL="0" indent="0" eaLnBrk="1" hangingPunct="1">
              <a:buNone/>
              <a:defRPr/>
            </a:pPr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3826" y="3990371"/>
            <a:ext cx="7551524" cy="646331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SharedPreferences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sharedPreferences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getSharedPreferences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PREFERENCE_NAME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MODE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100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9.4.3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使用数据提供者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添加操作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向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中添加数据有两种方法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一种是使用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insert()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函数，向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中添加一条数据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另一种是使用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bultInsert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函数，批量的添加数据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7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101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6700" y="1219200"/>
            <a:ext cx="8877300" cy="431958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9.4.3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使用数据提供者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添加操作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：如何使用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insert()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函数添加单条数据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：如何使用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bultInsert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函数添加多条数据</a:t>
            </a: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76647" y="2391804"/>
            <a:ext cx="6956153" cy="1477328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ContentValues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ContentValues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KEY_NAME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Tom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KEY_AGE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21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KEY_HEIGHT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newUri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resolver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CONTENT_URI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values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6647" y="4440059"/>
            <a:ext cx="6956153" cy="1200329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ContentValues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arrayValues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ContentValues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zh-CN" alt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实例化每一个</a:t>
            </a:r>
            <a:r>
              <a:rPr lang="en-US" altLang="zh-CN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ContentValues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resolver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bultInsert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CONTENT_URI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arrayValues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102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9.4.3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使用数据提供者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删除操作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删除操作需要使用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delete()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如果需要删除单条数据，则可以在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中指定需要删除数据的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如果需要删除多条数据，则可以在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selection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中声明删除条件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zh-CN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zh-CN" altLang="en-US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79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103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9.4.3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使用数据提供者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删除操作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：如何删除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的数据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selection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将删除条件定义为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大于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的数据</a:t>
            </a:r>
          </a:p>
          <a:p>
            <a:pPr lvl="2" eaLnBrk="1" hangingPunct="1"/>
            <a:endParaRPr lang="zh-CN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zh-CN" altLang="en-US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6434" y="2771102"/>
            <a:ext cx="6675384" cy="646331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it-IT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Uri</a:t>
            </a:r>
            <a:r>
              <a:rPr lang="it-IT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uri</a:t>
            </a:r>
            <a:r>
              <a:rPr lang="it-IT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it-IT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Uri</a:t>
            </a:r>
            <a:r>
              <a:rPr lang="it-IT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it-IT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parse</a:t>
            </a:r>
            <a:r>
              <a:rPr lang="it-IT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it-IT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CONTENT_URI_STRING</a:t>
            </a:r>
            <a:r>
              <a:rPr lang="it-IT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it-IT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it-IT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it-IT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it-IT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it-IT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it-IT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it-IT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it-IT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resolver</a:t>
            </a:r>
            <a:r>
              <a:rPr lang="it-IT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it-IT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delete</a:t>
            </a:r>
            <a:r>
              <a:rPr lang="it-IT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it-IT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uri</a:t>
            </a:r>
            <a:r>
              <a:rPr lang="it-IT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it-IT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it-IT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it-IT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it-IT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it-IT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6434" y="4054693"/>
            <a:ext cx="6675384" cy="923330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selection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KEY_ID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&gt;4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resolver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CONTENT_URI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selection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104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9.4.3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使用数据提供者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更新操作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更新操作需要使用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update()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函数，参数定义与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delete()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函数相同，同样可以在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中指定需要更新数据的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，也可以在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selection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中声明更新条件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例：如何更新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的数据</a:t>
            </a:r>
          </a:p>
          <a:p>
            <a:pPr lvl="1" eaLnBrk="1" hangingPunct="1"/>
            <a:endParaRPr lang="zh-CN" altLang="en-US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2813" y="3863181"/>
            <a:ext cx="7317246" cy="1754326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ContentValues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ContentValues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KEY_NAME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Tom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KEY_AGE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21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KEY_HEIGHT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CONTENT_URI_STRING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resolver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values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2772" name="Group 8"/>
          <p:cNvGrpSpPr>
            <a:grpSpLocks/>
          </p:cNvGrpSpPr>
          <p:nvPr/>
        </p:nvGrpSpPr>
        <p:grpSpPr bwMode="auto">
          <a:xfrm>
            <a:off x="0" y="0"/>
            <a:ext cx="9178978" cy="6858000"/>
            <a:chOff x="0" y="0"/>
            <a:chExt cx="4986" cy="4320"/>
          </a:xfrm>
        </p:grpSpPr>
        <p:pic>
          <p:nvPicPr>
            <p:cNvPr id="32774" name="Picture 6"/>
            <p:cNvPicPr>
              <a:picLocks noChangeAspect="1" noChangeArrowheads="1"/>
            </p:cNvPicPr>
            <p:nvPr/>
          </p:nvPicPr>
          <p:blipFill>
            <a:blip r:embed="rId2"/>
            <a:srcRect l="24010"/>
            <a:stretch>
              <a:fillRect/>
            </a:stretch>
          </p:blipFill>
          <p:spPr bwMode="auto">
            <a:xfrm>
              <a:off x="0" y="0"/>
              <a:ext cx="4921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5" name="Rectangle 3"/>
            <p:cNvSpPr>
              <a:spLocks noChangeArrowheads="1"/>
            </p:cNvSpPr>
            <p:nvPr/>
          </p:nvSpPr>
          <p:spPr bwMode="auto">
            <a:xfrm rot="10800000">
              <a:off x="360" y="0"/>
              <a:ext cx="4626" cy="432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CB0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470535" y="3040556"/>
            <a:ext cx="32924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8CB0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Questions?</a:t>
            </a:r>
          </a:p>
        </p:txBody>
      </p:sp>
      <p:pic>
        <p:nvPicPr>
          <p:cNvPr id="4099" name="Picture 3" descr="C:\Users\HP\Desktop\andro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941168"/>
            <a:ext cx="1616542" cy="161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3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9.1  </a:t>
            </a:r>
            <a:r>
              <a:rPr lang="en-US" altLang="zh-CN" dirty="0" err="1" smtClean="0">
                <a:solidFill>
                  <a:srgbClr val="7EAE49"/>
                </a:solidFill>
              </a:rPr>
              <a:t>SharedPreferences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使用方法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  <a:p>
            <a:pPr marL="0" indent="0" eaLnBrk="1" hangingPunct="1">
              <a:buNone/>
              <a:defRPr/>
            </a:pPr>
            <a:endParaRPr 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步：修改与保存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b="1" dirty="0" err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SharedPreferences.Editor</a:t>
            </a:r>
            <a:r>
              <a:rPr lang="zh-CN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进行修改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调用</a:t>
            </a:r>
            <a:r>
              <a:rPr 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commit()</a:t>
            </a: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函数保存修改内容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支持数据类型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整型</a:t>
            </a: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布尔型</a:t>
            </a: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浮点型</a:t>
            </a: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zh-CN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长</a:t>
            </a:r>
            <a:r>
              <a:rPr lang="zh-CN" altLang="en-US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整</a:t>
            </a:r>
            <a:r>
              <a:rPr lang="zh-CN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型</a:t>
            </a: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等</a:t>
            </a:r>
          </a:p>
          <a:p>
            <a:pPr eaLnBrk="1" hangingPunct="1">
              <a:buFont typeface="Arial" charset="0"/>
              <a:buChar char="•"/>
              <a:defRPr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7329" y="4086252"/>
            <a:ext cx="7537621" cy="1477328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SharedPreferences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Editor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editor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sharedPreferences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edit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editor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putString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Tom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editor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putInt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20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editor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putFloat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163.00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editor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commit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2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9.1  </a:t>
            </a:r>
            <a:r>
              <a:rPr lang="en-US" altLang="zh-CN" dirty="0" err="1" smtClean="0">
                <a:solidFill>
                  <a:srgbClr val="7EAE49"/>
                </a:solidFill>
              </a:rPr>
              <a:t>SharedPreferences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使用方法：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buNone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步：读取数据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可紧接第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步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（先调用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getSharedPreferences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函数获得对象）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get&lt;Type&gt;()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函数获取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NVP</a:t>
            </a:r>
          </a:p>
          <a:p>
            <a:pPr lvl="3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个参数是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NVP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的名称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(Name)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>
              <a:buFont typeface="Arial" charset="0"/>
              <a:buChar char="–"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个参数是在无法获取到数值的时候使用的缺省值</a:t>
            </a:r>
          </a:p>
        </p:txBody>
      </p:sp>
      <p:sp>
        <p:nvSpPr>
          <p:cNvPr id="3" name="矩形 2"/>
          <p:cNvSpPr/>
          <p:nvPr/>
        </p:nvSpPr>
        <p:spPr>
          <a:xfrm>
            <a:off x="716692" y="4769144"/>
            <a:ext cx="8328454" cy="1200329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SharedPreferences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sharedPreferences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getSharedPreferences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PREFERENCE_NAME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MODE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sharedPreferences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getString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","</a:t>
            </a:r>
            <a:r>
              <a:rPr lang="en-US" altLang="zh-CN" dirty="0" err="1">
                <a:solidFill>
                  <a:srgbClr val="448C27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 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sharedPreferences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getInt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20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9.1  </a:t>
            </a:r>
            <a:r>
              <a:rPr lang="en-US" altLang="zh-CN" dirty="0" err="1" smtClean="0">
                <a:solidFill>
                  <a:srgbClr val="7EAE49"/>
                </a:solidFill>
              </a:rPr>
              <a:t>SharedPreferences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示例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buNone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我们已经知道了用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Preferences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来存取数据，那么这些数据究竟被保存在手机的什么地方了呢？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endParaRPr lang="zh-CN" altLang="en-US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每安装一个应用程序时，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SharedPreferences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文件就保存在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/data/data/&lt;package name&gt;/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shared_prefs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br>
              <a:rPr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目录下，其中的就是我们的数据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文件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9975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9.1  </a:t>
            </a:r>
            <a:r>
              <a:rPr lang="en-US" altLang="zh-CN" dirty="0" err="1" smtClean="0">
                <a:solidFill>
                  <a:srgbClr val="7EAE49"/>
                </a:solidFill>
              </a:rPr>
              <a:t>SharedPreferences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示例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buNone/>
              <a:defRPr/>
            </a:pPr>
            <a:endParaRPr lang="en-US" altLang="zh-CN" i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如何读取程序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SharesPreferences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的数据？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可通过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DDMS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FileExplorer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查看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/data/data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下的数据，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为每个应用程序建立了与包同名的目录，用来保存应用程序产生的数据，这些数据包括文件、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SharedPreferences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文件和数据库等</a:t>
            </a:r>
          </a:p>
        </p:txBody>
      </p:sp>
    </p:spTree>
    <p:extLst>
      <p:ext uri="{BB962C8B-B14F-4D97-AF65-F5344CB8AC3E}">
        <p14:creationId xmlns:p14="http://schemas.microsoft.com/office/powerpoint/2010/main" val="8512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9.1  </a:t>
            </a:r>
            <a:r>
              <a:rPr lang="en-US" altLang="zh-CN" dirty="0" err="1" smtClean="0">
                <a:solidFill>
                  <a:srgbClr val="7EAE49"/>
                </a:solidFill>
              </a:rPr>
              <a:t>SharedPreferences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73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示例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名为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edu.hrbeu.SimplePreferenceDemo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的程序，其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shared_prefs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目录生成了一个</a:t>
            </a:r>
            <a:r>
              <a:rPr lang="en-US" altLang="zh-CN" sz="24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SaveSetting.xml</a:t>
            </a:r>
            <a:r>
              <a:rPr lang="zh-CN" altLang="en-US" sz="24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</a:t>
            </a:r>
            <a:endParaRPr lang="zh-CN" altLang="en-US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这个文件就是保存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SharedPreferences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的文件，文件大小为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170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字节，在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Linux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下的权限为“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rw-rw-rw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Picture 4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96" y="2852053"/>
            <a:ext cx="7315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39071" y="4401453"/>
            <a:ext cx="7129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该文件名取决于之前第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步的代码：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public static final String PREFERENCE_NAME = "SaveSetting";</a:t>
            </a:r>
            <a:endParaRPr lang="zh-CN" altLang="zh-CN" sz="1800" b="1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896296" y="3575953"/>
            <a:ext cx="6629400" cy="266700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sz="1800" b="1"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93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9.1  </a:t>
            </a:r>
            <a:r>
              <a:rPr lang="en-US" altLang="zh-CN" dirty="0" err="1" smtClean="0">
                <a:solidFill>
                  <a:srgbClr val="7EAE49"/>
                </a:solidFill>
              </a:rPr>
              <a:t>SharedPreferences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16</a:t>
            </a:fld>
            <a:endParaRPr kumimoji="1" lang="zh-CN" altLang="en-US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56" y="2681701"/>
            <a:ext cx="8051800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57" y="2281651"/>
            <a:ext cx="805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示例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DDMS 〉File Explorer</a:t>
            </a:r>
          </a:p>
        </p:txBody>
      </p:sp>
    </p:spTree>
    <p:extLst>
      <p:ext uri="{BB962C8B-B14F-4D97-AF65-F5344CB8AC3E}">
        <p14:creationId xmlns:p14="http://schemas.microsoft.com/office/powerpoint/2010/main" val="390033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9.1  </a:t>
            </a:r>
            <a:r>
              <a:rPr lang="en-US" altLang="zh-CN" dirty="0" err="1" smtClean="0">
                <a:solidFill>
                  <a:srgbClr val="7EAE49"/>
                </a:solidFill>
              </a:rPr>
              <a:t>SharedPreferences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示例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：文件权限说明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buNone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Linux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系统中，文件权限描述符每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个字符分别描述了</a:t>
            </a:r>
            <a:r>
              <a:rPr lang="zh-CN" altLang="en-US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创建者（第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－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字符）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同组用户（第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－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字符）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其他用户（第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zh-CN" altLang="en-US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－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en-US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字符）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对文件的操作限制（权限）；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每字符意义：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表示可执行，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表示可读，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w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表示可写，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表示目录，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表示普通文件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无操作权限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例如：“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rw-rw-rw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表示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SaveSetting.xml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可以被创建者、同组用户和其他用户进行读取和写入操作，但不可执行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63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9.1  </a:t>
            </a:r>
            <a:r>
              <a:rPr lang="en-US" altLang="zh-CN" dirty="0" err="1" smtClean="0">
                <a:solidFill>
                  <a:srgbClr val="7EAE49"/>
                </a:solidFill>
              </a:rPr>
              <a:t>SharedPreferences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示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例：文件权限说明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产生这样的文件权限与程序人员设定的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SharedPreferences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的访问模式有关，“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rw-rw-rw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的权限是“全局读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全局写”的结果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如果将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SharedPreferences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的访问模式设置为私有，则文件权限将成为“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rw-rw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---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，表示仅有创建者和同组用户具有读写文件的权限</a:t>
            </a:r>
          </a:p>
        </p:txBody>
      </p:sp>
    </p:spTree>
    <p:extLst>
      <p:ext uri="{BB962C8B-B14F-4D97-AF65-F5344CB8AC3E}">
        <p14:creationId xmlns:p14="http://schemas.microsoft.com/office/powerpoint/2010/main" val="19431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9.1  </a:t>
            </a:r>
            <a:r>
              <a:rPr lang="en-US" altLang="zh-CN" dirty="0" err="1" smtClean="0">
                <a:solidFill>
                  <a:srgbClr val="7EAE49"/>
                </a:solidFill>
              </a:rPr>
              <a:t>SharedPreferences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示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数据文件格式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buNone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SaveSetting.xml</a:t>
            </a:r>
            <a:r>
              <a:rPr 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文件是以</a:t>
            </a:r>
            <a:r>
              <a:rPr 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XML</a:t>
            </a:r>
            <a:r>
              <a:rPr 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格式保存的信息，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信息</a:t>
            </a:r>
            <a:r>
              <a:rPr 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内容如下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686" y="3288092"/>
            <a:ext cx="7438768" cy="1754326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?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xml version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1.0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encoding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utf-8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standalone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yes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?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value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1.81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/&gt;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string 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"&gt;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Tom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value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20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/&gt;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40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D085-410E-485C-94CB-3D2CE7A1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EAE49"/>
                </a:solidFill>
              </a:rPr>
              <a:t>学习目标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FFC2E-CCE9-48B2-81AF-F9C0EC20B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165" y="186599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、掌握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sharedPreferences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的使用方法；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、掌握各种文件存储的区别与适用情况；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SQLite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数据库的使用；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的使用。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EDC2FB-B53A-42AB-957E-80C7A3B1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8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9.1  </a:t>
            </a:r>
            <a:r>
              <a:rPr lang="en-US" altLang="zh-CN" dirty="0" err="1" smtClean="0">
                <a:solidFill>
                  <a:srgbClr val="7EAE49"/>
                </a:solidFill>
              </a:rPr>
              <a:t>SharedPreferences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示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例：共享的实现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buNone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如何读取其他应用程序保存的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SharedPreferences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示例将读取程序名为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SimplePreferenceDemo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保存的信息，在程序启动时显示在用户界面上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Picture 4" descr="未标题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0" b="32181"/>
          <a:stretch>
            <a:fillRect/>
          </a:stretch>
        </p:blipFill>
        <p:spPr bwMode="auto">
          <a:xfrm>
            <a:off x="1269317" y="4475348"/>
            <a:ext cx="65182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3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9.1  </a:t>
            </a:r>
            <a:r>
              <a:rPr lang="en-US" altLang="zh-CN" dirty="0" err="1" smtClean="0">
                <a:solidFill>
                  <a:srgbClr val="7EAE49"/>
                </a:solidFill>
              </a:rPr>
              <a:t>SharedPreferences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35274" y="1398048"/>
            <a:ext cx="8229600" cy="10969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示例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SharePreferenceDemo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示例的核心代码</a:t>
            </a:r>
          </a:p>
          <a:p>
            <a:pPr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左箭头 6"/>
          <p:cNvSpPr/>
          <p:nvPr/>
        </p:nvSpPr>
        <p:spPr bwMode="auto">
          <a:xfrm>
            <a:off x="5620104" y="1903458"/>
            <a:ext cx="3445517" cy="595901"/>
          </a:xfrm>
          <a:prstGeom prst="leftArrow">
            <a:avLst>
              <a:gd name="adj1" fmla="val 6989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altLang="zh-CN" b="1" u="sng" dirty="0">
                <a:solidFill>
                  <a:srgbClr val="FF0000"/>
                </a:solidFill>
              </a:rPr>
              <a:t>(</a:t>
            </a:r>
            <a:r>
              <a:rPr lang="zh-CN" altLang="en-US" b="1" u="sng" dirty="0">
                <a:solidFill>
                  <a:srgbClr val="FF0000"/>
                </a:solidFill>
              </a:rPr>
              <a:t>新</a:t>
            </a:r>
            <a:r>
              <a:rPr lang="en-US" altLang="zh-CN" b="1" u="sng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chemeClr val="tx1"/>
                </a:solidFill>
              </a:rPr>
              <a:t>定义要访问的应用的名称</a:t>
            </a:r>
          </a:p>
        </p:txBody>
      </p:sp>
      <p:sp>
        <p:nvSpPr>
          <p:cNvPr id="8" name="左箭头 7"/>
          <p:cNvSpPr/>
          <p:nvPr/>
        </p:nvSpPr>
        <p:spPr bwMode="auto">
          <a:xfrm>
            <a:off x="5620104" y="2581537"/>
            <a:ext cx="3445517" cy="614510"/>
          </a:xfrm>
          <a:prstGeom prst="leftArrow">
            <a:avLst>
              <a:gd name="adj1" fmla="val 66043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zh-CN" altLang="en-US" sz="1800" b="1" dirty="0">
                <a:solidFill>
                  <a:schemeClr val="tx1"/>
                </a:solidFill>
              </a:rPr>
              <a:t>第</a:t>
            </a:r>
            <a:r>
              <a:rPr lang="en-US" altLang="zh-CN" sz="1800" b="1" dirty="0">
                <a:solidFill>
                  <a:schemeClr val="tx1"/>
                </a:solidFill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</a:rPr>
              <a:t>－</a:t>
            </a:r>
            <a:r>
              <a:rPr lang="en-US" altLang="zh-CN" sz="1800" b="1" dirty="0">
                <a:solidFill>
                  <a:schemeClr val="tx1"/>
                </a:solidFill>
              </a:rPr>
              <a:t>2</a:t>
            </a:r>
            <a:r>
              <a:rPr lang="zh-CN" altLang="en-US" sz="1800" b="1" dirty="0">
                <a:solidFill>
                  <a:schemeClr val="tx1"/>
                </a:solidFill>
              </a:rPr>
              <a:t>步</a:t>
            </a:r>
            <a:r>
              <a:rPr lang="en-US" altLang="zh-CN" sz="1800" b="1" dirty="0">
                <a:solidFill>
                  <a:schemeClr val="tx1"/>
                </a:solidFill>
              </a:rPr>
              <a:t>:</a:t>
            </a:r>
            <a:r>
              <a:rPr lang="zh-CN" altLang="en-US" sz="1800" b="1" dirty="0">
                <a:solidFill>
                  <a:schemeClr val="tx1"/>
                </a:solidFill>
              </a:rPr>
              <a:t>定义模式、名称</a:t>
            </a:r>
          </a:p>
        </p:txBody>
      </p:sp>
      <p:sp>
        <p:nvSpPr>
          <p:cNvPr id="9" name="左箭头 8"/>
          <p:cNvSpPr/>
          <p:nvPr/>
        </p:nvSpPr>
        <p:spPr bwMode="auto">
          <a:xfrm>
            <a:off x="5620103" y="3794034"/>
            <a:ext cx="3567440" cy="614510"/>
          </a:xfrm>
          <a:prstGeom prst="leftArrow">
            <a:avLst>
              <a:gd name="adj1" fmla="val 66043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b="1" u="sng" dirty="0">
                <a:solidFill>
                  <a:srgbClr val="FF0000"/>
                </a:solidFill>
              </a:rPr>
              <a:t>(</a:t>
            </a:r>
            <a:r>
              <a:rPr lang="zh-CN" altLang="en-US" b="1" u="sng" dirty="0">
                <a:solidFill>
                  <a:srgbClr val="FF0000"/>
                </a:solidFill>
              </a:rPr>
              <a:t>新</a:t>
            </a:r>
            <a:r>
              <a:rPr lang="en-US" altLang="zh-CN" b="1" u="sng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chemeClr val="tx1"/>
                </a:solidFill>
              </a:rPr>
              <a:t>创建要访问的应用的上下文</a:t>
            </a:r>
          </a:p>
          <a:p>
            <a:pPr eaLnBrk="1" hangingPunct="1">
              <a:defRPr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0" name="左箭头 9"/>
          <p:cNvSpPr/>
          <p:nvPr/>
        </p:nvSpPr>
        <p:spPr bwMode="auto">
          <a:xfrm>
            <a:off x="5620104" y="4778662"/>
            <a:ext cx="3445517" cy="614510"/>
          </a:xfrm>
          <a:prstGeom prst="leftArrow">
            <a:avLst>
              <a:gd name="adj1" fmla="val 66043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第</a:t>
            </a: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zh-CN" altLang="en-US" b="1" dirty="0">
                <a:solidFill>
                  <a:schemeClr val="tx1"/>
                </a:solidFill>
              </a:rPr>
              <a:t>步：得到上下文的</a:t>
            </a:r>
            <a:r>
              <a:rPr lang="en-US" altLang="zh-CN" b="1" dirty="0">
                <a:solidFill>
                  <a:schemeClr val="tx1"/>
                </a:solidFill>
              </a:rPr>
              <a:t>SP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左箭头 10"/>
          <p:cNvSpPr/>
          <p:nvPr/>
        </p:nvSpPr>
        <p:spPr bwMode="auto">
          <a:xfrm>
            <a:off x="5615741" y="5519889"/>
            <a:ext cx="3445517" cy="614510"/>
          </a:xfrm>
          <a:prstGeom prst="leftArrow">
            <a:avLst>
              <a:gd name="adj1" fmla="val 66043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第</a:t>
            </a:r>
            <a:r>
              <a:rPr lang="en-US" altLang="zh-CN" b="1" dirty="0">
                <a:solidFill>
                  <a:schemeClr val="tx1"/>
                </a:solidFill>
              </a:rPr>
              <a:t>5</a:t>
            </a:r>
            <a:r>
              <a:rPr lang="zh-CN" altLang="en-US" b="1" dirty="0">
                <a:solidFill>
                  <a:schemeClr val="tx1"/>
                </a:solidFill>
              </a:rPr>
              <a:t>步</a:t>
            </a:r>
            <a:r>
              <a:rPr lang="en-US" altLang="zh-CN" b="1" dirty="0">
                <a:solidFill>
                  <a:schemeClr val="tx1"/>
                </a:solidFill>
              </a:rPr>
              <a:t>:</a:t>
            </a:r>
            <a:r>
              <a:rPr lang="zh-CN" altLang="en-US" b="1" dirty="0">
                <a:solidFill>
                  <a:schemeClr val="tx1"/>
                </a:solidFill>
              </a:rPr>
              <a:t>读</a:t>
            </a:r>
            <a:r>
              <a:rPr lang="en-US" altLang="zh-CN" b="1" dirty="0">
                <a:solidFill>
                  <a:schemeClr val="tx1"/>
                </a:solidFill>
              </a:rPr>
              <a:t>NVP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7930" y="1915977"/>
            <a:ext cx="6270171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A3E9D"/>
                </a:solidFill>
                <a:latin typeface="Consolas" panose="020B0609020204030204" pitchFamily="49" charset="0"/>
              </a:rPr>
              <a:t>PREFERENCE_PACKAGE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300" dirty="0" err="1">
                <a:solidFill>
                  <a:srgbClr val="448C27"/>
                </a:solidFill>
                <a:latin typeface="Consolas" panose="020B0609020204030204" pitchFamily="49" charset="0"/>
              </a:rPr>
              <a:t>edu.hrbeu.SimplePreferenceDemo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3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A3E9D"/>
                </a:solidFill>
                <a:latin typeface="Consolas" panose="020B0609020204030204" pitchFamily="49" charset="0"/>
              </a:rPr>
              <a:t>MODE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 err="1">
                <a:solidFill>
                  <a:srgbClr val="7A3E9D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3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300" dirty="0" err="1">
                <a:solidFill>
                  <a:srgbClr val="7A3E9D"/>
                </a:solidFill>
                <a:latin typeface="Consolas" panose="020B0609020204030204" pitchFamily="49" charset="0"/>
              </a:rPr>
              <a:t>MODE_WORLD_READABLE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300" dirty="0" err="1">
                <a:solidFill>
                  <a:srgbClr val="7A3E9D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3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300" dirty="0" err="1">
                <a:solidFill>
                  <a:srgbClr val="7A3E9D"/>
                </a:solidFill>
                <a:latin typeface="Consolas" panose="020B0609020204030204" pitchFamily="49" charset="0"/>
              </a:rPr>
              <a:t>MODE_WORLD_WRITEABLE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3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A3E9D"/>
                </a:solidFill>
                <a:latin typeface="Consolas" panose="020B0609020204030204" pitchFamily="49" charset="0"/>
              </a:rPr>
              <a:t>PREFERENCE_NAME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300" dirty="0" err="1">
                <a:solidFill>
                  <a:srgbClr val="448C27"/>
                </a:solidFill>
                <a:latin typeface="Consolas" panose="020B0609020204030204" pitchFamily="49" charset="0"/>
              </a:rPr>
              <a:t>SaveSetting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3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onCreate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300" dirty="0">
                <a:solidFill>
                  <a:srgbClr val="7A3E9D"/>
                </a:solidFill>
                <a:latin typeface="Consolas" panose="020B0609020204030204" pitchFamily="49" charset="0"/>
              </a:rPr>
              <a:t>Bundle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savedInstanceState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300" dirty="0">
                <a:solidFill>
                  <a:srgbClr val="7A3E9D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300" dirty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3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        //</a:t>
            </a:r>
            <a:r>
              <a:rPr lang="zh-CN" altLang="en-US" sz="1300" i="1" dirty="0">
                <a:solidFill>
                  <a:srgbClr val="AAAAAA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3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SimplePreferenceDemo</a:t>
            </a:r>
            <a:r>
              <a:rPr lang="zh-CN" altLang="en-US" sz="1300" i="1" dirty="0">
                <a:solidFill>
                  <a:srgbClr val="AAAAAA"/>
                </a:solidFill>
                <a:latin typeface="Consolas" panose="020B0609020204030204" pitchFamily="49" charset="0"/>
              </a:rPr>
              <a:t>示例的</a:t>
            </a:r>
            <a:r>
              <a:rPr lang="en-US" altLang="zh-CN" sz="1300" i="1" dirty="0">
                <a:solidFill>
                  <a:srgbClr val="AAAAAA"/>
                </a:solidFill>
                <a:latin typeface="Consolas" panose="020B0609020204030204" pitchFamily="49" charset="0"/>
              </a:rPr>
              <a:t>Context</a:t>
            </a:r>
            <a:endParaRPr lang="en-US" altLang="zh-CN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3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c 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3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3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createPackageContext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300" dirty="0">
                <a:solidFill>
                  <a:srgbClr val="7A3E9D"/>
                </a:solidFill>
                <a:latin typeface="Consolas" panose="020B0609020204030204" pitchFamily="49" charset="0"/>
              </a:rPr>
              <a:t>PREFERENCE_PACKAGE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3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3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3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3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CONTEXT_IGNORE_SECURITY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3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catch</a:t>
            </a:r>
            <a:r>
              <a:rPr lang="en-US" altLang="zh-CN" sz="13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300" dirty="0" err="1">
                <a:solidFill>
                  <a:srgbClr val="7A3E9D"/>
                </a:solidFill>
                <a:latin typeface="Consolas" panose="020B0609020204030204" pitchFamily="49" charset="0"/>
              </a:rPr>
              <a:t>NameNotFoundException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300" dirty="0" err="1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3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3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();}</a:t>
            </a:r>
            <a:endParaRPr lang="en-US" altLang="zh-CN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3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sz="1300" i="1" dirty="0">
                <a:solidFill>
                  <a:srgbClr val="AAAAAA"/>
                </a:solidFill>
                <a:latin typeface="Consolas" panose="020B0609020204030204" pitchFamily="49" charset="0"/>
              </a:rPr>
              <a:t>将正确的</a:t>
            </a:r>
            <a:r>
              <a:rPr lang="en-US" altLang="zh-CN" sz="13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SharedPreferences</a:t>
            </a:r>
            <a:r>
              <a:rPr lang="zh-CN" altLang="en-US" sz="1300" i="1" dirty="0">
                <a:solidFill>
                  <a:srgbClr val="AAAAAA"/>
                </a:solidFill>
                <a:latin typeface="Consolas" panose="020B0609020204030204" pitchFamily="49" charset="0"/>
              </a:rPr>
              <a:t>名称传递给函数</a:t>
            </a:r>
            <a:endParaRPr lang="zh-CN" altLang="en-US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300" dirty="0" err="1">
                <a:solidFill>
                  <a:srgbClr val="7A3E9D"/>
                </a:solidFill>
                <a:latin typeface="Consolas" panose="020B0609020204030204" pitchFamily="49" charset="0"/>
              </a:rPr>
              <a:t>SharedPreferences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 err="1">
                <a:solidFill>
                  <a:srgbClr val="7A3E9D"/>
                </a:solidFill>
                <a:latin typeface="Consolas" panose="020B0609020204030204" pitchFamily="49" charset="0"/>
              </a:rPr>
              <a:t>sharedPreferences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300" dirty="0">
                <a:solidFill>
                  <a:srgbClr val="7A3E9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3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3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3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getSharedPreferences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A3E9D"/>
                </a:solidFill>
                <a:latin typeface="Consolas" panose="020B0609020204030204" pitchFamily="49" charset="0"/>
              </a:rPr>
              <a:t>PREFERENCE_NAME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A3E9D"/>
                </a:solidFill>
                <a:latin typeface="Consolas" panose="020B0609020204030204" pitchFamily="49" charset="0"/>
              </a:rPr>
              <a:t>MODE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3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sz="1300" i="1" dirty="0">
                <a:solidFill>
                  <a:srgbClr val="AAAAAA"/>
                </a:solidFill>
                <a:latin typeface="Consolas" panose="020B0609020204030204" pitchFamily="49" charset="0"/>
              </a:rPr>
              <a:t>读取</a:t>
            </a:r>
            <a:r>
              <a:rPr lang="en-US" altLang="zh-CN" sz="1300" i="1" dirty="0">
                <a:solidFill>
                  <a:srgbClr val="AAAAAA"/>
                </a:solidFill>
                <a:latin typeface="Consolas" panose="020B0609020204030204" pitchFamily="49" charset="0"/>
              </a:rPr>
              <a:t>NVP</a:t>
            </a:r>
            <a:endParaRPr lang="en-US" altLang="zh-CN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3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String</a:t>
            </a:r>
            <a:r>
              <a:rPr lang="en-US" altLang="zh-CN" sz="13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 err="1">
                <a:solidFill>
                  <a:srgbClr val="7A3E9D"/>
                </a:solidFill>
                <a:latin typeface="Consolas" panose="020B0609020204030204" pitchFamily="49" charset="0"/>
              </a:rPr>
              <a:t>sharedPreferences</a:t>
            </a:r>
            <a:r>
              <a:rPr lang="en-US" altLang="zh-CN" sz="13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3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getString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3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300" dirty="0" err="1">
                <a:solidFill>
                  <a:srgbClr val="777777"/>
                </a:solidFill>
                <a:latin typeface="Consolas" panose="020B0609020204030204" pitchFamily="49" charset="0"/>
              </a:rPr>
              <a:t>","</a:t>
            </a:r>
            <a:r>
              <a:rPr lang="en-US" altLang="zh-CN" sz="1300" dirty="0" err="1">
                <a:solidFill>
                  <a:srgbClr val="448C27"/>
                </a:solidFill>
                <a:latin typeface="Consolas" panose="020B0609020204030204" pitchFamily="49" charset="0"/>
              </a:rPr>
              <a:t>Tom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3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A3E9D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 err="1">
                <a:solidFill>
                  <a:srgbClr val="7A3E9D"/>
                </a:solidFill>
                <a:latin typeface="Consolas" panose="020B0609020204030204" pitchFamily="49" charset="0"/>
              </a:rPr>
              <a:t>sharedPreferences</a:t>
            </a:r>
            <a:r>
              <a:rPr lang="en-US" altLang="zh-CN" sz="13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3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getInt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300" dirty="0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AB6526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300" dirty="0">
                <a:solidFill>
                  <a:srgbClr val="7A3E9D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A3E9D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dirty="0" err="1">
                <a:solidFill>
                  <a:srgbClr val="7A3E9D"/>
                </a:solidFill>
                <a:latin typeface="Consolas" panose="020B0609020204030204" pitchFamily="49" charset="0"/>
              </a:rPr>
              <a:t>sharedPreferences</a:t>
            </a:r>
            <a:r>
              <a:rPr lang="en-US" altLang="zh-CN" sz="13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3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getFloat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300" dirty="0">
                <a:solidFill>
                  <a:srgbClr val="448C27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300" dirty="0">
                <a:solidFill>
                  <a:srgbClr val="777777"/>
                </a:solidFill>
                <a:latin typeface="Consolas" panose="020B0609020204030204" pitchFamily="49" charset="0"/>
              </a:rPr>
              <a:t>",);</a:t>
            </a:r>
            <a:endParaRPr lang="en-US" altLang="zh-CN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3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9.1  </a:t>
            </a:r>
            <a:r>
              <a:rPr lang="en-US" altLang="zh-CN" dirty="0" err="1" smtClean="0">
                <a:solidFill>
                  <a:srgbClr val="7EAE49"/>
                </a:solidFill>
              </a:rPr>
              <a:t>SharedPreferences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6700" y="1523999"/>
            <a:ext cx="8610600" cy="4876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示例：访问共享设置的额外步骤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定义要访问的应用的包名</a:t>
            </a:r>
            <a:endParaRPr lang="en-US" altLang="zh-CN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行代码调用了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createPackageContext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获取到了要访问的应用的上下文</a:t>
            </a:r>
            <a:r>
              <a:rPr lang="en-US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Context</a:t>
            </a:r>
          </a:p>
          <a:p>
            <a:pPr lvl="2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个参数是要访问的应用的包名称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个参数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Context.CONTEXT_IGNORE_SECURITY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表示忽略所有可能产生的安全问题。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这段代码可能引发异常，因此必须放在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try/catch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中。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在代码第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行，通过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Context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得到要访问应用的</a:t>
            </a:r>
            <a:r>
              <a:rPr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SharedPreferences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对象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（有别于访问自己配置过程的第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步）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同样在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getSharedPreferences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函数中，需要将正确的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SharedPreferences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名称、访问模式传递给函数。</a:t>
            </a:r>
          </a:p>
          <a:p>
            <a:pPr lvl="2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0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9.1  </a:t>
            </a:r>
            <a:r>
              <a:rPr lang="en-US" altLang="zh-CN" dirty="0" err="1" smtClean="0">
                <a:solidFill>
                  <a:srgbClr val="7EAE49"/>
                </a:solidFill>
              </a:rPr>
              <a:t>SharedPreferences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6700" y="1733004"/>
            <a:ext cx="8877300" cy="431958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示例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访问其他应用程序的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共享设置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必须满足三个条件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buNone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共享者需要将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SharedPreferences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的访问模式设置为全局读或全局写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访问者需要知道共享者的包名称和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SharedPreferences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的名称，以通过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Context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获得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SharedPreferences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对象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访问者需要确切知道每个数据的名称和数据类型，用以正确读取数据</a:t>
            </a:r>
          </a:p>
        </p:txBody>
      </p:sp>
    </p:spTree>
    <p:extLst>
      <p:ext uri="{BB962C8B-B14F-4D97-AF65-F5344CB8AC3E}">
        <p14:creationId xmlns:p14="http://schemas.microsoft.com/office/powerpoint/2010/main" val="32657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26872" y="180921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使用的是基于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Linux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的文件系统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程序开发人员可以建立和访问程序自身的私有文件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也可以访问保存在资源（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res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）目录中的原始文件和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XML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还可以在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卡等外部存储设备中保存与读取文件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99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56960"/>
            <a:ext cx="8229600" cy="372073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文件主要用于存储大容量的数据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采用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java.io.*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库所提供的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I/O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接口读写文件。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只有本地文件可以被访问</a:t>
            </a:r>
          </a:p>
          <a:p>
            <a:pPr lvl="1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优点：可以存储大容量的数据</a:t>
            </a:r>
          </a:p>
          <a:p>
            <a:pPr lvl="1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缺点：文件更新或是格式改变可能会导致大量的编程工作</a:t>
            </a:r>
          </a:p>
          <a:p>
            <a:pPr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5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9.2.1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内部存储：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Android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系统允许应用程序创建仅能够自身访问的私有文件，文件保存在设备的内部存储器上，在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Linux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系统下的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/data/data/&lt;package name&gt;/files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目录中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系统不仅支持标准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Java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IO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类和方法，还提供了能够简化读写流式文件过程的函数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主要介绍两个函数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openFileOutput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</a:p>
          <a:p>
            <a:pPr lvl="2" eaLnBrk="1" hangingPunct="1"/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openFileInput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endParaRPr lang="zh-CN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5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9.2.1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内部存储：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openFileOutput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用于写入数据，如果指定的文件不存在，则创建一个新的文件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语法格式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909637" lvl="2" indent="0" eaLnBrk="1" hangingPunct="1">
              <a:buFont typeface="Wingdings" pitchFamily="2" charset="2"/>
              <a:buNone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>
              <a:buFont typeface="Arial" charset="0"/>
              <a:buChar char="–"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个参数是文件名称，这个参数不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能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包含描述路径的斜杠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个参数是操作模式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函数的返回值是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FileOutputStream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类型</a:t>
            </a:r>
          </a:p>
          <a:p>
            <a:pPr lvl="2" eaLnBrk="1" hangingPunct="1">
              <a:buFont typeface="Arial" charset="0"/>
              <a:buChar char="•"/>
              <a:defRPr/>
            </a:pPr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0658" y="3714962"/>
            <a:ext cx="7844996" cy="379545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openFileOutput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mode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85750" y="1443438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9.2.1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内部存储：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openFileOutput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系统支持四种文件操作模式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647610"/>
              </p:ext>
            </p:extLst>
          </p:nvPr>
        </p:nvGraphicFramePr>
        <p:xfrm>
          <a:off x="525237" y="2701645"/>
          <a:ext cx="8077200" cy="379138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15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5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5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4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模式</a:t>
                      </a:r>
                      <a:endParaRPr lang="zh-CN" sz="2400" kern="100" dirty="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4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</a:t>
                      </a:r>
                      <a:endParaRPr lang="zh-CN" sz="2400" kern="100" dirty="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4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MODE_PRIVATE</a:t>
                      </a:r>
                      <a:endParaRPr lang="zh-CN" sz="2400" kern="100" dirty="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4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私有模式，缺陷模式，文件仅能够被文件创建程序访问，或具有相同</a:t>
                      </a:r>
                      <a:r>
                        <a:rPr lang="en-US" sz="24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UID</a:t>
                      </a:r>
                      <a:r>
                        <a:rPr lang="zh-CN" sz="24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的程序访问。</a:t>
                      </a:r>
                      <a:endParaRPr lang="zh-CN" sz="2400" kern="100" dirty="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7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4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MODE_APPEND</a:t>
                      </a:r>
                      <a:endParaRPr lang="zh-CN" sz="2400" kern="100" dirty="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4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追加模式，如果文件已经存在，则在文件的结尾处添加新数据。</a:t>
                      </a:r>
                      <a:endParaRPr lang="zh-CN" sz="2400" kern="100" dirty="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4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MODE_WORLD_READABLE</a:t>
                      </a:r>
                      <a:endParaRPr lang="zh-CN" sz="2400" kern="100" dirty="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4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全局读模式，允许任何程序读取私有文件。</a:t>
                      </a:r>
                      <a:endParaRPr lang="zh-CN" sz="2400" kern="100" dirty="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7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4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MODE_WORLD_WRITEABLE</a:t>
                      </a:r>
                      <a:endParaRPr lang="zh-CN" sz="2400" kern="100" dirty="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24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全局写模式，允许任何程序写入私有文件。</a:t>
                      </a:r>
                      <a:endParaRPr lang="zh-CN" sz="2400" kern="100" dirty="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2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6700" y="1219200"/>
            <a:ext cx="8610600" cy="5502276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9.2.1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内部存储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openFileOutput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909637" lvl="2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openFileOutput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函数建立新文件的示例代码如下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行代码定义了建立文件的名称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fileDemo.txt</a:t>
            </a:r>
          </a:p>
          <a:p>
            <a:pPr lvl="3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行代码使用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openFileOutput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函数以私有模式建立文件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行代码调用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write()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函数将数据写入文件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行代码调用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flush()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函数将所有剩余的数据写入文件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行代码调用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close()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函数关闭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FileOutputStream</a:t>
            </a:r>
            <a:endParaRPr lang="zh-CN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7665" y="2338185"/>
            <a:ext cx="6648876" cy="2031325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fileDemo.txt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openFileOutput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MODE_PRIVATE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“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Some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data”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write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getBytes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flush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D085-410E-485C-94CB-3D2CE7A1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EAE49"/>
                </a:solidFill>
              </a:rPr>
              <a:t>数据存取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FFC2E-CCE9-48B2-81AF-F9C0EC20B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54" y="1607912"/>
            <a:ext cx="87548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有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种数据存取的方式：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SharedPrefrences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轻量级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NVP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Name/Value Pair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，名称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值对）方式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存储，以</a:t>
            </a:r>
            <a:r>
              <a:rPr lang="en-US" altLang="zh-CN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XML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的文件方式保存；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  文件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采用</a:t>
            </a:r>
            <a:r>
              <a:rPr lang="en-US" altLang="zh-CN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java.io.</a:t>
            </a:r>
            <a:r>
              <a:rPr lang="zh-CN" altLang="en-US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库提供的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I/O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接口读写文件；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 SQLite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轻量级嵌入式内置</a:t>
            </a:r>
            <a:r>
              <a:rPr lang="zh-CN" altLang="en-US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数据库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封装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各种数据源（文件、数据库、网络），</a:t>
            </a:r>
            <a:r>
              <a:rPr lang="zh-CN" altLang="en-US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共享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给多个应用。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EDC2FB-B53A-42AB-957E-80C7A3B1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0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9.2.1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内部存储：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openFileOutput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为了提高文件系统的性能，一般调用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write()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函数时，如果写入的数据量较小，系统会把数据保存在数据缓冲区中，等数据量累积到一定程度时再一次性的写入文件中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由上可知，在调用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close()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函数关闭文件前，务必要调用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flush()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函数，将缓冲区内所有的数据写入文件</a:t>
            </a:r>
          </a:p>
          <a:p>
            <a:pPr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47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31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9.2.1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内部存储：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openFileInput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openFileInput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函数用于打开一个与应用程序联系的私有文件输入流</a:t>
            </a: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当文件不存在时抛出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FileNotFoundException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异常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openFileInput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函数的语法格式如下</a:t>
            </a:r>
          </a:p>
          <a:p>
            <a:pPr lvl="1" eaLnBrk="1" hangingPunct="1"/>
            <a:endParaRPr lang="zh-CN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参数是文件名称，同样不允许包含描述路径的斜杠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94022" y="3999812"/>
            <a:ext cx="6400800" cy="369332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openFileInput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32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6"/>
          </a:xfrm>
        </p:spPr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9.2.1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内部存储：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openFileInput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openFileInput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函数打开已有文件的示例代码如下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上面的两部分代码在实际使用过程中会遇到错误提示，因为文件操作可能会遇到各种问题而最终导致操作失败，因此代码应该使用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try/catch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捕获可能产生的异常</a:t>
            </a:r>
          </a:p>
        </p:txBody>
      </p:sp>
      <p:sp>
        <p:nvSpPr>
          <p:cNvPr id="3" name="矩形 2"/>
          <p:cNvSpPr/>
          <p:nvPr/>
        </p:nvSpPr>
        <p:spPr>
          <a:xfrm>
            <a:off x="1657350" y="2899670"/>
            <a:ext cx="6609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fileDemo.txt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fis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openFileInput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readBytes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fis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available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()];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fis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read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readBytes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   //</a:t>
            </a:r>
            <a:r>
              <a:rPr lang="zh-CN" alt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对读入的数据进行处理</a:t>
            </a:r>
            <a:endParaRPr lang="zh-CN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33</a:t>
            </a:fld>
            <a:endParaRPr kumimoji="1"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9.2.1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内部存储：示例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请看</a:t>
            </a:r>
            <a:r>
              <a:rPr lang="zh-CN" altLang="en-US" dirty="0" smtClean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实验七 数据存取（一）</a:t>
            </a:r>
            <a:endParaRPr lang="en-US" dirty="0" smtClean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InternalFileDemo</a:t>
            </a: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示例用来演示在内部存储器上进行文件写入和读取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InternalFileDemo</a:t>
            </a: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示例用户界面如图</a:t>
            </a:r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0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34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82481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9.2.1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内部存储：示例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核心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代码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InternalFileDemo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write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buNone/>
              <a:defRPr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7419" y="1723947"/>
            <a:ext cx="744275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OnClickListener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writeButtonListener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OnClickListener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View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    try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       if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appendBox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isChecked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()){</a:t>
            </a:r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判断是否是以追加的模式写入文件</a:t>
            </a:r>
            <a:endParaRPr lang="zh-CN" alt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openFileOutput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MODE_APPEND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        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    else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openFileOutput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MODE_PRIVATE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    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   String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entryText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4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write</a:t>
            </a: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sz="14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getBytes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写入</a:t>
            </a:r>
            <a:endParaRPr lang="zh-CN" alt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labelView</a:t>
            </a:r>
            <a:r>
              <a:rPr lang="en-US" altLang="zh-CN" sz="14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文件写入成功，写入长度：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"+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entryText</a:t>
            </a:r>
            <a:r>
              <a:rPr lang="en-US" altLang="zh-CN" sz="14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("");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catch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2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35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9.2.1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内部存储：示例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核心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代码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InternalFileDemo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write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buNone/>
              <a:defRPr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3955" y="2197161"/>
            <a:ext cx="762800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5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 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500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 </a:t>
            </a:r>
            <a:r>
              <a:rPr lang="en-US" altLang="zh-CN" sz="1500" dirty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 </a:t>
            </a:r>
            <a:r>
              <a:rPr lang="en-US" altLang="zh-CN" sz="1500" dirty="0" err="1">
                <a:solidFill>
                  <a:srgbClr val="7A3E9D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5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5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flush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5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500" i="1" dirty="0">
                <a:solidFill>
                  <a:srgbClr val="AAAAAA"/>
                </a:solidFill>
                <a:latin typeface="Consolas" panose="020B0609020204030204" pitchFamily="49" charset="0"/>
              </a:rPr>
              <a:t>将缓冲区内所有的数据写入文件</a:t>
            </a:r>
            <a:endParaRPr lang="zh-CN" alt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500" dirty="0" err="1">
                <a:solidFill>
                  <a:srgbClr val="7A3E9D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5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5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5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500" i="1" dirty="0">
                <a:solidFill>
                  <a:srgbClr val="AAAAAA"/>
                </a:solidFill>
                <a:latin typeface="Consolas" panose="020B0609020204030204" pitchFamily="49" charset="0"/>
              </a:rPr>
              <a:t>关闭文件</a:t>
            </a:r>
            <a:endParaRPr lang="zh-CN" alt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5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         catch</a:t>
            </a:r>
            <a:r>
              <a:rPr lang="en-US" altLang="zh-CN" sz="15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500" dirty="0" err="1">
                <a:solidFill>
                  <a:srgbClr val="7A3E9D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5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 </a:t>
            </a:r>
            <a:r>
              <a:rPr lang="en-US" altLang="zh-CN" sz="1500" dirty="0" err="1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5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5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5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0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36</a:t>
            </a:fld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9.2.1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内部存储：示例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核心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代码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InternalFileDemo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read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buNone/>
              <a:defRPr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2470" y="2094290"/>
            <a:ext cx="797433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OnClickListener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readButtonListener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OnClickListener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View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  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displayView</a:t>
            </a:r>
            <a:r>
              <a:rPr lang="en-US" altLang="zh-CN" sz="16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("");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    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fis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   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   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fis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openFileInput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 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fis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available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 return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如果文件为空</a:t>
            </a:r>
            <a:endParaRPr lang="zh-CN" alt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US" altLang="zh-CN" sz="16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readBytes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fis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available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()];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 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fis</a:t>
            </a:r>
            <a:r>
              <a:rPr lang="en-US" altLang="zh-CN" sz="16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read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readBytes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	         //</a:t>
            </a:r>
            <a:r>
              <a:rPr lang="zh-CN" altLang="en-US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读文件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!!!</a:t>
            </a:r>
            <a:r>
              <a:rPr lang="en-US" altLang="zh-CN" sz="16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Fixme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 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       String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readBytes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 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displayView</a:t>
            </a:r>
            <a:r>
              <a:rPr lang="en-US" altLang="zh-CN" sz="16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 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labelView</a:t>
            </a:r>
            <a:r>
              <a:rPr lang="en-US" altLang="zh-CN" sz="16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文件读取成功，文件长度：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"+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    }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8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9.2.1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内部存储：示例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核心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代码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InternalFileDemo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read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37</a:t>
            </a:fld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7200" y="2084498"/>
            <a:ext cx="78028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    catch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38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9.2.1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内部存储：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fileDemo.txt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fileDemo.txt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从文件权限上进行分析，“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rw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rw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---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”表明文件仅允许文件创建者和同组用户读写，其他用户无权使用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文件的大小为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个字节，保存的数据为“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Some data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</a:p>
          <a:p>
            <a:pPr lvl="1"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Picture 2" descr="未标题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705010"/>
            <a:ext cx="8128000" cy="11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9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39</a:t>
            </a:fld>
            <a:endParaRPr kumimoji="1"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9.2.2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外部存储：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的外部存储设备指的是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卡（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Secure Digital Memory Card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），是一种广泛使用于数码设备上的记忆卡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不是所有的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手机都有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卡，但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系统提供了对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卡的便捷的访问方法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497" y="2960913"/>
            <a:ext cx="160020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8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9.1  </a:t>
            </a:r>
            <a:r>
              <a:rPr lang="en-US" altLang="zh-CN" dirty="0" err="1" smtClean="0">
                <a:solidFill>
                  <a:srgbClr val="7EAE49"/>
                </a:solidFill>
              </a:rPr>
              <a:t>SharedPreferences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5887"/>
            <a:ext cx="8229600" cy="45259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应用场景：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保存播放位置：用手机播放器播放音乐，我们希望重启播放器时，播放器能从上次停止的那首曲目开始播放，如何实现？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自动登录：记住登录用户名（密码）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其他应用？</a:t>
            </a:r>
          </a:p>
        </p:txBody>
      </p:sp>
    </p:spTree>
    <p:extLst>
      <p:ext uri="{BB962C8B-B14F-4D97-AF65-F5344CB8AC3E}">
        <p14:creationId xmlns:p14="http://schemas.microsoft.com/office/powerpoint/2010/main" val="8580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40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9.2.2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外部存储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卡适用于保存</a:t>
            </a:r>
            <a:r>
              <a:rPr lang="zh-CN" altLang="en-US" sz="2400" b="1" dirty="0" smtClean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大尺寸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的文件或者是一些无需设置访问权限的文件，可以保存录制的大容量的视频文件和音频文件等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卡使用的是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FAT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File Allocation Table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）的文件系统，</a:t>
            </a:r>
            <a:r>
              <a:rPr lang="zh-CN" altLang="en-US" sz="2400" b="1" dirty="0" smtClean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不支持访问模式和权限控制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，但可以通过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Linux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文件系统的文件访问权限的控制保证文件的私密性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模拟器支持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卡，但模拟器中没有缺省的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卡，开发人员须在模拟器中手工添加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卡的映像文件</a:t>
            </a:r>
          </a:p>
          <a:p>
            <a:pPr lvl="1" eaLnBrk="1" hangingPunct="1"/>
            <a:endParaRPr lang="zh-CN" altLang="en-US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4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41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9.2.2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外部存储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如果希望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模拟器启动时能够自动加载指定的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卡，还需要在模拟器的“运行设置”（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Run Configurations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）中添加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卡加载命令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卡加载命令中只要指明映像文件位置即可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卡加载命令</a:t>
            </a:r>
          </a:p>
          <a:p>
            <a:pPr lvl="1" eaLnBrk="1" hangingPunct="1"/>
            <a:endParaRPr lang="zh-CN" altLang="en-US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41" y="3926682"/>
            <a:ext cx="70389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4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42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9.2.2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外部存储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测试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卡映像是否正确加载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在模拟器启动后，使用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FileExplorer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向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卡中随意上传一个文件，如果文件上传成功，则表明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卡映像已经成功加载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向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卡中成功上传了一个测试文件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test.txt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，文件显示在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sdcard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目录下</a:t>
            </a:r>
            <a:endParaRPr lang="zh-CN" altLang="en-US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Picture 1" descr="未标题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4398170"/>
            <a:ext cx="5410200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2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43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9.2.2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外部存储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编程访问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首先需要检测系统的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sdcard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目录是否可用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如果不可用，则说明设备中的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卡已经被移除，在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模拟器则表明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卡映像没有被正确加载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如果可用，则直接通过使用标准的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Java.io.File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类进行访问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将数据保存在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SDcardFileDemo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示例说明了如何将数据保存在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6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44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9.2.2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外部存储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下图是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SDcardFileDemo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示例的用户界面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通过“生产随机数列”按钮生产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个随机小数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通过“写入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卡”按钮将生产的数据保存在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卡的目录下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Picture 1" descr="未标题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57600"/>
            <a:ext cx="28194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6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45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9.2.2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外部存储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SDcardFileDemo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示例运行后，在每次点击“写入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卡”按钮后，都会在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卡中生产一个新文件，文件名各不相同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SD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卡中生产的文件</a:t>
            </a:r>
          </a:p>
          <a:p>
            <a:pPr lvl="1" eaLnBrk="1" hangingPunct="1"/>
            <a:endParaRPr lang="zh-CN" altLang="en-US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Picture 1" descr="未标题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2" y="3790404"/>
            <a:ext cx="55784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0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46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9.2.2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外部存储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SDcardFileDemo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示例与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InternalFileDemo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示例的核心代码比较相似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SDcardFileDemo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示例与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InternalFileDemo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示例的不同之处，在下文中的注释中会加以说明。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3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47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31073" y="1330236"/>
            <a:ext cx="8229600" cy="363364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9.2.2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外部存储：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SDcardFileDemo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示例核心代码</a:t>
            </a:r>
          </a:p>
          <a:p>
            <a:pPr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3363" y="1782086"/>
            <a:ext cx="800730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randomNumbersString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"";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OnClickListener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writeButtonListener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OnClickListener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View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        //</a:t>
            </a:r>
            <a:r>
              <a:rPr lang="zh-CN" altLang="en-US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通过当前时间来为文件名命名，避免重复命名</a:t>
            </a:r>
            <a:endParaRPr lang="zh-CN" alt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fileName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SdcardFile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"+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currentTimeMillis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()+"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.txt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sdcard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        //</a:t>
            </a:r>
            <a:r>
              <a:rPr lang="en-US" altLang="zh-CN" sz="14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sdcard</a:t>
            </a:r>
            <a:r>
              <a:rPr lang="zh-CN" altLang="en-US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目录存在性检查</a:t>
            </a:r>
            <a:endParaRPr lang="zh-CN" alt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exists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canWrite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            //</a:t>
            </a:r>
            <a:r>
              <a:rPr lang="zh-CN" altLang="en-US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使用“绝对目录</a:t>
            </a:r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+</a:t>
            </a:r>
            <a:r>
              <a:rPr lang="zh-CN" altLang="en-US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文件名”的形式表示新建立的文件</a:t>
            </a:r>
            <a:endParaRPr lang="zh-CN" alt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 </a:t>
            </a:r>
            <a:r>
              <a:rPr lang="zh-CN" alt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newFile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getAbsolutePath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fileName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 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newFile</a:t>
            </a:r>
            <a:r>
              <a:rPr lang="en-US" altLang="zh-CN" sz="14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createNewFile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                //</a:t>
            </a:r>
            <a:r>
              <a:rPr lang="zh-CN" altLang="en-US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文件存在性和可写入性进行检查</a:t>
            </a:r>
            <a:endParaRPr lang="zh-CN" alt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 </a:t>
            </a:r>
            <a:r>
              <a:rPr lang="zh-CN" alt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newFile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exists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newFile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canWrite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 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newFile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4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write</a:t>
            </a: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randomNumbersString</a:t>
            </a:r>
            <a:r>
              <a:rPr lang="en-US" altLang="zh-CN" sz="14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getBytes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labelView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findViewById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labelView</a:t>
            </a:r>
            <a:r>
              <a:rPr lang="en-US" altLang="zh-CN" sz="14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fileName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文件写入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SD</a:t>
            </a:r>
            <a:r>
              <a:rPr lang="zh-CN" alt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卡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zh-CN" alt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 </a:t>
            </a:r>
            <a:r>
              <a:rPr lang="zh-CN" alt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        }</a:t>
            </a:r>
            <a:r>
              <a:rPr lang="zh-CN" alt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zh-CN" alt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zh-CN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zh-CN" alt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8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48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31073" y="146087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9.2.2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外部存储：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SDcardFileDemo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示例核心代码</a:t>
            </a:r>
          </a:p>
          <a:p>
            <a:pPr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1073" y="2004267"/>
            <a:ext cx="82296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     catch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 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     }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     finally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 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 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 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6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flush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 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600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 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 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 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 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49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9.2.3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 资源文件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程序开发人员可以将程序开发阶段已经准备好的原始格式文件和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XML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文件分别存放在</a:t>
            </a:r>
            <a:r>
              <a:rPr lang="en-US" altLang="zh-CN" sz="2400" dirty="0" smtClean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/res/raw</a:t>
            </a:r>
            <a:r>
              <a:rPr lang="zh-CN" altLang="en-US" sz="2400" dirty="0" smtClean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400" dirty="0" smtClean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/res/xml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目录下，供应用程序在运行时进行访问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原始格式文件可以是任何格式的文件，例如视频格式文件、音频格式文件、图像文件和数据文件等等，在应用程序编译和打包时，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/res/raw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目录下的所有文件都会保留原有格式不变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7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9.1  </a:t>
            </a:r>
            <a:r>
              <a:rPr lang="en-US" altLang="zh-CN" dirty="0" err="1" smtClean="0">
                <a:solidFill>
                  <a:srgbClr val="7EAE49"/>
                </a:solidFill>
              </a:rPr>
              <a:t>SharedPreferences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什么是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SharedPreferences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一种轻量级的数据保存方式。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类似于我们常用的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ini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文件，用来保存应用程序的一些属性设置、较简单的参数设置。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endParaRPr lang="zh-CN" altLang="en-US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保存现场：保存用户所作的修改或者自定义参数设定，当再次启动程序后回复上次退出时的状态。</a:t>
            </a:r>
          </a:p>
        </p:txBody>
      </p:sp>
    </p:spTree>
    <p:extLst>
      <p:ext uri="{BB962C8B-B14F-4D97-AF65-F5344CB8AC3E}">
        <p14:creationId xmlns:p14="http://schemas.microsoft.com/office/powerpoint/2010/main" val="24010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50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9.2.3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 资源文件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/res/xml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目录下的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XML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文件，一般用来保存格式化的数据，在应用程序编译和打包时会将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XML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文件转换为高效的二进制格式，应用程序运行时会以特殊的方式进行访问</a:t>
            </a:r>
          </a:p>
        </p:txBody>
      </p:sp>
    </p:spTree>
    <p:extLst>
      <p:ext uri="{BB962C8B-B14F-4D97-AF65-F5344CB8AC3E}">
        <p14:creationId xmlns:p14="http://schemas.microsoft.com/office/powerpoint/2010/main" val="20537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51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9.2.3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 资源文件：如何读取原始格式文件？</a:t>
            </a:r>
          </a:p>
          <a:p>
            <a:pPr lvl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首先调用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getResource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zh-CN" altLang="en-US" dirty="0" smtClean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获得资源对象</a:t>
            </a:r>
            <a:endParaRPr lang="en-US" altLang="zh-CN" dirty="0" smtClean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然后通过调用资源对象的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openRawResource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函数，以二进制流的形式</a:t>
            </a:r>
            <a:r>
              <a:rPr lang="zh-CN" altLang="en-US" dirty="0" smtClean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打开文件</a:t>
            </a:r>
            <a:endParaRPr lang="en-US" altLang="zh-CN" dirty="0" smtClean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在读取文件结束后，调用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close()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zh-CN" altLang="en-US" dirty="0" smtClean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关闭文件流</a:t>
            </a:r>
          </a:p>
          <a:p>
            <a:pPr lvl="1"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0957" y="3566619"/>
            <a:ext cx="8662086" cy="1923604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7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getResources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openRawResource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raw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filename</a:t>
            </a:r>
            <a:r>
              <a:rPr lang="en-US" altLang="zh-CN" sz="17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7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reader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7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available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()];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700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read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reader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7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txt_text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reader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“utf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700" dirty="0">
                <a:solidFill>
                  <a:srgbClr val="AB6526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7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700" i="1" dirty="0">
                <a:solidFill>
                  <a:srgbClr val="AAAAAA"/>
                </a:solidFill>
                <a:latin typeface="Consolas" panose="020B0609020204030204" pitchFamily="49" charset="0"/>
              </a:rPr>
              <a:t>获得</a:t>
            </a:r>
            <a:r>
              <a:rPr lang="en-US" altLang="zh-CN" sz="1700" i="1" dirty="0">
                <a:solidFill>
                  <a:srgbClr val="AAAAAA"/>
                </a:solidFill>
                <a:latin typeface="Consolas" panose="020B0609020204030204" pitchFamily="49" charset="0"/>
              </a:rPr>
              <a:t>Context</a:t>
            </a:r>
            <a:r>
              <a:rPr lang="zh-CN" altLang="en-US" sz="1700" i="1" dirty="0">
                <a:solidFill>
                  <a:srgbClr val="AAAAAA"/>
                </a:solidFill>
                <a:latin typeface="Consolas" panose="020B0609020204030204" pitchFamily="49" charset="0"/>
              </a:rPr>
              <a:t>资源</a:t>
            </a:r>
            <a:endParaRPr lang="zh-CN" altLang="en-US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7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zh-CN" altLang="en-US" sz="1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7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700" i="1" dirty="0">
                <a:solidFill>
                  <a:srgbClr val="AAAAAA"/>
                </a:solidFill>
                <a:latin typeface="Consolas" panose="020B0609020204030204" pitchFamily="49" charset="0"/>
              </a:rPr>
              <a:t>关闭</a:t>
            </a:r>
            <a:r>
              <a:rPr lang="zh-CN" altLang="en-US" sz="17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输入流</a:t>
            </a:r>
            <a:endParaRPr lang="zh-CN" altLang="en-US" sz="17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52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9.2.3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 资源文件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/res/xml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目录下的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XML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文件会转换成高效的二进制格式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在程序运行时读取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/res/xml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目录下的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XML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/res/xml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目录下创建一个名为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toys.xml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的文件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XML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文件定义了多个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&lt;toy&gt;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元素，每个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&lt;toy&gt;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元素都包含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个属性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price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，表示姓名和价格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0773" y="4025265"/>
            <a:ext cx="5931243" cy="1477328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toys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toy name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Winnie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price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/&gt;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toy name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Teddy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price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125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/&gt;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toy name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448C27"/>
                </a:solidFill>
                <a:latin typeface="Consolas" panose="020B0609020204030204" pitchFamily="49" charset="0"/>
              </a:rPr>
              <a:t>BearBear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price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120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/&gt;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toys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3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53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6700" y="1219200"/>
            <a:ext cx="8610600" cy="533400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9.2.3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 资源文件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读取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XML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格式文件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首先通过调用资源对象的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getXml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函数，获取到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XML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解析器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XmlPullParser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909637" lvl="2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XmlPullParser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平台标准的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XML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解析器，这项   技术来自一个开源的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XML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解析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API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项目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XMLPULL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611918" y="3494029"/>
            <a:ext cx="8265382" cy="2862322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XmlPullParser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parser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resources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getXml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R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xml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toys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zh-CN" alt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通过资源对象的</a:t>
            </a:r>
            <a:r>
              <a:rPr lang="en-US" altLang="zh-CN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getXml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r>
              <a:rPr lang="zh-CN" alt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函数获取到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XML</a:t>
            </a:r>
            <a:r>
              <a:rPr lang="zh-CN" alt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解析器</a:t>
            </a:r>
            <a:endParaRPr lang="zh-CN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parser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XmlPullParser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END_DOCUMENT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String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toys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parser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en-US" altLang="zh-CN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r>
              <a:rPr lang="zh-CN" alt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函数获得元素的</a:t>
            </a:r>
            <a:r>
              <a:rPr lang="zh-CN" altLang="en-US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名称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i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zh-CN" alt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查看元素名是否</a:t>
            </a:r>
            <a:r>
              <a:rPr lang="zh-CN" altLang="en-US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匹配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smtClean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((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toys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toys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“toy”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…… 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/*</a:t>
            </a:r>
            <a:r>
              <a:rPr lang="zh-CN" alt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逐个元素地读取属性名和属性值（本例中的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toys.xml</a:t>
            </a:r>
            <a:r>
              <a:rPr lang="zh-CN" alt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共有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3</a:t>
            </a:r>
            <a:r>
              <a:rPr lang="zh-CN" alt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个</a:t>
            </a:r>
            <a:endParaRPr lang="zh-CN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             元素</a:t>
            </a:r>
            <a:r>
              <a:rPr lang="zh-CN" alt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），并通过分析属性名获取到正确的属性值*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/</a:t>
            </a:r>
            <a:endParaRPr lang="zh-CN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zh-CN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54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9.2.3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 资源文件</a:t>
            </a:r>
          </a:p>
          <a:p>
            <a:pPr lvl="1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如何获取元素个数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如何获得属性名和属性值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如何分析已获得的属性名和属性值</a:t>
            </a:r>
          </a:p>
        </p:txBody>
      </p:sp>
      <p:sp>
        <p:nvSpPr>
          <p:cNvPr id="3" name="矩形 2"/>
          <p:cNvSpPr/>
          <p:nvPr/>
        </p:nvSpPr>
        <p:spPr>
          <a:xfrm>
            <a:off x="1267096" y="2419342"/>
            <a:ext cx="7519853" cy="369332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parser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getAttributeCount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67096" y="3171508"/>
            <a:ext cx="7519853" cy="646331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attrName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parser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getAttributeName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zh-CN" alt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获得属性名</a:t>
            </a:r>
            <a:endParaRPr lang="zh-CN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attrValue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parser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getAttributeValue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zh-CN" alt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获得属性值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67096" y="4411772"/>
            <a:ext cx="7519853" cy="2031325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zh-CN" alt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通过分析属性名获取到正确的属性值</a:t>
            </a:r>
            <a:endParaRPr lang="zh-CN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((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attrName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attrName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"))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attrValue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((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attrName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attrName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"))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price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attrValue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2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9.2  </a:t>
            </a:r>
            <a:r>
              <a:rPr lang="zh-CN" altLang="en-US" dirty="0">
                <a:solidFill>
                  <a:srgbClr val="7EAE49"/>
                </a:solidFill>
              </a:rPr>
              <a:t>文件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55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9.2.3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资源文件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XmlPullParser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XML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事件类型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读取文件过程中遇到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END_DOCUMENT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时停止分析</a:t>
            </a:r>
          </a:p>
          <a:p>
            <a:pPr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852605"/>
              </p:ext>
            </p:extLst>
          </p:nvPr>
        </p:nvGraphicFramePr>
        <p:xfrm>
          <a:off x="1447800" y="2621281"/>
          <a:ext cx="6096000" cy="1874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事件类型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START_TAG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读取到标签开始标志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TEXT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读取文本内容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END_TAG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读取到标签结束标志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END_DOCUMENT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文档末尾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7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9.3  </a:t>
            </a:r>
            <a:r>
              <a:rPr lang="zh-CN" altLang="en-US" dirty="0">
                <a:solidFill>
                  <a:srgbClr val="7EAE49"/>
                </a:solidFill>
              </a:rPr>
              <a:t>数据库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56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9.3.1 SQLite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SQLite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是一个开源的嵌入式关系数据库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2000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年由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D. Richard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Hipp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发布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0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9.3  </a:t>
            </a:r>
            <a:r>
              <a:rPr lang="zh-CN" altLang="en-US" dirty="0">
                <a:solidFill>
                  <a:srgbClr val="7EAE49"/>
                </a:solidFill>
              </a:rPr>
              <a:t>数据库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57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9.3.1 SQLite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SQLite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数据库特点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更加适用于嵌入式系统，嵌入到使用它的应用程序中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占用非常少，运行高效可靠，可移植性好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提供了零配置（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zero-configuration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）运行模式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SQLite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数据库不仅提高了运行效率，而且屏蔽了数据库使用和管理的复杂性，程序仅需要进行最基本的数据操作，其他操作可以交给进程内部的数据库引擎完成</a:t>
            </a:r>
          </a:p>
        </p:txBody>
      </p:sp>
    </p:spTree>
    <p:extLst>
      <p:ext uri="{BB962C8B-B14F-4D97-AF65-F5344CB8AC3E}">
        <p14:creationId xmlns:p14="http://schemas.microsoft.com/office/powerpoint/2010/main" val="229743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9.3  </a:t>
            </a:r>
            <a:r>
              <a:rPr lang="zh-CN" altLang="en-US" dirty="0">
                <a:solidFill>
                  <a:srgbClr val="7EAE49"/>
                </a:solidFill>
              </a:rPr>
              <a:t>数据库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58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6700" y="1219200"/>
            <a:ext cx="86106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9.3.1 SQLite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SQLite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是一个轻量级的软件库</a:t>
            </a:r>
          </a:p>
          <a:p>
            <a:pPr lvl="1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原子量性</a:t>
            </a:r>
          </a:p>
          <a:p>
            <a:pPr lvl="1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坚固性</a:t>
            </a:r>
          </a:p>
          <a:p>
            <a:pPr lvl="1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独立性</a:t>
            </a:r>
          </a:p>
          <a:p>
            <a:pPr lvl="1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耐久性</a:t>
            </a:r>
          </a:p>
          <a:p>
            <a:pPr lvl="1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体积大小只用几千字节</a:t>
            </a:r>
          </a:p>
          <a:p>
            <a:pPr lvl="1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一些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的指令只是部分支持（例如：不支持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ALTER TABLE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36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9.3  </a:t>
            </a:r>
            <a:r>
              <a:rPr lang="zh-CN" altLang="en-US" dirty="0">
                <a:solidFill>
                  <a:srgbClr val="7EAE49"/>
                </a:solidFill>
              </a:rPr>
              <a:t>数据库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59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9.3.1 SQLite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这些数据库和其中的数据是应用程序所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私有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不应该用其来存储文件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如果要将其同其他应用程序共享，则必须把应用程序变为一个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（后面将讲到）</a:t>
            </a:r>
          </a:p>
        </p:txBody>
      </p:sp>
    </p:spTree>
    <p:extLst>
      <p:ext uri="{BB962C8B-B14F-4D97-AF65-F5344CB8AC3E}">
        <p14:creationId xmlns:p14="http://schemas.microsoft.com/office/powerpoint/2010/main" val="41175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9.1  </a:t>
            </a:r>
            <a:r>
              <a:rPr lang="en-US" altLang="zh-CN" dirty="0" err="1" smtClean="0">
                <a:solidFill>
                  <a:srgbClr val="7EAE49"/>
                </a:solidFill>
              </a:rPr>
              <a:t>SharedPreferences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什么是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SharedPreferences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en-US" altLang="zh-CN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NVP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Name/Value Pair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，名称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值对）保存在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的文件系统中（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XML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文件），完全屏蔽的对文件系统的操作过程。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NVP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举例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: (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姓名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张三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), (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性别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男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), (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年龄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,30), …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开发人员仅是通过调用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SharedPreferences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API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NVP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进行保存和读取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9.3  </a:t>
            </a:r>
            <a:r>
              <a:rPr lang="zh-CN" altLang="en-US" dirty="0">
                <a:solidFill>
                  <a:srgbClr val="7EAE49"/>
                </a:solidFill>
              </a:rPr>
              <a:t>数据库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60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9.3.1 SQLite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SQLite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数据库采用了模块化设计，由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个独立的模块构成，这些独立模块又构成了三个主要的子系统，模块将复杂的查询过程分解为细小的工作进行处理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497519"/>
              </p:ext>
            </p:extLst>
          </p:nvPr>
        </p:nvGraphicFramePr>
        <p:xfrm>
          <a:off x="1219200" y="3206931"/>
          <a:ext cx="6705600" cy="343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Visio" r:id="rId3" imgW="6532880" imgH="3555153" progId="Visio.Drawing.11">
                  <p:embed/>
                </p:oleObj>
              </mc:Choice>
              <mc:Fallback>
                <p:oleObj name="Visio" r:id="rId3" imgW="6532880" imgH="3555153" progId="Visio.Drawing.11">
                  <p:embed/>
                  <p:pic>
                    <p:nvPicPr>
                      <p:cNvPr id="8499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06931"/>
                        <a:ext cx="6705600" cy="343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5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9.3  </a:t>
            </a:r>
            <a:r>
              <a:rPr lang="zh-CN" altLang="en-US" dirty="0">
                <a:solidFill>
                  <a:srgbClr val="7EAE49"/>
                </a:solidFill>
              </a:rPr>
              <a:t>数据库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61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9.3.1 SQLite</a:t>
            </a: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SQLite</a:t>
            </a:r>
            <a:r>
              <a:rPr 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数据库具有很强的移植性，可以运行在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Windows</a:t>
            </a:r>
            <a:r>
              <a:rPr 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Linux</a:t>
            </a:r>
            <a:r>
              <a:rPr 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BSD</a:t>
            </a:r>
            <a:r>
              <a:rPr 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Mac OS X</a:t>
            </a:r>
            <a:r>
              <a:rPr 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和一些商用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Unix</a:t>
            </a:r>
            <a:r>
              <a:rPr 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系统，比如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Sun</a:t>
            </a:r>
            <a:r>
              <a:rPr 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Solaris</a:t>
            </a:r>
            <a:r>
              <a:rPr 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IBM</a:t>
            </a:r>
            <a:r>
              <a:rPr 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AIX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SQLite</a:t>
            </a:r>
            <a:r>
              <a:rPr 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数据库也可以工作在许多嵌入式操作系统下，例如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QNX</a:t>
            </a:r>
            <a:r>
              <a:rPr 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VxWorks</a:t>
            </a:r>
            <a:r>
              <a:rPr 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Palm OS</a:t>
            </a:r>
            <a:r>
              <a:rPr 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Symbian</a:t>
            </a:r>
            <a:r>
              <a:rPr 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Windows CE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SQLite</a:t>
            </a:r>
            <a:r>
              <a:rPr 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的核心大约有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万行标准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代码，模块化的设计使这些代码更加易于理解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lang="zh-CN" altLang="en-US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76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9.3  </a:t>
            </a:r>
            <a:r>
              <a:rPr lang="zh-CN" altLang="en-US" dirty="0">
                <a:solidFill>
                  <a:srgbClr val="7EAE49"/>
                </a:solidFill>
              </a:rPr>
              <a:t>数据库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62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9.3.1 SQLite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Android SDK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包含了若干有用的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SQLite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数据库管理类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zh-CN" altLang="en-US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大多都存在于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android.database.sqlite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包中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zh-CN" altLang="en-US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包中含有许多功能包类：管理数据库的创建和版本信息、数据库管理以及查询生成类等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zh-CN" altLang="en-US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利用这些包能帮助你生成正确的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表达式和查询</a:t>
            </a:r>
          </a:p>
          <a:p>
            <a:pPr lvl="1" eaLnBrk="1" hangingPunct="1"/>
            <a:endParaRPr lang="zh-CN" altLang="en-US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6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9.3  </a:t>
            </a:r>
            <a:r>
              <a:rPr lang="zh-CN" altLang="en-US" dirty="0">
                <a:solidFill>
                  <a:srgbClr val="7EAE49"/>
                </a:solidFill>
              </a:rPr>
              <a:t>数据库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63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7930" y="1806403"/>
            <a:ext cx="65200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sqlite数据库部分课件讲得不清楚。按步骤一步一步怎么做讲清楚思路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、如何</a:t>
            </a:r>
            <a:r>
              <a:rPr lang="zh-CN" altLang="en-US" dirty="0"/>
              <a:t>创建管理数据库（工具？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、如何</a:t>
            </a:r>
            <a:r>
              <a:rPr lang="zh-CN" altLang="en-US" dirty="0"/>
              <a:t>定义实体</a:t>
            </a:r>
            <a:r>
              <a:rPr lang="zh-CN" altLang="en-US" dirty="0" smtClean="0"/>
              <a:t>类；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、如何</a:t>
            </a:r>
            <a:r>
              <a:rPr lang="zh-CN" altLang="en-US" dirty="0"/>
              <a:t>封装数据库操作类（DBAdapter应该继承SQLiteHelper类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、如何</a:t>
            </a:r>
            <a:r>
              <a:rPr lang="zh-CN" altLang="en-US" dirty="0"/>
              <a:t>在Activity中使用DBAdapter。</a:t>
            </a:r>
          </a:p>
        </p:txBody>
      </p:sp>
    </p:spTree>
    <p:extLst>
      <p:ext uri="{BB962C8B-B14F-4D97-AF65-F5344CB8AC3E}">
        <p14:creationId xmlns:p14="http://schemas.microsoft.com/office/powerpoint/2010/main" val="2568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854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9.3  </a:t>
            </a:r>
            <a:r>
              <a:rPr lang="zh-CN" altLang="en-US" dirty="0">
                <a:solidFill>
                  <a:srgbClr val="7EAE49"/>
                </a:solidFill>
              </a:rPr>
              <a:t>数据库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64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85750" y="1039755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9.3.2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SQLite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</a:t>
            </a:r>
          </a:p>
          <a:p>
            <a:pPr lvl="1" eaLnBrk="1" hangingPunct="1"/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第一步：创建实体类</a:t>
            </a:r>
            <a:endParaRPr lang="en-US" altLang="zh-CN" sz="1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数据库管理系统</a:t>
            </a:r>
            <a:r>
              <a:rPr lang="zh-CN" altLang="en-US" sz="1800" u="sng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各种用于数据管理方便而设定的各种数据管理对象，如：数据库表、视图、存储过程等都是数据库实体。广义上讲，这些对象中所存储的数据也是数据库实体。因为它们也是确切存在着的实体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实现一个实体类需要有如下元素：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属性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构造函数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属性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Get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属性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Set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66" y="3125199"/>
            <a:ext cx="5155016" cy="3600986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Member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info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Member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Member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name,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info) {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info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info;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Member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id,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name,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info) {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id;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info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info;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63682" y="3125199"/>
            <a:ext cx="3971077" cy="3600986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200" b="1" dirty="0" smtClean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getId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id;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setId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id) {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id;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setName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name) {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getInfo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info;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setInfo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info) {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info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info;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9.3  </a:t>
            </a:r>
            <a:r>
              <a:rPr lang="zh-CN" altLang="en-US" dirty="0">
                <a:solidFill>
                  <a:srgbClr val="7EAE49"/>
                </a:solidFill>
              </a:rPr>
              <a:t>数据库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65</a:t>
            </a:fld>
            <a:endParaRPr kumimoji="1"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5750" y="135379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9.3.2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SQLite</a:t>
            </a:r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</a:t>
            </a:r>
          </a:p>
          <a:p>
            <a:pPr lvl="1" eaLnBrk="1" hangingPunct="1"/>
            <a:r>
              <a:rPr lang="zh-CN" altLang="en-US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第二步：使用</a:t>
            </a:r>
            <a:r>
              <a:rPr lang="zh-CN" altLang="en-US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应用程序上下文创建</a:t>
            </a:r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SQLite</a:t>
            </a:r>
            <a:r>
              <a:rPr lang="zh-CN" altLang="en-US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</a:t>
            </a:r>
          </a:p>
          <a:p>
            <a:pPr lvl="2" eaLnBrk="1" hangingPunct="1"/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首先创建的类需要继承</a:t>
            </a:r>
            <a:r>
              <a:rPr lang="en-US" altLang="zh-CN" sz="16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SQLiteOpenHelper</a:t>
            </a:r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</a:t>
            </a:r>
            <a:endParaRPr lang="en-US" altLang="zh-CN" sz="16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914400" lvl="2" indent="0" eaLnBrk="1" hangingPunct="1">
              <a:buNone/>
            </a:pPr>
            <a:endParaRPr lang="en-US" altLang="zh-CN" sz="16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914400" lvl="2" indent="0" eaLnBrk="1" hangingPunct="1">
              <a:buNone/>
            </a:pPr>
            <a:endParaRPr lang="en-US" altLang="zh-CN" sz="16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然后定义数据库的名字、版本以及里面的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的名字，定义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创建表格命令：</a:t>
            </a:r>
            <a:endParaRPr lang="en-US" altLang="zh-CN" sz="16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sz="16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sz="16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914400" lvl="2" indent="0" eaLnBrk="1" hangingPunct="1">
              <a:buNone/>
            </a:pPr>
            <a:endParaRPr lang="en-US" altLang="zh-CN" sz="16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sz="16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onCreate</a:t>
            </a:r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函数中调用</a:t>
            </a:r>
            <a:r>
              <a:rPr lang="en-US" altLang="zh-CN" sz="16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execSQL</a:t>
            </a:r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函数执行创建表格指令即可成功创建表格</a:t>
            </a:r>
            <a:endParaRPr lang="zh-CN" altLang="en-US" sz="16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zh-CN" altLang="en-US" sz="16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6094" y="2326022"/>
            <a:ext cx="6719207" cy="276999"/>
          </a:xfrm>
          <a:prstGeom prst="rect">
            <a:avLst/>
          </a:prstGeom>
          <a:ln w="63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MemberDAO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SQLiteOpenHelper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1396095" y="3383954"/>
            <a:ext cx="6719206" cy="1200329"/>
          </a:xfrm>
          <a:prstGeom prst="rect">
            <a:avLst/>
          </a:prstGeom>
          <a:ln w="63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DB_NAME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member.db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1" dirty="0" smtClean="0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DB_VRESION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1" dirty="0" smtClean="0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TABLE_NAME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"member"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1" dirty="0" smtClean="0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SQL_CREATE_TABLE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"create table "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TABLE_NAME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" (_id integer primary key </a:t>
            </a:r>
            <a:r>
              <a:rPr lang="en-US" altLang="zh-CN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autoincrement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,"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" name text not null, info text</a:t>
            </a:r>
            <a:r>
              <a:rPr lang="en-US" altLang="zh-CN" sz="12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);"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96094" y="5097442"/>
            <a:ext cx="6719207" cy="1569660"/>
          </a:xfrm>
          <a:prstGeom prst="rect">
            <a:avLst/>
          </a:prstGeom>
          <a:ln w="63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/**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i="1" dirty="0">
                <a:solidFill>
                  <a:srgbClr val="93A1A1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* </a:t>
            </a:r>
            <a:r>
              <a:rPr lang="zh-CN" altLang="en-US" sz="1200" i="1" dirty="0">
                <a:solidFill>
                  <a:srgbClr val="93A1A1"/>
                </a:solidFill>
                <a:latin typeface="Consolas" panose="020B0609020204030204" pitchFamily="49" charset="0"/>
              </a:rPr>
              <a:t>第一次调用 </a:t>
            </a:r>
            <a:r>
              <a:rPr lang="en-US" altLang="zh-CN" sz="1200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getWritableDatabase</a:t>
            </a:r>
            <a:r>
              <a:rPr lang="en-US" altLang="zh-CN" sz="1200" i="1" dirty="0">
                <a:solidFill>
                  <a:srgbClr val="93A1A1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sz="1200" i="1" dirty="0">
                <a:solidFill>
                  <a:srgbClr val="93A1A1"/>
                </a:solidFill>
                <a:latin typeface="Consolas" panose="020B0609020204030204" pitchFamily="49" charset="0"/>
              </a:rPr>
              <a:t>或 </a:t>
            </a:r>
            <a:r>
              <a:rPr lang="en-US" altLang="zh-CN" sz="1200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getReadableDatabase</a:t>
            </a:r>
            <a:r>
              <a:rPr lang="en-US" altLang="zh-CN" sz="1200" i="1" dirty="0">
                <a:solidFill>
                  <a:srgbClr val="93A1A1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sz="1200" i="1" dirty="0">
                <a:solidFill>
                  <a:srgbClr val="93A1A1"/>
                </a:solidFill>
                <a:latin typeface="Consolas" panose="020B0609020204030204" pitchFamily="49" charset="0"/>
              </a:rPr>
              <a:t>时调用</a:t>
            </a:r>
            <a:endParaRPr lang="zh-CN" alt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200" i="1" dirty="0">
                <a:solidFill>
                  <a:srgbClr val="93A1A1"/>
                </a:solidFill>
                <a:latin typeface="Consolas" panose="020B0609020204030204" pitchFamily="49" charset="0"/>
              </a:rPr>
              <a:t>  </a:t>
            </a:r>
            <a:r>
              <a:rPr lang="zh-CN" altLang="en-US" sz="12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/</a:t>
            </a:r>
            <a:endParaRPr lang="zh-CN" alt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b="1" dirty="0" smtClean="0">
                <a:solidFill>
                  <a:srgbClr val="073642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Override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b="1" dirty="0" smtClean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onCreate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SQLiteDatabase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200" i="1" dirty="0">
                <a:solidFill>
                  <a:srgbClr val="93A1A1"/>
                </a:solidFill>
                <a:latin typeface="Consolas" panose="020B0609020204030204" pitchFamily="49" charset="0"/>
              </a:rPr>
              <a:t>创建数据库表</a:t>
            </a:r>
            <a:endParaRPr lang="zh-CN" alt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execSQL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smtClean="0">
                <a:solidFill>
                  <a:srgbClr val="073642"/>
                </a:solidFill>
                <a:latin typeface="Consolas" panose="020B0609020204030204" pitchFamily="49" charset="0"/>
              </a:rPr>
              <a:t>SQL_CREATE_TABLE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11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9.3  </a:t>
            </a:r>
            <a:r>
              <a:rPr lang="zh-CN" altLang="en-US" dirty="0">
                <a:solidFill>
                  <a:srgbClr val="7EAE49"/>
                </a:solidFill>
              </a:rPr>
              <a:t>数据库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66</a:t>
            </a:fld>
            <a:endParaRPr kumimoji="1"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50" y="993583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9.3.2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SQLite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</a:t>
            </a:r>
          </a:p>
          <a:p>
            <a:pPr lvl="1" eaLnBrk="1" hangingPunct="1"/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完整代码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示例如下：</a:t>
            </a:r>
            <a:endParaRPr lang="zh-CN" altLang="en-US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7385" y="1652355"/>
            <a:ext cx="7379851" cy="5170646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MemberDAO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SQLiteOpenHelper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268BD2"/>
                </a:solidFill>
                <a:latin typeface="Consolas" panose="020B0609020204030204" pitchFamily="49" charset="0"/>
              </a:rPr>
              <a:t>DB_NAME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member.db</a:t>
            </a:r>
            <a:r>
              <a:rPr lang="en-US" altLang="zh-CN" sz="11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268BD2"/>
                </a:solidFill>
                <a:latin typeface="Consolas" panose="020B0609020204030204" pitchFamily="49" charset="0"/>
              </a:rPr>
              <a:t>DB_VRESION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268BD2"/>
                </a:solidFill>
                <a:latin typeface="Consolas" panose="020B0609020204030204" pitchFamily="49" charset="0"/>
              </a:rPr>
              <a:t>TABLE_NAME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2AA198"/>
                </a:solidFill>
                <a:latin typeface="Consolas" panose="020B0609020204030204" pitchFamily="49" charset="0"/>
              </a:rPr>
              <a:t>"member"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268BD2"/>
                </a:solidFill>
                <a:latin typeface="Consolas" panose="020B0609020204030204" pitchFamily="49" charset="0"/>
              </a:rPr>
              <a:t>SQL_CREATE_TABLE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2AA198"/>
                </a:solidFill>
                <a:latin typeface="Consolas" panose="020B0609020204030204" pitchFamily="49" charset="0"/>
              </a:rPr>
              <a:t>"create table "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TABLE_NAME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2AA198"/>
                </a:solidFill>
                <a:latin typeface="Consolas" panose="020B0609020204030204" pitchFamily="49" charset="0"/>
              </a:rPr>
              <a:t>" (_id integer primary key </a:t>
            </a:r>
            <a:r>
              <a:rPr lang="en-US" altLang="zh-CN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autoincrement</a:t>
            </a:r>
            <a:r>
              <a:rPr lang="en-US" altLang="zh-CN" sz="1100" dirty="0">
                <a:solidFill>
                  <a:srgbClr val="2AA198"/>
                </a:solidFill>
                <a:latin typeface="Consolas" panose="020B0609020204030204" pitchFamily="49" charset="0"/>
              </a:rPr>
              <a:t>,"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2AA198"/>
                </a:solidFill>
                <a:latin typeface="Consolas" panose="020B0609020204030204" pitchFamily="49" charset="0"/>
              </a:rPr>
              <a:t>" name text not null, info text);"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MemberDAO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c) {</a:t>
            </a:r>
          </a:p>
          <a:p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/*</a:t>
            </a:r>
            <a:endParaRPr lang="en-US" altLang="zh-CN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1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 * </a:t>
            </a:r>
            <a:r>
              <a:rPr lang="zh-CN" altLang="en-US" sz="11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创建数据库访问对象 它实际上没有创建数据库，马上返回。 只有调用 </a:t>
            </a:r>
            <a:r>
              <a:rPr lang="en-US" altLang="zh-CN" sz="11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getWritableDatabase</a:t>
            </a:r>
            <a:r>
              <a:rPr lang="en-US" altLang="zh-CN" sz="11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sz="11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或</a:t>
            </a:r>
            <a:endParaRPr lang="zh-CN" alt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1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 * </a:t>
            </a:r>
            <a:r>
              <a:rPr lang="en-US" altLang="zh-CN" sz="11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getReadableDatabase</a:t>
            </a:r>
            <a:r>
              <a:rPr lang="en-US" altLang="zh-CN" sz="11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sz="11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时才会创建数据库 数据库文件位于 </a:t>
            </a:r>
            <a:r>
              <a:rPr lang="en-US" altLang="zh-CN" sz="11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/data/data/&lt;</a:t>
            </a:r>
            <a:r>
              <a:rPr lang="zh-CN" altLang="en-US" sz="11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包名</a:t>
            </a:r>
            <a:r>
              <a:rPr lang="en-US" altLang="zh-CN" sz="11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&gt;/databases</a:t>
            </a:r>
            <a:endParaRPr lang="en-US" altLang="zh-CN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1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 */</a:t>
            </a:r>
            <a:endParaRPr lang="en-US" altLang="zh-CN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dirty="0">
                <a:solidFill>
                  <a:srgbClr val="268BD2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(c, 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DB_NAME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100" dirty="0">
                <a:solidFill>
                  <a:srgbClr val="B5890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DB_VRESION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1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/* </a:t>
            </a:r>
            <a:r>
              <a:rPr lang="zh-CN" altLang="en-US" sz="1100" i="1" dirty="0">
                <a:solidFill>
                  <a:srgbClr val="93A1A1"/>
                </a:solidFill>
                <a:latin typeface="Consolas" panose="020B0609020204030204" pitchFamily="49" charset="0"/>
              </a:rPr>
              <a:t>第一次调用 </a:t>
            </a:r>
            <a:r>
              <a:rPr lang="en-US" altLang="zh-CN" sz="1100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getWritableDatabase</a:t>
            </a:r>
            <a:r>
              <a:rPr lang="en-US" altLang="zh-CN" sz="1100" i="1" dirty="0">
                <a:solidFill>
                  <a:srgbClr val="93A1A1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sz="1100" i="1" dirty="0">
                <a:solidFill>
                  <a:srgbClr val="93A1A1"/>
                </a:solidFill>
                <a:latin typeface="Consolas" panose="020B0609020204030204" pitchFamily="49" charset="0"/>
              </a:rPr>
              <a:t>或 </a:t>
            </a:r>
            <a:r>
              <a:rPr lang="en-US" altLang="zh-CN" sz="1100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getReadableDatabase</a:t>
            </a:r>
            <a:r>
              <a:rPr lang="en-US" altLang="zh-CN" sz="1100" i="1" dirty="0">
                <a:solidFill>
                  <a:srgbClr val="93A1A1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sz="1100" i="1" dirty="0">
                <a:solidFill>
                  <a:srgbClr val="93A1A1"/>
                </a:solidFill>
                <a:latin typeface="Consolas" panose="020B0609020204030204" pitchFamily="49" charset="0"/>
              </a:rPr>
              <a:t>时</a:t>
            </a:r>
            <a:r>
              <a:rPr lang="zh-CN" altLang="en-US" sz="11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调用</a:t>
            </a:r>
            <a:r>
              <a:rPr lang="zh-CN" altLang="en-US" sz="1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1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1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/</a:t>
            </a:r>
            <a:endParaRPr lang="zh-CN" altLang="en-US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@Override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onCreate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SQLiteDatabase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i="1" dirty="0">
                <a:solidFill>
                  <a:srgbClr val="93A1A1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100" i="1" dirty="0">
                <a:solidFill>
                  <a:srgbClr val="93A1A1"/>
                </a:solidFill>
                <a:latin typeface="Consolas" panose="020B0609020204030204" pitchFamily="49" charset="0"/>
              </a:rPr>
              <a:t>创建数据库表</a:t>
            </a:r>
            <a:endParaRPr lang="zh-CN" altLang="en-US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execSQL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SQL_CREATE_TABLE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1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/* </a:t>
            </a:r>
            <a:r>
              <a:rPr lang="en-US" altLang="zh-CN" sz="1100" i="1" dirty="0">
                <a:solidFill>
                  <a:srgbClr val="93A1A1"/>
                </a:solidFill>
                <a:latin typeface="Consolas" panose="020B0609020204030204" pitchFamily="49" charset="0"/>
              </a:rPr>
              <a:t>DB_VRESION </a:t>
            </a:r>
            <a:r>
              <a:rPr lang="zh-CN" altLang="en-US" sz="1100" i="1" dirty="0">
                <a:solidFill>
                  <a:srgbClr val="93A1A1"/>
                </a:solidFill>
                <a:latin typeface="Consolas" panose="020B0609020204030204" pitchFamily="49" charset="0"/>
              </a:rPr>
              <a:t>变化时调用此</a:t>
            </a:r>
            <a:r>
              <a:rPr lang="zh-CN" altLang="en-US" sz="11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函数</a:t>
            </a:r>
            <a:r>
              <a:rPr lang="zh-CN" alt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1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1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/</a:t>
            </a:r>
            <a:endParaRPr lang="zh-CN" altLang="en-US" sz="11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@Override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onUpgrade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SQLiteDatabase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1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oldVersion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1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newVersion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1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更新数据库版本（这里不使用）</a:t>
            </a:r>
            <a:endParaRPr lang="zh-CN" alt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1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db.execSQL</a:t>
            </a:r>
            <a:r>
              <a:rPr lang="en-US" altLang="zh-CN" sz="11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("DROP TABLE IF EXISTS " + TABLE_NAME);</a:t>
            </a:r>
            <a:endParaRPr lang="en-US" altLang="zh-CN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1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1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onCreate</a:t>
            </a:r>
            <a:r>
              <a:rPr lang="en-US" altLang="zh-CN" sz="11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11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US" altLang="zh-CN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  <a:endParaRPr lang="en-US" altLang="zh-C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8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9.3  </a:t>
            </a:r>
            <a:r>
              <a:rPr lang="zh-CN" altLang="en-US" dirty="0">
                <a:solidFill>
                  <a:srgbClr val="7EAE49"/>
                </a:solidFill>
              </a:rPr>
              <a:t>数据库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67</a:t>
            </a:fld>
            <a:endParaRPr kumimoji="1"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5750" y="1436914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9.3.2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SQLite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</a:t>
            </a:r>
          </a:p>
          <a:p>
            <a:pPr lvl="1" eaLnBrk="1" hangingPunct="1"/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第三步：实现数据操作</a:t>
            </a:r>
            <a:endParaRPr lang="zh-CN" altLang="en-US" sz="1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数据操作是指对数据的添加、删除、查找和更新操作；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可以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通过执行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命令来完成数据操作，通过调用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SQLiteDatabase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类的公共函数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insert()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delete()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update()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query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这四个函数，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封装了执行的添加、删除、更新和查询功能的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命令；</a:t>
            </a:r>
            <a:r>
              <a:rPr lang="zh-CN" altLang="en-US" sz="1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但是我们比较推荐使用</a:t>
            </a:r>
            <a:r>
              <a:rPr lang="en-US" altLang="zh-CN" sz="1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en-US" sz="18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提供的专用类和方法，更加简洁，在介绍完这些公共函数后会有介绍；</a:t>
            </a:r>
            <a:endParaRPr lang="en-US" altLang="zh-CN" sz="1800" b="1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下面通过前面的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Member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实例，分别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介绍如何使用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SQLiteDatabase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类的公共函数，完成数据的添加、删除、更新和查询等操作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/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2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9.3  </a:t>
            </a:r>
            <a:r>
              <a:rPr lang="zh-CN" altLang="en-US" dirty="0">
                <a:solidFill>
                  <a:srgbClr val="7EAE49"/>
                </a:solidFill>
              </a:rPr>
              <a:t>数据库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68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89365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添加</a:t>
            </a: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功能</a:t>
            </a:r>
            <a:endParaRPr lang="en-US" altLang="zh-CN" sz="1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首先构造一个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ContentValues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对象，然后调用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ContentValues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对象的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put()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方法，将每个属性的值写入到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ContentValues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对象中，最后使用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SQLiteDatabase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对象的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insert()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函数，将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ContentValues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对象中的数据写入指定的数据库表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insert()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函数的返回值是新数据插入的位置，即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值。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ContentValues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类是一个数据承载容器，主要用来向数据库表中添加一条数据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zh-CN" altLang="en-US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zh-CN" altLang="en-US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8236" y="3479562"/>
            <a:ext cx="7347527" cy="3108543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4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i="1" dirty="0">
                <a:solidFill>
                  <a:srgbClr val="93A1A1"/>
                </a:solidFill>
                <a:latin typeface="Consolas" panose="020B0609020204030204" pitchFamily="49" charset="0"/>
              </a:rPr>
              <a:t>插入</a:t>
            </a:r>
            <a:r>
              <a:rPr lang="zh-CN" altLang="en-US" sz="14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操作 *</a:t>
            </a:r>
            <a:r>
              <a:rPr lang="en-US" altLang="zh-CN" sz="14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/</a:t>
            </a:r>
            <a:endParaRPr lang="zh-CN" alt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Member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entity) {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SQLiteDatabase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getWritableDatabase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ContentValues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ContentValues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4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名称</a:t>
            </a:r>
            <a:r>
              <a:rPr lang="en-US" altLang="zh-CN" sz="14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4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值对，第一个参数是名称，第二个参数是值；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put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entity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put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"info"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entity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getInfo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i="1" dirty="0">
                <a:solidFill>
                  <a:srgbClr val="93A1A1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i="1" dirty="0">
                <a:solidFill>
                  <a:srgbClr val="93A1A1"/>
                </a:solidFill>
                <a:latin typeface="Consolas" panose="020B0609020204030204" pitchFamily="49" charset="0"/>
              </a:rPr>
              <a:t>必须保证 </a:t>
            </a:r>
            <a:r>
              <a:rPr lang="en-US" altLang="zh-CN" sz="1400" i="1" dirty="0">
                <a:solidFill>
                  <a:srgbClr val="93A1A1"/>
                </a:solidFill>
                <a:latin typeface="Consolas" panose="020B0609020204030204" pitchFamily="49" charset="0"/>
              </a:rPr>
              <a:t>values </a:t>
            </a:r>
            <a:r>
              <a:rPr lang="zh-CN" altLang="en-US" sz="1400" i="1" dirty="0">
                <a:solidFill>
                  <a:srgbClr val="93A1A1"/>
                </a:solidFill>
                <a:latin typeface="Consolas" panose="020B0609020204030204" pitchFamily="49" charset="0"/>
              </a:rPr>
              <a:t>至少一个字段不为</a:t>
            </a:r>
            <a:r>
              <a:rPr lang="en-US" altLang="zh-CN" sz="1400" i="1" dirty="0">
                <a:solidFill>
                  <a:srgbClr val="93A1A1"/>
                </a:solidFill>
                <a:latin typeface="Consolas" panose="020B0609020204030204" pitchFamily="49" charset="0"/>
              </a:rPr>
              <a:t>null </a:t>
            </a:r>
            <a:r>
              <a:rPr lang="zh-CN" altLang="en-US" sz="1400" i="1" dirty="0">
                <a:solidFill>
                  <a:srgbClr val="93A1A1"/>
                </a:solidFill>
                <a:latin typeface="Consolas" panose="020B0609020204030204" pitchFamily="49" charset="0"/>
              </a:rPr>
              <a:t>，否则出错</a:t>
            </a:r>
            <a:endParaRPr lang="zh-CN" alt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rid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TABLE_NAME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B5890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, values);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rid;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2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9.3  </a:t>
            </a:r>
            <a:r>
              <a:rPr lang="zh-CN" altLang="en-US" dirty="0">
                <a:solidFill>
                  <a:srgbClr val="7EAE49"/>
                </a:solidFill>
              </a:rPr>
              <a:t>数据库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69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33350" y="1477818"/>
            <a:ext cx="8877300" cy="5638800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删除</a:t>
            </a: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功能</a:t>
            </a:r>
            <a:endParaRPr lang="en-US" altLang="zh-CN" sz="1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buFont typeface="Arial" charset="0"/>
              <a:buChar char="•"/>
              <a:defRPr/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删除数据比较简单，只需要调用当前数据库对象的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delete()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函数，并指明表名称和删除条件即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可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914400" lvl="2" indent="0" eaLnBrk="1" hangingPunct="1">
              <a:buFont typeface="Arial" charset="0"/>
              <a:buNone/>
              <a:defRPr/>
            </a:pP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>
              <a:buFont typeface="Arial" charset="0"/>
              <a:buChar char="–"/>
              <a:defRPr/>
            </a:pP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>
              <a:buFont typeface="Arial" charset="0"/>
              <a:buChar char="–"/>
              <a:defRPr/>
            </a:pP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>
              <a:buFont typeface="Arial" charset="0"/>
              <a:buChar char="–"/>
              <a:defRPr/>
            </a:pP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>
              <a:buFont typeface="Arial" charset="0"/>
              <a:buChar char="–"/>
              <a:defRPr/>
            </a:pP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>
              <a:buFont typeface="Arial" charset="0"/>
              <a:buChar char="–"/>
              <a:defRPr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>
              <a:buFont typeface="Arial" charset="0"/>
              <a:buChar char="–"/>
              <a:defRPr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delete()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函数第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个参数是数据库表名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后面的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参数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是删除条件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>
              <a:buFont typeface="Arial" charset="0"/>
              <a:buChar char="–"/>
              <a:defRPr/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参数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指明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了需要删除数据的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值，因此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deleteById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函数仅删除一条数据，此时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delete()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函数的返回值表示被删除的数据的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数量；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>
              <a:buFont typeface="Arial" charset="0"/>
              <a:buChar char="–"/>
              <a:defRPr/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如果后面两个参数均为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null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，那么表示删除数据库中的全部数据。</a:t>
            </a:r>
            <a:endParaRPr lang="zh-CN" altLang="en-US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0108" y="2655599"/>
            <a:ext cx="7231496" cy="2031325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4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* 删除操作 *</a:t>
            </a:r>
            <a:r>
              <a:rPr lang="en-US" altLang="zh-CN" sz="14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/</a:t>
            </a:r>
            <a:endParaRPr lang="zh-CN" alt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deleteById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id) {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SQLiteDatabase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getWritableDatabase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whereClause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"_id = ?"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whereArgs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 };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TABLE_NAME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whereClause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whereArgs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row;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9.1  </a:t>
            </a:r>
            <a:r>
              <a:rPr lang="en-US" altLang="zh-CN" dirty="0" err="1" smtClean="0">
                <a:solidFill>
                  <a:srgbClr val="7EAE49"/>
                </a:solidFill>
              </a:rPr>
              <a:t>SharedPreferences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902" y="1643743"/>
            <a:ext cx="8610600" cy="502920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什么是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SharedPreferences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除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数据保存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，还提供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数据共享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功能。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主要支持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种数据访问模式（读写权限）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私有（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MODE_PRIVATE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）：仅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创建程序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可读、写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全局读（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MODE_WORLD_READABLE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）：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创建程序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可读写，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其他程序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可读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不可写</a:t>
            </a:r>
            <a:endParaRPr lang="en-US" altLang="zh-CN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全局写（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MODE_WORLD_WRITEABLE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）：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创建程序和其他程序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都可写，但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不可读！</a:t>
            </a:r>
            <a:endParaRPr lang="en-US" altLang="zh-CN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909637" lvl="2" indent="0"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Ps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：后两种模式可组合，用</a:t>
            </a:r>
            <a:r>
              <a:rPr lang="en-US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号或｜号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9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9.3  </a:t>
            </a:r>
            <a:r>
              <a:rPr lang="zh-CN" altLang="en-US" dirty="0">
                <a:solidFill>
                  <a:srgbClr val="7EAE49"/>
                </a:solidFill>
              </a:rPr>
              <a:t>数据库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70</a:t>
            </a:fld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480128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更新功能</a:t>
            </a:r>
            <a:endParaRPr lang="en-US" altLang="zh-CN" sz="1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更新数据同样要使用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ContentValues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对象</a:t>
            </a:r>
          </a:p>
          <a:p>
            <a:pPr lvl="1"/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首先构造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ContentValues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对象</a:t>
            </a:r>
          </a:p>
          <a:p>
            <a:pPr lvl="1"/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然后调用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put()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函数将属性的值写入到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ContentValues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对象</a:t>
            </a:r>
          </a:p>
          <a:p>
            <a:pPr lvl="1"/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最后使用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SQLiteDatabase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对象的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update()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函数，并指定数据的更新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条件，函数返回的值是更新的数据数量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434293"/>
            <a:ext cx="8156286" cy="2677656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4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* </a:t>
            </a:r>
            <a:r>
              <a:rPr lang="zh-CN" altLang="en-US" sz="1400" i="1" dirty="0">
                <a:solidFill>
                  <a:srgbClr val="93A1A1"/>
                </a:solidFill>
                <a:latin typeface="Consolas" panose="020B0609020204030204" pitchFamily="49" charset="0"/>
              </a:rPr>
              <a:t>更新</a:t>
            </a:r>
            <a:r>
              <a:rPr lang="zh-CN" altLang="en-US" sz="14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操作</a:t>
            </a:r>
            <a:r>
              <a:rPr lang="zh-CN" alt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/</a:t>
            </a:r>
            <a:endParaRPr lang="zh-CN" alt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Member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entity) {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SQLiteDatabase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getWritableDatabase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whereClause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"_id = ?"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whereArgs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entity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getId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 };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ContentValues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ContentValues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put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entity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put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"info"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entity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getInfo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rows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TABLE_NAME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, values, 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whereClause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whereArgs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rows;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4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9.3  </a:t>
            </a:r>
            <a:r>
              <a:rPr lang="zh-CN" altLang="en-US" dirty="0">
                <a:solidFill>
                  <a:srgbClr val="7EAE49"/>
                </a:solidFill>
              </a:rPr>
              <a:t>数据库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71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33949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查询功能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首先介绍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Cursor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类。在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系统中，数据库查询结果的返回值并不是数据集合的完整拷贝，而是返回数据集的指针，这个指针就是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Cursor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Cursor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类支持在查询的数据集合中多种方式移动，并能够获取数据集合的属性名称和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序号，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Cursor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类方法说明如下：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zh-CN" altLang="en-US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81746"/>
              </p:ext>
            </p:extLst>
          </p:nvPr>
        </p:nvGraphicFramePr>
        <p:xfrm>
          <a:off x="910738" y="2932691"/>
          <a:ext cx="7632319" cy="37333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875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6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函数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moveToFirst</a:t>
                      </a:r>
                      <a:endParaRPr lang="zh-CN" sz="18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将指针移动到第一条数据上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moveToNext</a:t>
                      </a:r>
                      <a:endParaRPr lang="zh-CN" sz="18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将指针移动到下一条数据上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moveToPrevious</a:t>
                      </a:r>
                      <a:endParaRPr lang="zh-CN" sz="18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将指针移动到上一条数据上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getCount</a:t>
                      </a:r>
                      <a:endParaRPr lang="zh-CN" sz="18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获取集合的数据数量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2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getColumnIndexOrThrow</a:t>
                      </a:r>
                      <a:endParaRPr lang="zh-CN" sz="18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返回指定属性名称的序号，如果属性不存在则产生异常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getColumnName</a:t>
                      </a:r>
                      <a:endParaRPr lang="zh-CN" sz="18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返回指定序号的属性名称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getColumnNames</a:t>
                      </a:r>
                      <a:endParaRPr lang="zh-CN" sz="18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返回属性名称的字符串数组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getColumnIndex</a:t>
                      </a:r>
                      <a:endParaRPr lang="zh-CN" sz="18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根据属性名称返回序号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1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moveToPosition</a:t>
                      </a:r>
                      <a:endParaRPr lang="zh-CN" sz="18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将指针移动到指定的数据上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800" kern="1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getPosition</a:t>
                      </a:r>
                      <a:endParaRPr lang="zh-CN" sz="18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8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返回当前指针的位置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1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9.3  </a:t>
            </a:r>
            <a:r>
              <a:rPr lang="zh-CN" altLang="en-US" dirty="0">
                <a:solidFill>
                  <a:srgbClr val="7EAE49"/>
                </a:solidFill>
              </a:rPr>
              <a:t>数据库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72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99899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查询</a:t>
            </a: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操作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SQLiteDatabase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类的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query()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函数参数说明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zh-CN" altLang="en-US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6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382657"/>
              </p:ext>
            </p:extLst>
          </p:nvPr>
        </p:nvGraphicFramePr>
        <p:xfrm>
          <a:off x="1112553" y="3683286"/>
          <a:ext cx="6918894" cy="24688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96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4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位置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类型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名称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String table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表名称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String[] columns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返回的属性列名称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String selection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查询条件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57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String[] </a:t>
                      </a: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selectionArgs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如果在查询条件中使用的问号，则需要定义替换符的具体内容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String groupBy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分组方式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String having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定义组的过滤器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String orderBy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排序方式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112553" y="2360046"/>
            <a:ext cx="6858000" cy="738664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Cursor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android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database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sqlite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SQLiteDatabase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table, </a:t>
            </a:r>
          </a:p>
          <a:p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[] columns, 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selection, 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selectionArgs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groupBy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having, 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orderBy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9565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9.3  </a:t>
            </a:r>
            <a:r>
              <a:rPr lang="zh-CN" altLang="en-US" dirty="0">
                <a:solidFill>
                  <a:srgbClr val="7EAE49"/>
                </a:solidFill>
              </a:rPr>
              <a:t>数据库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73</a:t>
            </a:fld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141285"/>
            <a:ext cx="8229600" cy="4525963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查询</a:t>
            </a: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操作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示例代码如下：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在从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Cursor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中提取数据之前，推荐先测试一下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Cursor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中的数据数量，避免在数据获取的过程中产生异常情况。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zh-CN" altLang="en-US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091" y="1788674"/>
            <a:ext cx="8589818" cy="3108543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4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* </a:t>
            </a:r>
            <a:r>
              <a:rPr lang="zh-CN" altLang="en-US" sz="1400" i="1" dirty="0">
                <a:solidFill>
                  <a:srgbClr val="93A1A1"/>
                </a:solidFill>
                <a:latin typeface="Consolas" panose="020B0609020204030204" pitchFamily="49" charset="0"/>
              </a:rPr>
              <a:t>查询</a:t>
            </a:r>
            <a:r>
              <a:rPr lang="zh-CN" altLang="en-US" sz="1400" i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操作 </a:t>
            </a:r>
            <a:r>
              <a:rPr lang="zh-CN" altLang="en-US" sz="1400" i="1" dirty="0">
                <a:solidFill>
                  <a:srgbClr val="93A1A1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i="1" dirty="0">
                <a:solidFill>
                  <a:srgbClr val="93A1A1"/>
                </a:solidFill>
                <a:latin typeface="Consolas" panose="020B0609020204030204" pitchFamily="49" charset="0"/>
              </a:rPr>
              <a:t>/</a:t>
            </a:r>
            <a:endParaRPr lang="zh-CN" alt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 smtClean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Member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getById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id){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1" dirty="0" smtClean="0">
                <a:solidFill>
                  <a:srgbClr val="073642"/>
                </a:solidFill>
                <a:latin typeface="Consolas" panose="020B0609020204030204" pitchFamily="49" charset="0"/>
              </a:rPr>
              <a:t>Member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B5890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SQLiteDatabase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getReadableDatabase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selection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"_id = ?"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selectionArgs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 };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Cursor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TABLE_NAME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B5890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, selection, 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selectionArgs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B5890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 err="1">
                <a:solidFill>
                  <a:srgbClr val="B5890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B5890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moveToNext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m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Member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getInt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getString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getString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2017" y="5894771"/>
            <a:ext cx="7559965" cy="738664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resultCounts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||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cursor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moveToFirst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US" altLang="zh-CN" sz="14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B5890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8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9.3  </a:t>
            </a:r>
            <a:r>
              <a:rPr lang="zh-CN" altLang="en-US" dirty="0">
                <a:solidFill>
                  <a:srgbClr val="7EAE49"/>
                </a:solidFill>
              </a:rPr>
              <a:t>数据库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74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9.3.3 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DBAdapter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DBAdapter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提供的专用数据库处理方法；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为了使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DBAdapter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类支持对数据的添加、删除、更新和查找等功能，在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DBAdapter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类中增加下面的这些函数</a:t>
            </a:r>
          </a:p>
          <a:p>
            <a:pPr lvl="2" eaLnBrk="1" hangingPunct="1"/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insert(People people)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用来添加一条数据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queryAllData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用来获取全部数据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queryOneData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(long id)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根据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获取一条数据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deleteAllData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用来删除全部数据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deleteOneData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(long id)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根据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删除一条数据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updateOneData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(long id , People people)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根据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更新一条数据</a:t>
            </a:r>
          </a:p>
        </p:txBody>
      </p:sp>
    </p:spTree>
    <p:extLst>
      <p:ext uri="{BB962C8B-B14F-4D97-AF65-F5344CB8AC3E}">
        <p14:creationId xmlns:p14="http://schemas.microsoft.com/office/powerpoint/2010/main" val="124449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9.3  </a:t>
            </a:r>
            <a:r>
              <a:rPr lang="zh-CN" altLang="en-US" dirty="0">
                <a:solidFill>
                  <a:srgbClr val="7EAE49"/>
                </a:solidFill>
              </a:rPr>
              <a:t>数据库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75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73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9.3.3 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DBAdapter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914400" lvl="2" indent="0" eaLnBrk="1" hangingPunct="1">
              <a:buNone/>
            </a:pP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ConvertToPeople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(Cursor cursor)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是私有函数，作用是将查询结果转换为用来存储数据自定义的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People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类对象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People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类的包含四个公共属性，分别为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Age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Height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，对应数据库中的四个属性值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7300" y="2092796"/>
            <a:ext cx="6205682" cy="2031325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DBAdapter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People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people) {}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deleteAllData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deleteOneData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id) { }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People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queryAllData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People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queryOneData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id) { }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updateOneData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id , 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People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people){ }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People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ConvertToPeople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Cursor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cursor){}</a:t>
            </a:r>
          </a:p>
          <a:p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9.3  </a:t>
            </a:r>
            <a:r>
              <a:rPr lang="zh-CN" altLang="en-US" dirty="0">
                <a:solidFill>
                  <a:srgbClr val="7EAE49"/>
                </a:solidFill>
              </a:rPr>
              <a:t>数据库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76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95391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9.3.3 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DBAdapter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People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类的代码如下</a:t>
            </a:r>
          </a:p>
          <a:p>
            <a:pPr lvl="1" eaLnBrk="1" hangingPunct="1"/>
            <a:endParaRPr lang="zh-CN" altLang="en-US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5016" y="2385124"/>
            <a:ext cx="5753967" cy="3539430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People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4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@Override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result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"ID</a:t>
            </a:r>
            <a:r>
              <a:rPr lang="zh-CN" alt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result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姓名：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zh-CN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result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年龄：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zh-CN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， 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result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身高：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zh-CN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6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77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9.4.1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（数据提供者）是在应用程序间共享数据的一种接口机制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提供了更为高级的数据共享方法，应用程序可以指定需要共享的数据，而其他应用程序则可以在不知数据来源、路径的情况下，对共享数据进行查询、添加、删除和更新等操作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zh-CN" altLang="en-US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许多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系统的内置数据通过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提供给用户使用，例如</a:t>
            </a:r>
            <a:r>
              <a:rPr lang="zh-CN" altLang="en-US" sz="2400" dirty="0" smtClean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通讯录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sz="2400" dirty="0" smtClean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音视频文件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zh-CN" altLang="en-US" sz="2400" dirty="0" smtClean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图像文件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等</a:t>
            </a:r>
          </a:p>
          <a:p>
            <a:pPr lvl="1" eaLnBrk="1" hangingPunct="1"/>
            <a:endParaRPr lang="zh-CN" altLang="en-US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2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78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9.4.1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创建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基本过程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首先使用数据库、文件系统或网络实现底层存储功能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然后在继承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的类中实现基本数据操作的接口函数，包括添加、删除、查找和更新等功能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79</a:t>
            </a:fld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9.4.1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调用者</a:t>
            </a:r>
            <a:r>
              <a:rPr lang="zh-CN" altLang="en-US" sz="24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不能够直接调用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的接口函数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需要使用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ContentResolver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对象，通过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间接调用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endParaRPr lang="zh-CN" altLang="en-US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862587"/>
              </p:ext>
            </p:extLst>
          </p:nvPr>
        </p:nvGraphicFramePr>
        <p:xfrm>
          <a:off x="965200" y="3345657"/>
          <a:ext cx="7213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Visio" r:id="rId3" imgW="5002530" imgH="2014643" progId="Visio.Drawing.11">
                  <p:embed/>
                </p:oleObj>
              </mc:Choice>
              <mc:Fallback>
                <p:oleObj name="Visio" r:id="rId3" imgW="5002530" imgH="2014643" progId="Visio.Drawing.11">
                  <p:embed/>
                  <p:pic>
                    <p:nvPicPr>
                      <p:cNvPr id="1105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3345657"/>
                        <a:ext cx="72136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83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9.1  </a:t>
            </a:r>
            <a:r>
              <a:rPr lang="en-US" altLang="zh-CN" dirty="0" err="1" smtClean="0">
                <a:solidFill>
                  <a:srgbClr val="7EAE49"/>
                </a:solidFill>
              </a:rPr>
              <a:t>SharedPreferences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使用方法：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步：</a:t>
            </a: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定义访问模式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下面的代码将访问模式定义为</a:t>
            </a:r>
            <a:r>
              <a:rPr 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私有</a:t>
            </a: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模式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914400" lvl="2" indent="0" eaLnBrk="1" hangingPunct="1">
              <a:buNone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914400" lvl="2" indent="0">
              <a:buNone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访问模式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可组合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：既</a:t>
            </a: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可以</a:t>
            </a:r>
            <a:r>
              <a:rPr 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全局读</a:t>
            </a: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，也可以</a:t>
            </a:r>
            <a:r>
              <a:rPr 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全局写</a:t>
            </a: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，将两种模式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组合（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号或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|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号）</a:t>
            </a: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成下面的方式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914400" lvl="2" indent="0">
              <a:buNone/>
              <a:defRPr/>
            </a:pPr>
            <a:r>
              <a:rPr lang="en-US" altLang="zh-CN" dirty="0" smtClean="0"/>
              <a:t>   </a:t>
            </a:r>
            <a:endParaRPr 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30830" y="3290502"/>
            <a:ext cx="5246176" cy="369332"/>
          </a:xfrm>
          <a:prstGeom prst="rect">
            <a:avLst/>
          </a:prstGeom>
          <a:solidFill>
            <a:schemeClr val="bg1"/>
          </a:solidFill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fr-FR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fr-FR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MODE</a:t>
            </a:r>
            <a:r>
              <a:rPr lang="fr-FR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fr-FR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MODE_PRIVATE</a:t>
            </a:r>
            <a:endParaRPr lang="fr-FR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30830" y="4797982"/>
            <a:ext cx="5246176" cy="92333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MODE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smtClean="0">
                <a:solidFill>
                  <a:srgbClr val="7A3E9D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MODE_WORLD_READABLE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7A3E9D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MODE_WORLD_WRITEABLE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80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9.4.1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完全屏蔽了数据提供组件的数据存储方法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在使用者看来，数据提供者通过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提供了一组标准的数据操作接口，却无法得知数据提供者的数据存储方式</a:t>
            </a:r>
          </a:p>
        </p:txBody>
      </p:sp>
    </p:spTree>
    <p:extLst>
      <p:ext uri="{BB962C8B-B14F-4D97-AF65-F5344CB8AC3E}">
        <p14:creationId xmlns:p14="http://schemas.microsoft.com/office/powerpoint/2010/main" val="305315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81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9.4.1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数据提供者可以使用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SQLite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数据库存储数据，也可以通过文件系统或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SharedPreferences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存储数据，甚至是使用网络存储的方法，这些内容对数据使用者都是不可见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同时也正是因为屏蔽数据的存储方法，很大程度上简化的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的使用难度，使用者只要调用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提供的接口函数，就可完成所有的数据操作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9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82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9.4.1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的数据模式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似于数据库的数据表，每行是一条记录，每列具有相同的数据类型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每条记录都包含一个长型的字段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_ID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，唯一标识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该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记录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可以提供多个数据集，调用者使用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对不同的数据集的数据进行操作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数据模型</a:t>
            </a:r>
          </a:p>
          <a:p>
            <a:pPr lvl="1" eaLnBrk="1" hangingPunct="1"/>
            <a:endParaRPr lang="zh-CN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zh-CN" altLang="en-US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28638"/>
              </p:ext>
            </p:extLst>
          </p:nvPr>
        </p:nvGraphicFramePr>
        <p:xfrm>
          <a:off x="1141912" y="4501720"/>
          <a:ext cx="5867400" cy="10972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92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4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_ID</a:t>
                      </a:r>
                      <a:endParaRPr lang="zh-CN" sz="2400" kern="100" dirty="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4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  <a:endParaRPr lang="zh-CN" sz="2400" kern="100" dirty="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4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AGE</a:t>
                      </a:r>
                      <a:endParaRPr lang="zh-CN" sz="2400" kern="100" dirty="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4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HEIGHT</a:t>
                      </a:r>
                      <a:endParaRPr lang="zh-CN" sz="2400" kern="10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4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2400" kern="100" dirty="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4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Tom</a:t>
                      </a:r>
                      <a:endParaRPr lang="zh-CN" sz="2400" kern="10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4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  <a:endParaRPr lang="zh-CN" sz="2400" kern="100" dirty="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4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1.81</a:t>
                      </a:r>
                      <a:endParaRPr lang="zh-CN" sz="2400" kern="100" dirty="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4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2400" kern="10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4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Jim</a:t>
                      </a:r>
                      <a:endParaRPr lang="zh-CN" sz="2400" kern="10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4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  <a:endParaRPr lang="zh-CN" sz="2400" kern="100" dirty="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4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1.78</a:t>
                      </a:r>
                      <a:endParaRPr lang="zh-CN" sz="2400" kern="100" dirty="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87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83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9.4.1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是通用资源标志符（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Uniform Resource Identifier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），用来定位任何远程或本地的可用资源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语法结构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content://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是通用前缀，表示该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用于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定位资源，无需修改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&lt;authority&gt;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是授权者名称，用来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唯一确定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由哪一个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提供资源，一般由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类的小写全称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组成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1268" y="3114544"/>
            <a:ext cx="58826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://&lt;authority&gt;/&lt;data_path&gt;/&lt;id&gt;</a:t>
            </a:r>
            <a:endParaRPr lang="en-US" altLang="zh-CN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84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9.4.1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data_path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是数据路径，用来确定请求的是哪个数据集</a:t>
            </a:r>
          </a:p>
          <a:p>
            <a:pPr lvl="3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仅提供一个数据集，数据路径可以省略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提供多个数据集，数据路径则必须指明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数据集的数据路径可以写成多段格式，例如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/people/girl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/people/boy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&lt;id&gt;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是数据编号，用来唯一确定数据集中的一条记录，用来匹配数据集中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_ID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字段的值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2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85</a:t>
            </a:fld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9.4.1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如果请求的数据并不只限于一条数据，则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&lt;id&gt;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可以省略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例１：请求整个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people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数据集的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应写为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例２：请求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people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数据集中第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条数据的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则应写为</a:t>
            </a:r>
          </a:p>
        </p:txBody>
      </p:sp>
      <p:sp>
        <p:nvSpPr>
          <p:cNvPr id="3" name="矩形 2"/>
          <p:cNvSpPr/>
          <p:nvPr/>
        </p:nvSpPr>
        <p:spPr>
          <a:xfrm>
            <a:off x="1275806" y="2925763"/>
            <a:ext cx="566492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://edu.hrbeu.peopleprovider/people</a:t>
            </a:r>
            <a:endParaRPr lang="en-US" altLang="zh-CN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5805" y="4064297"/>
            <a:ext cx="566492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://edu.hrbeu.peopleprovider/people/3</a:t>
            </a:r>
            <a:endParaRPr lang="en-US" altLang="zh-CN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86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9.4.2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创建数据提供者</a:t>
            </a: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程序开发人员通过继承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类可以创建一个新的数据提供者，过程可以分为三步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endParaRPr lang="zh-CN" altLang="en-US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步：继承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，并重载六个函数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步：声明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CONTENT_URI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，实现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UriMatcher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步：注册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endParaRPr lang="zh-CN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1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87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6700" y="1219200"/>
            <a:ext cx="8801100" cy="5137151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9.4.2 </a:t>
            </a: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创建数据提供者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步：</a:t>
            </a: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继承</a:t>
            </a:r>
            <a:r>
              <a:rPr lang="en-US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，并重载六个函数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delete():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删除数据集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insert()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：添加数据集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qurey</a:t>
            </a:r>
            <a:r>
              <a:rPr 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：查询数据集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update()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：更新数据集</a:t>
            </a:r>
            <a:endParaRPr 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onCreate</a:t>
            </a:r>
            <a:r>
              <a:rPr 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：初始化底层数据集和建立数据连接等工作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getType</a:t>
            </a:r>
            <a:r>
              <a:rPr 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：返回指定</a:t>
            </a:r>
            <a:r>
              <a:rPr 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MIME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数据类型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是单条数据，则返回的</a:t>
            </a:r>
            <a:r>
              <a:rPr 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MIME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数据类型应以</a:t>
            </a:r>
            <a:r>
              <a:rPr lang="en-US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vnd.android.cursor.item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开头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是多条数据，则返回的</a:t>
            </a:r>
            <a:r>
              <a:rPr 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MIME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数据类型应以</a:t>
            </a:r>
            <a:r>
              <a:rPr lang="en-US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vnd.android.cursor.dir</a:t>
            </a:r>
            <a:r>
              <a:rPr 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开头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0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88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9.4.2 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创建数据提供者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步：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继承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，并重载六个函数</a:t>
            </a:r>
            <a:endParaRPr lang="zh-CN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新建立的类继承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后，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Eclipse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会提示程序开发人员需要重载部分代码，并自动生成需要重载的代码框架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1470" y="3264635"/>
            <a:ext cx="7451125" cy="2862322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B83CD"/>
                </a:solidFill>
                <a:latin typeface="Consolas" panose="020B0609020204030204" pitchFamily="49" charset="0"/>
              </a:rPr>
              <a:t>android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4B83CD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B83CD"/>
                </a:solidFill>
                <a:latin typeface="Consolas" panose="020B0609020204030204" pitchFamily="49" charset="0"/>
              </a:rPr>
              <a:t>android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4B83CD"/>
                </a:solidFill>
                <a:latin typeface="Consolas" panose="020B0609020204030204" pitchFamily="49" charset="0"/>
              </a:rPr>
              <a:t>database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4B83CD"/>
                </a:solidFill>
                <a:latin typeface="Consolas" panose="020B0609020204030204" pitchFamily="49" charset="0"/>
              </a:rPr>
              <a:t>Cursor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B83CD"/>
                </a:solidFill>
                <a:latin typeface="Consolas" panose="020B0609020204030204" pitchFamily="49" charset="0"/>
              </a:rPr>
              <a:t>android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4B83CD"/>
                </a:solidFill>
                <a:latin typeface="Consolas" panose="020B0609020204030204" pitchFamily="49" charset="0"/>
              </a:rPr>
              <a:t>net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4B83CD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PeopleProvider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ContentProvider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selection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selectionArgs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// TODO Auto-generated method stub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1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89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32256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9.4.2 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创建数据提供者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4838" y="1739571"/>
            <a:ext cx="7094323" cy="4431983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getType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// TODO Auto-generated method stub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ContentValues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values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// TODO Auto-generated method stub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onCreate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// TODO Auto-generated method stub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3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9.1  </a:t>
            </a:r>
            <a:r>
              <a:rPr lang="en-US" altLang="zh-CN" dirty="0" err="1" smtClean="0">
                <a:solidFill>
                  <a:srgbClr val="7EAE49"/>
                </a:solidFill>
              </a:rPr>
              <a:t>SharedPreferences</a:t>
            </a:r>
            <a:r>
              <a:rPr lang="zh-CN" altLang="en-US" dirty="0" smtClean="0">
                <a:solidFill>
                  <a:srgbClr val="7EAE49"/>
                </a:solidFill>
              </a:rPr>
              <a:t>存储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使用方法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步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定义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SharedPreferences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的名称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该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名称与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文件系统中保存的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XML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文件同名。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保存在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:/data/data/&lt;package name&gt;/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shared_prefs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/)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相同名称的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NVP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内容，都会保存在同一个文件中。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 typeface="Arial" charset="0"/>
              <a:buChar char="–"/>
              <a:defRPr/>
            </a:pPr>
            <a:endParaRPr lang="zh-CN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7330" y="4119775"/>
            <a:ext cx="7638020" cy="369332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PREFERENCE_NAME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448C27"/>
                </a:solidFill>
                <a:latin typeface="Consolas" panose="020B0609020204030204" pitchFamily="49" charset="0"/>
              </a:rPr>
              <a:t>SaveSetting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90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32256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9.4.2 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创建数据提供者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1848632"/>
            <a:ext cx="8172451" cy="3293209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Cursor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projection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selection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selectionArgs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sortOrder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 TODO Auto-generated method stub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ContentValues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values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selection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zh-CN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selectionArgs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 TODO Auto-generated method stub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7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91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9.4.2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创建数据提供者</a:t>
            </a: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步：声明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CONTENT_URI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，实现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UriMatcher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在新构造的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类中，通过构造一个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UriMatcher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，判断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是单条数据还是多条数据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为了便于判断和使用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，一般将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的授权者名称和数据路径等内容声明为静态常量，并声明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CONTENT_URI</a:t>
            </a:r>
          </a:p>
          <a:p>
            <a:pPr lvl="2" eaLnBrk="1" hangingPunct="1"/>
            <a:endParaRPr lang="zh-CN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8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92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9.4.2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创建数据提供者</a:t>
            </a: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步：声明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CONTENT_URI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和构造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UriMatcher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的代码</a:t>
            </a:r>
          </a:p>
          <a:p>
            <a:pPr lvl="1"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3044" y="2179935"/>
            <a:ext cx="8113756" cy="3662541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1.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AUTHORITY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edu.hrbeu.peopleprovider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2.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PATH_SINGLE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48C27"/>
                </a:solidFill>
                <a:latin typeface="Consolas" panose="020B0609020204030204" pitchFamily="49" charset="0"/>
              </a:rPr>
              <a:t>people/#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3.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PATH_MULTIPLE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48C27"/>
                </a:solidFill>
                <a:latin typeface="Consolas" panose="020B0609020204030204" pitchFamily="49" charset="0"/>
              </a:rPr>
              <a:t>people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4.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CONTENT_URI_STRING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48C27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sz="1600" dirty="0" smtClean="0">
                <a:solidFill>
                  <a:srgbClr val="448C27"/>
                </a:solidFill>
                <a:latin typeface="Consolas" panose="020B0609020204030204" pitchFamily="49" charset="0"/>
              </a:rPr>
              <a:t>://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"+</a:t>
            </a:r>
            <a:r>
              <a:rPr lang="en-US" altLang="zh-CN" sz="16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AUTHORITY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+"</a:t>
            </a:r>
            <a:r>
              <a:rPr lang="en-US" altLang="zh-CN" sz="1600" dirty="0" smtClean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"+</a:t>
            </a:r>
            <a:r>
              <a:rPr lang="en-US" altLang="zh-CN" sz="16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PATH_MULTIPLE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5.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CONTENT_URI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CONTENT_URI_STRING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6.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MULTIPLE_PEOPLE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7.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SINGLE_PEOPLE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8.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UriMatcher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uriMatcher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9.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10.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uriMatcher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UriMatcher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UriMatcher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NO_MATCH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11.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uriMatcher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addURI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AUTHORITY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PATH_SINGLE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SINGLE_PEOPLE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12.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uriMatcher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addURI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AUTHORITY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PATH_MULTIPLE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MULTIPLE_PEOPLE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13.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49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93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9.4.2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创建数据提供者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行代码声明了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的授权者名称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行代码声明了单条数据的数据路径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行代码声明了多条数据的数据路径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行代码声明了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CONTENT_URI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的字符串形式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行代码则正式声明了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CONTENT_URI</a:t>
            </a: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行代码声明了多条数据的返回代码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行代码声明了单条数据的返回代码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行代码声明了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UriMatcher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行到第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13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行的静态构造函数中，声明了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UriMatcher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的匹配方式和返回代码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7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94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9.4.2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创建数据提供者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其中第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UriMatcher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的构造函数中，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UriMatcher.NO_MATCH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表示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无匹配时的返回代码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行的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addURI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函数用来添加新的匹配项，语法如下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authority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表示匹配的授权者名称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path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表示数据路径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可以代表任何数字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code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表示返回代码</a:t>
            </a:r>
            <a:endParaRPr lang="zh-CN" altLang="en-US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0100" y="3781598"/>
            <a:ext cx="78867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addURI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authority,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path,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code)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95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9.4.2 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创建数据提供者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步：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声明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CONTENT_URI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，实现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UriMatcher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UriMatcher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时，则可以直接调用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match()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函数，对指定的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进行判断，示例代码如下</a:t>
            </a:r>
          </a:p>
        </p:txBody>
      </p:sp>
      <p:sp>
        <p:nvSpPr>
          <p:cNvPr id="6" name="矩形 5"/>
          <p:cNvSpPr/>
          <p:nvPr/>
        </p:nvSpPr>
        <p:spPr>
          <a:xfrm>
            <a:off x="988541" y="3122593"/>
            <a:ext cx="7895968" cy="2862322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uriMatcher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)){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MULTIPLE_PEOPLE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: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zh-CN" alt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多条数据的处理过程</a:t>
            </a:r>
            <a:endParaRPr lang="zh-CN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SINGLE_PEOPLE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: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zh-CN" alt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单条数据的处理过程</a:t>
            </a:r>
            <a:endParaRPr lang="zh-CN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default: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dirty="0">
                <a:solidFill>
                  <a:srgbClr val="448C27"/>
                </a:solidFill>
                <a:latin typeface="Consolas" panose="020B0609020204030204" pitchFamily="49" charset="0"/>
              </a:rPr>
              <a:t>不支持的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 smtClean="0">
                <a:solidFill>
                  <a:srgbClr val="448C27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"+</a:t>
            </a:r>
            <a:r>
              <a:rPr lang="en-US" altLang="zh-CN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4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96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6700" y="1219200"/>
            <a:ext cx="8877300" cy="43195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9.4.2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创建数据提供者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步：注册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endParaRPr lang="zh-CN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在完成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类的代码实现后，需要在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AndroidManifest.xml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文件中进行注册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注册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&lt;provider&gt;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标签，代码如下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在上面的代码中，注册了一个授权者名称为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edu.hrbeu.peopleprovider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，其实现类是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PeopleProvider</a:t>
            </a:r>
            <a:endParaRPr lang="zh-CN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3828" y="2939050"/>
            <a:ext cx="8019535" cy="1477328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application 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android</a:t>
            </a:r>
            <a:r>
              <a:rPr lang="en-US" altLang="zh-CN" dirty="0" err="1">
                <a:solidFill>
                  <a:srgbClr val="4B83CD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icon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448C27"/>
                </a:solidFill>
                <a:latin typeface="Consolas" panose="020B0609020204030204" pitchFamily="49" charset="0"/>
              </a:rPr>
              <a:t>drawable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/icon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android</a:t>
            </a:r>
            <a:r>
              <a:rPr lang="en-US" altLang="zh-CN" dirty="0" err="1">
                <a:solidFill>
                  <a:srgbClr val="4B83CD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@string/</a:t>
            </a:r>
            <a:r>
              <a:rPr lang="en-US" altLang="zh-CN" dirty="0" err="1">
                <a:solidFill>
                  <a:srgbClr val="448C27"/>
                </a:solidFill>
                <a:latin typeface="Consolas" panose="020B0609020204030204" pitchFamily="49" charset="0"/>
              </a:rPr>
              <a:t>app_name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"&gt;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provider 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android</a:t>
            </a:r>
            <a:r>
              <a:rPr lang="en-US" altLang="zh-CN" dirty="0" err="1">
                <a:solidFill>
                  <a:srgbClr val="4B83CD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448C27"/>
                </a:solidFill>
                <a:latin typeface="Consolas" panose="020B0609020204030204" pitchFamily="49" charset="0"/>
              </a:rPr>
              <a:t>PeopleProvider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android</a:t>
            </a:r>
            <a:r>
              <a:rPr lang="en-US" altLang="zh-CN" dirty="0" err="1">
                <a:solidFill>
                  <a:srgbClr val="4B83CD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authorities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448C27"/>
                </a:solidFill>
                <a:latin typeface="Consolas" panose="020B0609020204030204" pitchFamily="49" charset="0"/>
              </a:rPr>
              <a:t>edu.hrbeu.peopleprovider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"/&gt;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application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3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97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9.4.3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使用数据提供者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是通过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组件都具有的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ContentResolver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对象，通过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进行数据操作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程序开发人员只需要知道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和数据集的数据格式，则可以进行数据操作，解决不同应用程序之间的数据共享问题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每个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组件都具有一个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ContentResolver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对象，获取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ContentResolver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对象的方法是调用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getContentResolver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1024065" y="5029730"/>
            <a:ext cx="6400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ContentResolver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resolver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getContentResolver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7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98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9.4.3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使用数据提供者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查询操作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在获取到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ContentResolver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对象后，程序开发人员则可以使用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query()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函数查询目标数据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下面的代码是查询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的数据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中定义了需要查询数据的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query()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函数并没有额外声明查询条件</a:t>
            </a:r>
          </a:p>
        </p:txBody>
      </p:sp>
      <p:sp>
        <p:nvSpPr>
          <p:cNvPr id="6" name="矩形 5"/>
          <p:cNvSpPr/>
          <p:nvPr/>
        </p:nvSpPr>
        <p:spPr>
          <a:xfrm>
            <a:off x="1285103" y="3472248"/>
            <a:ext cx="70062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KEY_ID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_id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KEY_NAME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KEY_AGE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KEY_HEIGHT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CONTENT_URI_STRING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Cursor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cursor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resolver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KEY_ID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KEY_NAME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KEY_AGE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KEY_HEIGHT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7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42F3-D982-44A4-86A3-974E7C4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EAE49"/>
                </a:solidFill>
              </a:rPr>
              <a:t>9.4  </a:t>
            </a:r>
            <a:r>
              <a:rPr lang="zh-CN" altLang="en-US" dirty="0" smtClean="0">
                <a:solidFill>
                  <a:srgbClr val="7EAE49"/>
                </a:solidFill>
              </a:rPr>
              <a:t>数据分享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BA402-9C2C-44EC-8717-AD36F6B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99</a:t>
            </a:fld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9.4.3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使用数据提供者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查询操作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如果需要获取数据集中的全部数据，则可直接使用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CONTENT_URI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，此时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ContentProvider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在分析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时将认为需要返回全部数据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ContentResolver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query()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函数与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SQLite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query()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函数非常相似，语法结构如下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定义了查询的数据集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projection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定义了从数据集返回哪些数据项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hangingPunct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selection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定义了返回数据的查询条件</a:t>
            </a:r>
          </a:p>
          <a:p>
            <a:pPr lvl="2" eaLnBrk="1" hangingPunct="1"/>
            <a:endParaRPr lang="zh-CN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hangingPunct="1"/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08859" y="4237238"/>
            <a:ext cx="6906491" cy="646331"/>
          </a:xfrm>
          <a:prstGeom prst="rect">
            <a:avLst/>
          </a:prstGeom>
          <a:ln>
            <a:solidFill>
              <a:srgbClr val="7FAF4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Cursor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uri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projection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selection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selectionArgs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sortOrder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18091</TotalTime>
  <Words>6948</Words>
  <Application>Microsoft Office PowerPoint</Application>
  <PresentationFormat>全屏显示(4:3)</PresentationFormat>
  <Paragraphs>1361</Paragraphs>
  <Slides>105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21" baseType="lpstr">
      <vt:lpstr>等线</vt:lpstr>
      <vt:lpstr>楷体_GB2312</vt:lpstr>
      <vt:lpstr>宋体</vt:lpstr>
      <vt:lpstr>微软雅黑</vt:lpstr>
      <vt:lpstr>微软雅黑</vt:lpstr>
      <vt:lpstr>Arial</vt:lpstr>
      <vt:lpstr>Calibri</vt:lpstr>
      <vt:lpstr>Calibri Light</vt:lpstr>
      <vt:lpstr>Consolas</vt:lpstr>
      <vt:lpstr>Courier New</vt:lpstr>
      <vt:lpstr>Times New Roman</vt:lpstr>
      <vt:lpstr>Verdana</vt:lpstr>
      <vt:lpstr>Wingdings</vt:lpstr>
      <vt:lpstr>Office 主题</vt:lpstr>
      <vt:lpstr>Office 主题​​</vt:lpstr>
      <vt:lpstr>Visio</vt:lpstr>
      <vt:lpstr>#9 数据存储</vt:lpstr>
      <vt:lpstr>学习目标</vt:lpstr>
      <vt:lpstr>数据存取</vt:lpstr>
      <vt:lpstr>9.1  SharedPreferences存储</vt:lpstr>
      <vt:lpstr>9.1  SharedPreferences存储</vt:lpstr>
      <vt:lpstr>9.1  SharedPreferences存储</vt:lpstr>
      <vt:lpstr>9.1  SharedPreferences存储</vt:lpstr>
      <vt:lpstr>9.1  SharedPreferences存储</vt:lpstr>
      <vt:lpstr>9.1  SharedPreferences存储</vt:lpstr>
      <vt:lpstr>9.1  SharedPreferences存储</vt:lpstr>
      <vt:lpstr>9.1  SharedPreferences存储</vt:lpstr>
      <vt:lpstr>9.1  SharedPreferences存储</vt:lpstr>
      <vt:lpstr>9.1  SharedPreferences存储</vt:lpstr>
      <vt:lpstr>9.1  SharedPreferences存储</vt:lpstr>
      <vt:lpstr>9.1  SharedPreferences存储</vt:lpstr>
      <vt:lpstr>9.1  SharedPreferences存储</vt:lpstr>
      <vt:lpstr>9.1  SharedPreferences存储</vt:lpstr>
      <vt:lpstr>9.1  SharedPreferences存储</vt:lpstr>
      <vt:lpstr>9.1  SharedPreferences存储</vt:lpstr>
      <vt:lpstr>9.1  SharedPreferences存储</vt:lpstr>
      <vt:lpstr>9.1  SharedPreferences存储</vt:lpstr>
      <vt:lpstr>9.1  SharedPreferences存储</vt:lpstr>
      <vt:lpstr>9.1  SharedPreferences存储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9.2  文件存储</vt:lpstr>
      <vt:lpstr>9.3  数据库存储</vt:lpstr>
      <vt:lpstr>9.3  数据库存储</vt:lpstr>
      <vt:lpstr>9.3  数据库存储</vt:lpstr>
      <vt:lpstr>9.3  数据库存储</vt:lpstr>
      <vt:lpstr>9.3  数据库存储</vt:lpstr>
      <vt:lpstr>9.3  数据库存储</vt:lpstr>
      <vt:lpstr>9.3  数据库存储</vt:lpstr>
      <vt:lpstr>9.3  数据库存储</vt:lpstr>
      <vt:lpstr>9.3  数据库存储</vt:lpstr>
      <vt:lpstr>9.3  数据库存储</vt:lpstr>
      <vt:lpstr>9.3  数据库存储</vt:lpstr>
      <vt:lpstr>9.3  数据库存储</vt:lpstr>
      <vt:lpstr>9.3  数据库存储</vt:lpstr>
      <vt:lpstr>9.3  数据库存储</vt:lpstr>
      <vt:lpstr>9.3  数据库存储</vt:lpstr>
      <vt:lpstr>9.3  数据库存储</vt:lpstr>
      <vt:lpstr>9.3  数据库存储</vt:lpstr>
      <vt:lpstr>9.3  数据库存储</vt:lpstr>
      <vt:lpstr>9.3  数据库存储</vt:lpstr>
      <vt:lpstr>9.3  数据库存储</vt:lpstr>
      <vt:lpstr>9.3  数据库存储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9.4  数据分享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高蓝光</dc:creator>
  <cp:lastModifiedBy>xbany</cp:lastModifiedBy>
  <cp:revision>342</cp:revision>
  <cp:lastPrinted>2016-09-24T15:31:28Z</cp:lastPrinted>
  <dcterms:created xsi:type="dcterms:W3CDTF">2016-08-30T03:31:29Z</dcterms:created>
  <dcterms:modified xsi:type="dcterms:W3CDTF">2017-11-27T16:56:08Z</dcterms:modified>
</cp:coreProperties>
</file>