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5" r:id="rId3"/>
    <p:sldId id="257" r:id="rId4"/>
    <p:sldId id="258" r:id="rId5"/>
    <p:sldId id="259" r:id="rId6"/>
    <p:sldId id="260" r:id="rId7"/>
    <p:sldId id="261" r:id="rId8"/>
    <p:sldId id="262" r:id="rId9"/>
    <p:sldId id="263" r:id="rId10"/>
    <p:sldId id="264" r:id="rId11"/>
  </p:sldIdLst>
  <p:sldSz cx="18288000" cy="10287000"/>
  <p:notesSz cx="6858000" cy="9144000"/>
  <p:embeddedFontLst>
    <p:embeddedFont>
      <p:font typeface="Autograph" panose="020B0604020202020204" charset="-79"/>
      <p:regular r:id="rId12"/>
    </p:embeddedFont>
    <p:embeddedFont>
      <p:font typeface="Canva Sans Bold" panose="020B0604020202020204" charset="0"/>
      <p:regular r:id="rId13"/>
    </p:embeddedFont>
    <p:embeddedFont>
      <p:font typeface="Caveat Brush" pitchFamily="2" charset="0"/>
      <p:regular r:id="rId14"/>
    </p:embeddedFont>
    <p:embeddedFont>
      <p:font typeface="Gagalin"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538" y="3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12.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0.svg"/><Relationship Id="rId5" Type="http://schemas.openxmlformats.org/officeDocument/2006/relationships/image" Target="../media/image46.svg"/><Relationship Id="rId10" Type="http://schemas.openxmlformats.org/officeDocument/2006/relationships/image" Target="../media/image9.png"/><Relationship Id="rId4" Type="http://schemas.openxmlformats.org/officeDocument/2006/relationships/image" Target="../media/image45.png"/><Relationship Id="rId9" Type="http://schemas.openxmlformats.org/officeDocument/2006/relationships/image" Target="../media/image48.sv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20.svg"/><Relationship Id="rId15" Type="http://schemas.openxmlformats.org/officeDocument/2006/relationships/image" Target="../media/image28.svg"/><Relationship Id="rId10"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7.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svg"/><Relationship Id="rId7" Type="http://schemas.openxmlformats.org/officeDocument/2006/relationships/image" Target="../media/image22.svg"/><Relationship Id="rId12"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30.svg"/><Relationship Id="rId15" Type="http://schemas.openxmlformats.org/officeDocument/2006/relationships/image" Target="../media/image32.svg"/><Relationship Id="rId10" Type="http://schemas.openxmlformats.org/officeDocument/2006/relationships/image" Target="../media/image11.png"/><Relationship Id="rId4" Type="http://schemas.openxmlformats.org/officeDocument/2006/relationships/image" Target="../media/image29.png"/><Relationship Id="rId9" Type="http://schemas.openxmlformats.org/officeDocument/2006/relationships/image" Target="../media/image24.svg"/><Relationship Id="rId1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26.svg"/><Relationship Id="rId3" Type="http://schemas.openxmlformats.org/officeDocument/2006/relationships/image" Target="../media/image18.svg"/><Relationship Id="rId7" Type="http://schemas.openxmlformats.org/officeDocument/2006/relationships/image" Target="../media/image34.svg"/><Relationship Id="rId12"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12.svg"/><Relationship Id="rId5" Type="http://schemas.openxmlformats.org/officeDocument/2006/relationships/image" Target="../media/image20.svg"/><Relationship Id="rId15" Type="http://schemas.openxmlformats.org/officeDocument/2006/relationships/image" Target="../media/image32.svg"/><Relationship Id="rId10"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36.svg"/><Relationship Id="rId14" Type="http://schemas.openxmlformats.org/officeDocument/2006/relationships/image" Target="../media/image31.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20.svg"/><Relationship Id="rId15" Type="http://schemas.openxmlformats.org/officeDocument/2006/relationships/image" Target="../media/image28.svg"/><Relationship Id="rId10"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2.svg"/><Relationship Id="rId7" Type="http://schemas.openxmlformats.org/officeDocument/2006/relationships/image" Target="../media/image30.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24.svg"/><Relationship Id="rId5" Type="http://schemas.openxmlformats.org/officeDocument/2006/relationships/image" Target="../media/image2.svg"/><Relationship Id="rId10" Type="http://schemas.openxmlformats.org/officeDocument/2006/relationships/image" Target="../media/image23.png"/><Relationship Id="rId4" Type="http://schemas.openxmlformats.org/officeDocument/2006/relationships/image" Target="../media/image1.png"/><Relationship Id="rId9"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6.svg"/><Relationship Id="rId3" Type="http://schemas.openxmlformats.org/officeDocument/2006/relationships/image" Target="../media/image38.svg"/><Relationship Id="rId7" Type="http://schemas.openxmlformats.org/officeDocument/2006/relationships/image" Target="../media/image42.svg"/><Relationship Id="rId12" Type="http://schemas.openxmlformats.org/officeDocument/2006/relationships/image" Target="../media/image25.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12.svg"/><Relationship Id="rId5" Type="http://schemas.openxmlformats.org/officeDocument/2006/relationships/image" Target="../media/image40.svg"/><Relationship Id="rId15" Type="http://schemas.openxmlformats.org/officeDocument/2006/relationships/image" Target="../media/image32.svg"/><Relationship Id="rId10" Type="http://schemas.openxmlformats.org/officeDocument/2006/relationships/image" Target="../media/image11.png"/><Relationship Id="rId4" Type="http://schemas.openxmlformats.org/officeDocument/2006/relationships/image" Target="../media/image39.png"/><Relationship Id="rId9" Type="http://schemas.openxmlformats.org/officeDocument/2006/relationships/image" Target="../media/image44.svg"/><Relationship Id="rId1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6.svg"/><Relationship Id="rId3" Type="http://schemas.openxmlformats.org/officeDocument/2006/relationships/image" Target="../media/image18.svg"/><Relationship Id="rId7" Type="http://schemas.openxmlformats.org/officeDocument/2006/relationships/image" Target="../media/image42.svg"/><Relationship Id="rId12"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12.svg"/><Relationship Id="rId5" Type="http://schemas.openxmlformats.org/officeDocument/2006/relationships/image" Target="../media/image20.svg"/><Relationship Id="rId15" Type="http://schemas.openxmlformats.org/officeDocument/2006/relationships/image" Target="../media/image32.svg"/><Relationship Id="rId10" Type="http://schemas.openxmlformats.org/officeDocument/2006/relationships/image" Target="../media/image11.png"/><Relationship Id="rId4" Type="http://schemas.openxmlformats.org/officeDocument/2006/relationships/image" Target="../media/image19.png"/><Relationship Id="rId9" Type="http://schemas.openxmlformats.org/officeDocument/2006/relationships/image" Target="../media/image44.svg"/><Relationship Id="rId1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svg"/><Relationship Id="rId3" Type="http://schemas.openxmlformats.org/officeDocument/2006/relationships/image" Target="../media/image2.svg"/><Relationship Id="rId7" Type="http://schemas.openxmlformats.org/officeDocument/2006/relationships/image" Target="../media/image22.svg"/><Relationship Id="rId12"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12.svg"/><Relationship Id="rId5" Type="http://schemas.openxmlformats.org/officeDocument/2006/relationships/image" Target="../media/image30.svg"/><Relationship Id="rId15" Type="http://schemas.openxmlformats.org/officeDocument/2006/relationships/image" Target="../media/image32.svg"/><Relationship Id="rId10" Type="http://schemas.openxmlformats.org/officeDocument/2006/relationships/image" Target="../media/image11.png"/><Relationship Id="rId4" Type="http://schemas.openxmlformats.org/officeDocument/2006/relationships/image" Target="../media/image29.png"/><Relationship Id="rId9" Type="http://schemas.openxmlformats.org/officeDocument/2006/relationships/image" Target="../media/image24.sv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1439498" y="-417399"/>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007979" y="-1515208"/>
            <a:ext cx="4302548" cy="4114800"/>
          </a:xfrm>
          <a:custGeom>
            <a:avLst/>
            <a:gdLst/>
            <a:ahLst/>
            <a:cxnLst/>
            <a:rect l="l" t="t" r="r" b="b"/>
            <a:pathLst>
              <a:path w="4302548" h="4114800">
                <a:moveTo>
                  <a:pt x="0" y="0"/>
                </a:moveTo>
                <a:lnTo>
                  <a:pt x="4302548" y="0"/>
                </a:lnTo>
                <a:lnTo>
                  <a:pt x="430254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7183987" y="8239775"/>
            <a:ext cx="3920026" cy="3185912"/>
          </a:xfrm>
          <a:custGeom>
            <a:avLst/>
            <a:gdLst/>
            <a:ahLst/>
            <a:cxnLst/>
            <a:rect l="l" t="t" r="r" b="b"/>
            <a:pathLst>
              <a:path w="3920026" h="3185912">
                <a:moveTo>
                  <a:pt x="0" y="0"/>
                </a:moveTo>
                <a:lnTo>
                  <a:pt x="3920026" y="0"/>
                </a:lnTo>
                <a:lnTo>
                  <a:pt x="3920026" y="3185912"/>
                </a:lnTo>
                <a:lnTo>
                  <a:pt x="0" y="318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220186" y="4474382"/>
            <a:ext cx="1933493" cy="2071824"/>
          </a:xfrm>
          <a:custGeom>
            <a:avLst/>
            <a:gdLst/>
            <a:ahLst/>
            <a:cxnLst/>
            <a:rect l="l" t="t" r="r" b="b"/>
            <a:pathLst>
              <a:path w="1933493" h="2071824">
                <a:moveTo>
                  <a:pt x="0" y="0"/>
                </a:moveTo>
                <a:lnTo>
                  <a:pt x="1933493" y="0"/>
                </a:lnTo>
                <a:lnTo>
                  <a:pt x="1933493" y="2071823"/>
                </a:lnTo>
                <a:lnTo>
                  <a:pt x="0" y="20718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flipH="1">
            <a:off x="16991304" y="4378241"/>
            <a:ext cx="1933493" cy="2071824"/>
          </a:xfrm>
          <a:custGeom>
            <a:avLst/>
            <a:gdLst/>
            <a:ahLst/>
            <a:cxnLst/>
            <a:rect l="l" t="t" r="r" b="b"/>
            <a:pathLst>
              <a:path w="1933493" h="2071824">
                <a:moveTo>
                  <a:pt x="1933492" y="0"/>
                </a:moveTo>
                <a:lnTo>
                  <a:pt x="0" y="0"/>
                </a:lnTo>
                <a:lnTo>
                  <a:pt x="0" y="2071824"/>
                </a:lnTo>
                <a:lnTo>
                  <a:pt x="1933492" y="2071824"/>
                </a:lnTo>
                <a:lnTo>
                  <a:pt x="1933492"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Freeform 9"/>
          <p:cNvSpPr/>
          <p:nvPr/>
        </p:nvSpPr>
        <p:spPr>
          <a:xfrm>
            <a:off x="6806696" y="-2644444"/>
            <a:ext cx="3853812" cy="4568096"/>
          </a:xfrm>
          <a:custGeom>
            <a:avLst/>
            <a:gdLst/>
            <a:ahLst/>
            <a:cxnLst/>
            <a:rect l="l" t="t" r="r" b="b"/>
            <a:pathLst>
              <a:path w="3853812" h="4568096">
                <a:moveTo>
                  <a:pt x="0" y="0"/>
                </a:moveTo>
                <a:lnTo>
                  <a:pt x="3853812" y="0"/>
                </a:lnTo>
                <a:lnTo>
                  <a:pt x="3853812" y="4568097"/>
                </a:lnTo>
                <a:lnTo>
                  <a:pt x="0" y="45680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a:off x="11577869" y="2513974"/>
            <a:ext cx="1084577" cy="1017524"/>
          </a:xfrm>
          <a:custGeom>
            <a:avLst/>
            <a:gdLst/>
            <a:ahLst/>
            <a:cxnLst/>
            <a:rect l="l" t="t" r="r" b="b"/>
            <a:pathLst>
              <a:path w="1084577" h="1017524">
                <a:moveTo>
                  <a:pt x="0" y="0"/>
                </a:moveTo>
                <a:lnTo>
                  <a:pt x="1084577" y="0"/>
                </a:lnTo>
                <a:lnTo>
                  <a:pt x="1084577" y="1017524"/>
                </a:lnTo>
                <a:lnTo>
                  <a:pt x="0" y="101752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1" name="TextBox 11"/>
          <p:cNvSpPr txBox="1"/>
          <p:nvPr/>
        </p:nvSpPr>
        <p:spPr>
          <a:xfrm>
            <a:off x="5141951" y="7126842"/>
            <a:ext cx="7520495" cy="1027315"/>
          </a:xfrm>
          <a:prstGeom prst="rect">
            <a:avLst/>
          </a:prstGeom>
        </p:spPr>
        <p:txBody>
          <a:bodyPr lIns="0" tIns="0" rIns="0" bIns="0" rtlCol="0" anchor="t">
            <a:spAutoFit/>
          </a:bodyPr>
          <a:lstStyle/>
          <a:p>
            <a:pPr algn="ctr">
              <a:lnSpc>
                <a:spcPts val="8476"/>
              </a:lnSpc>
            </a:pPr>
            <a:r>
              <a:rPr lang="en-US" sz="6054" dirty="0">
                <a:solidFill>
                  <a:srgbClr val="FFF8DF"/>
                </a:solidFill>
                <a:latin typeface="Caveat Brush"/>
                <a:ea typeface="Caveat Brush"/>
                <a:cs typeface="Caveat Brush"/>
                <a:sym typeface="Caveat Brush"/>
              </a:rPr>
              <a:t>TEAM: S8UL</a:t>
            </a:r>
          </a:p>
        </p:txBody>
      </p:sp>
      <p:sp>
        <p:nvSpPr>
          <p:cNvPr id="12" name="TextBox 12"/>
          <p:cNvSpPr txBox="1"/>
          <p:nvPr/>
        </p:nvSpPr>
        <p:spPr>
          <a:xfrm>
            <a:off x="7771876" y="1866396"/>
            <a:ext cx="2744248" cy="1436533"/>
          </a:xfrm>
          <a:prstGeom prst="rect">
            <a:avLst/>
          </a:prstGeom>
        </p:spPr>
        <p:txBody>
          <a:bodyPr lIns="0" tIns="0" rIns="0" bIns="0" rtlCol="0" anchor="t">
            <a:spAutoFit/>
          </a:bodyPr>
          <a:lstStyle/>
          <a:p>
            <a:pPr algn="ctr">
              <a:lnSpc>
                <a:spcPts val="10258"/>
              </a:lnSpc>
              <a:spcBef>
                <a:spcPct val="0"/>
              </a:spcBef>
            </a:pPr>
            <a:r>
              <a:rPr lang="en-US" sz="7327">
                <a:solidFill>
                  <a:srgbClr val="000000"/>
                </a:solidFill>
                <a:latin typeface="Caveat Brush"/>
                <a:ea typeface="Caveat Brush"/>
                <a:cs typeface="Caveat Brush"/>
                <a:sym typeface="Caveat Brush"/>
              </a:rPr>
              <a:t>DAIICT</a:t>
            </a:r>
          </a:p>
        </p:txBody>
      </p:sp>
      <p:sp>
        <p:nvSpPr>
          <p:cNvPr id="13" name="TextBox 13"/>
          <p:cNvSpPr txBox="1"/>
          <p:nvPr/>
        </p:nvSpPr>
        <p:spPr>
          <a:xfrm>
            <a:off x="6942185" y="5622160"/>
            <a:ext cx="4403631" cy="1512934"/>
          </a:xfrm>
          <a:prstGeom prst="rect">
            <a:avLst/>
          </a:prstGeom>
        </p:spPr>
        <p:txBody>
          <a:bodyPr lIns="0" tIns="0" rIns="0" bIns="0" rtlCol="0" anchor="t">
            <a:spAutoFit/>
          </a:bodyPr>
          <a:lstStyle/>
          <a:p>
            <a:pPr algn="ctr">
              <a:lnSpc>
                <a:spcPts val="10258"/>
              </a:lnSpc>
              <a:spcBef>
                <a:spcPct val="0"/>
              </a:spcBef>
            </a:pPr>
            <a:r>
              <a:rPr lang="en-US" sz="7327">
                <a:solidFill>
                  <a:srgbClr val="000000"/>
                </a:solidFill>
                <a:latin typeface="Caveat Brush"/>
                <a:ea typeface="Caveat Brush"/>
                <a:cs typeface="Caveat Brush"/>
                <a:sym typeface="Caveat Brush"/>
              </a:rPr>
              <a:t>HACKOUT’25</a:t>
            </a:r>
          </a:p>
        </p:txBody>
      </p:sp>
      <p:grpSp>
        <p:nvGrpSpPr>
          <p:cNvPr id="14" name="Group 14"/>
          <p:cNvGrpSpPr/>
          <p:nvPr/>
        </p:nvGrpSpPr>
        <p:grpSpPr>
          <a:xfrm>
            <a:off x="3639461" y="2656100"/>
            <a:ext cx="11009077" cy="3273044"/>
            <a:chOff x="0" y="0"/>
            <a:chExt cx="14678770" cy="4364059"/>
          </a:xfrm>
        </p:grpSpPr>
        <p:sp>
          <p:nvSpPr>
            <p:cNvPr id="15" name="TextBox 15"/>
            <p:cNvSpPr txBox="1"/>
            <p:nvPr/>
          </p:nvSpPr>
          <p:spPr>
            <a:xfrm>
              <a:off x="0" y="-419100"/>
              <a:ext cx="11907338" cy="4783159"/>
            </a:xfrm>
            <a:prstGeom prst="rect">
              <a:avLst/>
            </a:prstGeom>
          </p:spPr>
          <p:txBody>
            <a:bodyPr lIns="0" tIns="0" rIns="0" bIns="0" rtlCol="0" anchor="t">
              <a:spAutoFit/>
            </a:bodyPr>
            <a:lstStyle/>
            <a:p>
              <a:pPr algn="r">
                <a:lnSpc>
                  <a:spcPts val="30313"/>
                </a:lnSpc>
              </a:pPr>
              <a:r>
                <a:rPr lang="en-US" sz="21652" dirty="0">
                  <a:solidFill>
                    <a:srgbClr val="000000"/>
                  </a:solidFill>
                  <a:latin typeface="Gagalin"/>
                  <a:ea typeface="Gagalin"/>
                  <a:cs typeface="Gagalin"/>
                  <a:sym typeface="Gagalin"/>
                </a:rPr>
                <a:t>COSTAL</a:t>
              </a:r>
            </a:p>
          </p:txBody>
        </p:sp>
        <p:sp>
          <p:nvSpPr>
            <p:cNvPr id="16" name="Freeform 16"/>
            <p:cNvSpPr/>
            <p:nvPr/>
          </p:nvSpPr>
          <p:spPr>
            <a:xfrm>
              <a:off x="11907338" y="1029419"/>
              <a:ext cx="2771431" cy="2771431"/>
            </a:xfrm>
            <a:custGeom>
              <a:avLst/>
              <a:gdLst/>
              <a:ahLst/>
              <a:cxnLst/>
              <a:rect l="l" t="t" r="r" b="b"/>
              <a:pathLst>
                <a:path w="2771431" h="2771431">
                  <a:moveTo>
                    <a:pt x="0" y="0"/>
                  </a:moveTo>
                  <a:lnTo>
                    <a:pt x="2771432" y="0"/>
                  </a:lnTo>
                  <a:lnTo>
                    <a:pt x="2771432" y="2771431"/>
                  </a:lnTo>
                  <a:lnTo>
                    <a:pt x="0" y="277143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1439498" y="-417399"/>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007979" y="-1515208"/>
            <a:ext cx="4302548" cy="4114800"/>
          </a:xfrm>
          <a:custGeom>
            <a:avLst/>
            <a:gdLst/>
            <a:ahLst/>
            <a:cxnLst/>
            <a:rect l="l" t="t" r="r" b="b"/>
            <a:pathLst>
              <a:path w="4302548" h="4114800">
                <a:moveTo>
                  <a:pt x="0" y="0"/>
                </a:moveTo>
                <a:lnTo>
                  <a:pt x="4302548" y="0"/>
                </a:lnTo>
                <a:lnTo>
                  <a:pt x="430254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7183987" y="8239775"/>
            <a:ext cx="3920026" cy="3185912"/>
          </a:xfrm>
          <a:custGeom>
            <a:avLst/>
            <a:gdLst/>
            <a:ahLst/>
            <a:cxnLst/>
            <a:rect l="l" t="t" r="r" b="b"/>
            <a:pathLst>
              <a:path w="3920026" h="3185912">
                <a:moveTo>
                  <a:pt x="0" y="0"/>
                </a:moveTo>
                <a:lnTo>
                  <a:pt x="3920026" y="0"/>
                </a:lnTo>
                <a:lnTo>
                  <a:pt x="3920026" y="3185912"/>
                </a:lnTo>
                <a:lnTo>
                  <a:pt x="0" y="318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220186" y="3970946"/>
            <a:ext cx="1718708" cy="1841672"/>
          </a:xfrm>
          <a:custGeom>
            <a:avLst/>
            <a:gdLst/>
            <a:ahLst/>
            <a:cxnLst/>
            <a:rect l="l" t="t" r="r" b="b"/>
            <a:pathLst>
              <a:path w="1718708" h="1841672">
                <a:moveTo>
                  <a:pt x="0" y="0"/>
                </a:moveTo>
                <a:lnTo>
                  <a:pt x="1718708" y="0"/>
                </a:lnTo>
                <a:lnTo>
                  <a:pt x="1718708" y="1841672"/>
                </a:lnTo>
                <a:lnTo>
                  <a:pt x="0" y="184167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flipH="1">
            <a:off x="16925892" y="4117120"/>
            <a:ext cx="1582294" cy="1695498"/>
          </a:xfrm>
          <a:custGeom>
            <a:avLst/>
            <a:gdLst/>
            <a:ahLst/>
            <a:cxnLst/>
            <a:rect l="l" t="t" r="r" b="b"/>
            <a:pathLst>
              <a:path w="1582294" h="1695498">
                <a:moveTo>
                  <a:pt x="1582294" y="0"/>
                </a:moveTo>
                <a:lnTo>
                  <a:pt x="0" y="0"/>
                </a:lnTo>
                <a:lnTo>
                  <a:pt x="0" y="1695498"/>
                </a:lnTo>
                <a:lnTo>
                  <a:pt x="1582294" y="1695498"/>
                </a:lnTo>
                <a:lnTo>
                  <a:pt x="1582294"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9" name="TextBox 9"/>
          <p:cNvSpPr txBox="1"/>
          <p:nvPr/>
        </p:nvSpPr>
        <p:spPr>
          <a:xfrm>
            <a:off x="3382871" y="3354501"/>
            <a:ext cx="11522259" cy="2497810"/>
          </a:xfrm>
          <a:prstGeom prst="rect">
            <a:avLst/>
          </a:prstGeom>
        </p:spPr>
        <p:txBody>
          <a:bodyPr lIns="0" tIns="0" rIns="0" bIns="0" rtlCol="0" anchor="t">
            <a:spAutoFit/>
          </a:bodyPr>
          <a:lstStyle/>
          <a:p>
            <a:pPr algn="ctr">
              <a:lnSpc>
                <a:spcPts val="19827"/>
              </a:lnSpc>
            </a:pPr>
            <a:r>
              <a:rPr lang="en-US" sz="14162">
                <a:solidFill>
                  <a:srgbClr val="000000"/>
                </a:solidFill>
                <a:latin typeface="Autograph"/>
                <a:ea typeface="Autograph"/>
                <a:cs typeface="Autograph"/>
                <a:sym typeface="Autograph"/>
              </a:rPr>
              <a:t>THANK YOU</a:t>
            </a:r>
          </a:p>
        </p:txBody>
      </p:sp>
      <p:sp>
        <p:nvSpPr>
          <p:cNvPr id="10" name="TextBox 10"/>
          <p:cNvSpPr txBox="1"/>
          <p:nvPr/>
        </p:nvSpPr>
        <p:spPr>
          <a:xfrm>
            <a:off x="5635036" y="5899470"/>
            <a:ext cx="7520495" cy="845704"/>
          </a:xfrm>
          <a:prstGeom prst="rect">
            <a:avLst/>
          </a:prstGeom>
        </p:spPr>
        <p:txBody>
          <a:bodyPr lIns="0" tIns="0" rIns="0" bIns="0" rtlCol="0" anchor="t">
            <a:spAutoFit/>
          </a:bodyPr>
          <a:lstStyle/>
          <a:p>
            <a:pPr algn="ctr">
              <a:lnSpc>
                <a:spcPts val="6936"/>
              </a:lnSpc>
            </a:pPr>
            <a:r>
              <a:rPr lang="en-US" sz="4954">
                <a:solidFill>
                  <a:srgbClr val="FFF8DF"/>
                </a:solidFill>
                <a:latin typeface="Caveat Brush"/>
                <a:ea typeface="Caveat Brush"/>
                <a:cs typeface="Caveat Brush"/>
                <a:sym typeface="Caveat Brush"/>
              </a:rPr>
              <a:t>TEAM: S8UL</a:t>
            </a:r>
          </a:p>
        </p:txBody>
      </p:sp>
      <p:sp>
        <p:nvSpPr>
          <p:cNvPr id="11" name="Freeform 11"/>
          <p:cNvSpPr/>
          <p:nvPr/>
        </p:nvSpPr>
        <p:spPr>
          <a:xfrm>
            <a:off x="6335703" y="-1395126"/>
            <a:ext cx="3920026" cy="3185912"/>
          </a:xfrm>
          <a:custGeom>
            <a:avLst/>
            <a:gdLst/>
            <a:ahLst/>
            <a:cxnLst/>
            <a:rect l="l" t="t" r="r" b="b"/>
            <a:pathLst>
              <a:path w="3920026" h="3185912">
                <a:moveTo>
                  <a:pt x="0" y="0"/>
                </a:moveTo>
                <a:lnTo>
                  <a:pt x="3920026" y="0"/>
                </a:lnTo>
                <a:lnTo>
                  <a:pt x="3920026" y="3185912"/>
                </a:lnTo>
                <a:lnTo>
                  <a:pt x="0" y="318591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a:extLst>
            <a:ext uri="{FF2B5EF4-FFF2-40B4-BE49-F238E27FC236}">
              <a16:creationId xmlns:a16="http://schemas.microsoft.com/office/drawing/2014/main" id="{3F0C2E33-D44E-186C-780D-2433D0EBB8F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38059E7-C5B2-89CA-6051-B1C7BF36185D}"/>
              </a:ext>
            </a:extLst>
          </p:cNvPr>
          <p:cNvSpPr/>
          <p:nvPr/>
        </p:nvSpPr>
        <p:spPr>
          <a:xfrm>
            <a:off x="-1739949" y="-1339362"/>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BFD22717-B1D0-00C3-0525-63D509307EC8}"/>
              </a:ext>
            </a:extLst>
          </p:cNvPr>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D7DFE67E-E8F6-2C08-F3DD-00BCB08DFE0D}"/>
              </a:ext>
            </a:extLst>
          </p:cNvPr>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700CC8C3-91F0-641D-01EA-EE85AA964A63}"/>
              </a:ext>
            </a:extLst>
          </p:cNvPr>
          <p:cNvSpPr/>
          <p:nvPr/>
        </p:nvSpPr>
        <p:spPr>
          <a:xfrm>
            <a:off x="15624953" y="-1339362"/>
            <a:ext cx="4302548" cy="4114800"/>
          </a:xfrm>
          <a:custGeom>
            <a:avLst/>
            <a:gdLst/>
            <a:ahLst/>
            <a:cxnLst/>
            <a:rect l="l" t="t" r="r" b="b"/>
            <a:pathLst>
              <a:path w="4302548" h="4114800">
                <a:moveTo>
                  <a:pt x="0" y="0"/>
                </a:moveTo>
                <a:lnTo>
                  <a:pt x="4302547" y="0"/>
                </a:lnTo>
                <a:lnTo>
                  <a:pt x="430254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a:extLst>
              <a:ext uri="{FF2B5EF4-FFF2-40B4-BE49-F238E27FC236}">
                <a16:creationId xmlns:a16="http://schemas.microsoft.com/office/drawing/2014/main" id="{169FEDB8-DCB4-52DB-4B01-E76E58736658}"/>
              </a:ext>
            </a:extLst>
          </p:cNvPr>
          <p:cNvSpPr/>
          <p:nvPr/>
        </p:nvSpPr>
        <p:spPr>
          <a:xfrm>
            <a:off x="-220186" y="4474382"/>
            <a:ext cx="1248886" cy="1338237"/>
          </a:xfrm>
          <a:custGeom>
            <a:avLst/>
            <a:gdLst/>
            <a:ahLst/>
            <a:cxnLst/>
            <a:rect l="l" t="t" r="r" b="b"/>
            <a:pathLst>
              <a:path w="1248886" h="1338237">
                <a:moveTo>
                  <a:pt x="0" y="0"/>
                </a:moveTo>
                <a:lnTo>
                  <a:pt x="1248886" y="0"/>
                </a:lnTo>
                <a:lnTo>
                  <a:pt x="1248886" y="1338236"/>
                </a:lnTo>
                <a:lnTo>
                  <a:pt x="0" y="13382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a:extLst>
              <a:ext uri="{FF2B5EF4-FFF2-40B4-BE49-F238E27FC236}">
                <a16:creationId xmlns:a16="http://schemas.microsoft.com/office/drawing/2014/main" id="{CC017C3C-A8E0-652B-519F-D468F8CB7212}"/>
              </a:ext>
            </a:extLst>
          </p:cNvPr>
          <p:cNvSpPr/>
          <p:nvPr/>
        </p:nvSpPr>
        <p:spPr>
          <a:xfrm flipH="1">
            <a:off x="17259300" y="4474382"/>
            <a:ext cx="1248886" cy="1338237"/>
          </a:xfrm>
          <a:custGeom>
            <a:avLst/>
            <a:gdLst/>
            <a:ahLst/>
            <a:cxnLst/>
            <a:rect l="l" t="t" r="r" b="b"/>
            <a:pathLst>
              <a:path w="1248886" h="1338237">
                <a:moveTo>
                  <a:pt x="1248886" y="0"/>
                </a:moveTo>
                <a:lnTo>
                  <a:pt x="0" y="0"/>
                </a:lnTo>
                <a:lnTo>
                  <a:pt x="0" y="1338236"/>
                </a:lnTo>
                <a:lnTo>
                  <a:pt x="1248886" y="1338236"/>
                </a:lnTo>
                <a:lnTo>
                  <a:pt x="1248886"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a:extLst>
              <a:ext uri="{FF2B5EF4-FFF2-40B4-BE49-F238E27FC236}">
                <a16:creationId xmlns:a16="http://schemas.microsoft.com/office/drawing/2014/main" id="{F9299CFA-8194-8722-F503-DF2D92B5C27E}"/>
              </a:ext>
            </a:extLst>
          </p:cNvPr>
          <p:cNvGrpSpPr/>
          <p:nvPr/>
        </p:nvGrpSpPr>
        <p:grpSpPr>
          <a:xfrm>
            <a:off x="2103760" y="489946"/>
            <a:ext cx="12824560" cy="9307108"/>
            <a:chOff x="0" y="0"/>
            <a:chExt cx="17099413" cy="12409477"/>
          </a:xfrm>
        </p:grpSpPr>
        <p:sp>
          <p:nvSpPr>
            <p:cNvPr id="9" name="Freeform 9">
              <a:extLst>
                <a:ext uri="{FF2B5EF4-FFF2-40B4-BE49-F238E27FC236}">
                  <a16:creationId xmlns:a16="http://schemas.microsoft.com/office/drawing/2014/main" id="{0601190A-0A40-EFCD-6B2B-3F544303946B}"/>
                </a:ext>
              </a:extLst>
            </p:cNvPr>
            <p:cNvSpPr/>
            <p:nvPr/>
          </p:nvSpPr>
          <p:spPr>
            <a:xfrm>
              <a:off x="192162" y="192162"/>
              <a:ext cx="16907251" cy="12217315"/>
            </a:xfrm>
            <a:custGeom>
              <a:avLst/>
              <a:gdLst/>
              <a:ahLst/>
              <a:cxnLst/>
              <a:rect l="l" t="t" r="r" b="b"/>
              <a:pathLst>
                <a:path w="16907251" h="12217315">
                  <a:moveTo>
                    <a:pt x="0" y="0"/>
                  </a:moveTo>
                  <a:lnTo>
                    <a:pt x="16907251" y="0"/>
                  </a:lnTo>
                  <a:lnTo>
                    <a:pt x="16907251" y="12217315"/>
                  </a:lnTo>
                  <a:lnTo>
                    <a:pt x="0" y="122173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a:extLst>
                <a:ext uri="{FF2B5EF4-FFF2-40B4-BE49-F238E27FC236}">
                  <a16:creationId xmlns:a16="http://schemas.microsoft.com/office/drawing/2014/main" id="{7D2CB2D3-4A7D-C387-CCC8-AD5A25E0C5E6}"/>
                </a:ext>
              </a:extLst>
            </p:cNvPr>
            <p:cNvSpPr/>
            <p:nvPr/>
          </p:nvSpPr>
          <p:spPr>
            <a:xfrm>
              <a:off x="0" y="0"/>
              <a:ext cx="16907251" cy="12217315"/>
            </a:xfrm>
            <a:custGeom>
              <a:avLst/>
              <a:gdLst/>
              <a:ahLst/>
              <a:cxnLst/>
              <a:rect l="l" t="t" r="r" b="b"/>
              <a:pathLst>
                <a:path w="16907251" h="12217315">
                  <a:moveTo>
                    <a:pt x="0" y="0"/>
                  </a:moveTo>
                  <a:lnTo>
                    <a:pt x="16907251" y="0"/>
                  </a:lnTo>
                  <a:lnTo>
                    <a:pt x="16907251" y="12217315"/>
                  </a:lnTo>
                  <a:lnTo>
                    <a:pt x="0" y="1221731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11" name="TextBox 11">
            <a:extLst>
              <a:ext uri="{FF2B5EF4-FFF2-40B4-BE49-F238E27FC236}">
                <a16:creationId xmlns:a16="http://schemas.microsoft.com/office/drawing/2014/main" id="{8A83E514-1DB9-161B-8271-3A62E875D276}"/>
              </a:ext>
            </a:extLst>
          </p:cNvPr>
          <p:cNvSpPr txBox="1"/>
          <p:nvPr/>
        </p:nvSpPr>
        <p:spPr>
          <a:xfrm>
            <a:off x="5730601" y="3376212"/>
            <a:ext cx="5714999" cy="4114799"/>
          </a:xfrm>
          <a:prstGeom prst="rect">
            <a:avLst/>
          </a:prstGeom>
        </p:spPr>
        <p:txBody>
          <a:bodyPr wrap="square" lIns="0" tIns="0" rIns="0" bIns="0" rtlCol="0" anchor="t">
            <a:spAutoFit/>
          </a:bodyPr>
          <a:lstStyle/>
          <a:p>
            <a:pPr marL="742950" indent="-742950" algn="just">
              <a:lnSpc>
                <a:spcPts val="5171"/>
              </a:lnSpc>
              <a:buFont typeface="Arial" panose="020B0604020202020204" pitchFamily="34" charset="0"/>
              <a:buChar char="•"/>
            </a:pPr>
            <a:r>
              <a:rPr lang="en-US" sz="4800" dirty="0">
                <a:solidFill>
                  <a:srgbClr val="000000"/>
                </a:solidFill>
                <a:latin typeface="Canva Sans Bold"/>
                <a:ea typeface="Canva Sans Bold"/>
                <a:cs typeface="Canva Sans Bold"/>
                <a:sym typeface="Canva Sans Bold"/>
              </a:rPr>
              <a:t>TEAM LEADER</a:t>
            </a:r>
          </a:p>
          <a:p>
            <a:pPr marL="742950" indent="-742950" algn="just">
              <a:lnSpc>
                <a:spcPts val="5171"/>
              </a:lnSpc>
              <a:buFont typeface="+mj-lt"/>
              <a:buAutoNum type="alphaUcPeriod"/>
            </a:pPr>
            <a:r>
              <a:rPr lang="en-US" sz="4800" b="1" dirty="0">
                <a:solidFill>
                  <a:srgbClr val="000000"/>
                </a:solidFill>
                <a:latin typeface="Canva Sans Bold"/>
                <a:ea typeface="Canva Sans Bold"/>
                <a:cs typeface="Canva Sans Bold"/>
                <a:sym typeface="Canva Sans Bold"/>
              </a:rPr>
              <a:t>NAMRA PATEL</a:t>
            </a:r>
          </a:p>
          <a:p>
            <a:pPr marL="571500" indent="-571500" algn="just">
              <a:lnSpc>
                <a:spcPts val="5171"/>
              </a:lnSpc>
              <a:buFont typeface="Arial" panose="020B0604020202020204" pitchFamily="34" charset="0"/>
              <a:buChar char="•"/>
            </a:pPr>
            <a:r>
              <a:rPr lang="en-US" sz="4800" b="1" dirty="0">
                <a:solidFill>
                  <a:srgbClr val="000000"/>
                </a:solidFill>
                <a:latin typeface="Canva Sans Bold"/>
                <a:ea typeface="Canva Sans Bold"/>
                <a:cs typeface="Canva Sans Bold"/>
                <a:sym typeface="Canva Sans Bold"/>
              </a:rPr>
              <a:t>TEAM MEMBER</a:t>
            </a:r>
          </a:p>
          <a:p>
            <a:pPr marL="742950" indent="-742950" algn="just">
              <a:lnSpc>
                <a:spcPts val="5171"/>
              </a:lnSpc>
              <a:buFont typeface="+mj-lt"/>
              <a:buAutoNum type="alphaUcPeriod"/>
            </a:pPr>
            <a:r>
              <a:rPr lang="en-US" sz="4800" b="1" dirty="0">
                <a:solidFill>
                  <a:srgbClr val="000000"/>
                </a:solidFill>
                <a:latin typeface="Canva Sans Bold"/>
                <a:ea typeface="Canva Sans Bold"/>
                <a:cs typeface="Canva Sans Bold"/>
                <a:sym typeface="Canva Sans Bold"/>
              </a:rPr>
              <a:t>HET PATEL</a:t>
            </a:r>
          </a:p>
          <a:p>
            <a:pPr marL="742950" indent="-742950" algn="just">
              <a:lnSpc>
                <a:spcPts val="5171"/>
              </a:lnSpc>
              <a:buFont typeface="+mj-lt"/>
              <a:buAutoNum type="alphaUcPeriod"/>
            </a:pPr>
            <a:r>
              <a:rPr lang="en-US" sz="4800" b="1" dirty="0">
                <a:solidFill>
                  <a:srgbClr val="000000"/>
                </a:solidFill>
                <a:latin typeface="Canva Sans Bold"/>
                <a:ea typeface="Canva Sans Bold"/>
                <a:cs typeface="Canva Sans Bold"/>
                <a:sym typeface="Canva Sans Bold"/>
              </a:rPr>
              <a:t>KRISH PATEL</a:t>
            </a:r>
          </a:p>
          <a:p>
            <a:pPr marL="742950" indent="-742950" algn="just">
              <a:lnSpc>
                <a:spcPts val="5171"/>
              </a:lnSpc>
              <a:buFont typeface="+mj-lt"/>
              <a:buAutoNum type="alphaUcPeriod"/>
            </a:pPr>
            <a:r>
              <a:rPr lang="en-US" sz="4800" b="1" dirty="0">
                <a:solidFill>
                  <a:srgbClr val="000000"/>
                </a:solidFill>
                <a:latin typeface="Canva Sans Bold"/>
                <a:ea typeface="Canva Sans Bold"/>
                <a:cs typeface="Canva Sans Bold"/>
                <a:sym typeface="Canva Sans Bold"/>
              </a:rPr>
              <a:t>PARV PANCHAL</a:t>
            </a:r>
          </a:p>
        </p:txBody>
      </p:sp>
      <p:sp>
        <p:nvSpPr>
          <p:cNvPr id="12" name="TextBox 12">
            <a:extLst>
              <a:ext uri="{FF2B5EF4-FFF2-40B4-BE49-F238E27FC236}">
                <a16:creationId xmlns:a16="http://schemas.microsoft.com/office/drawing/2014/main" id="{EC88A910-13CD-AE6F-17D1-D34111A610AE}"/>
              </a:ext>
            </a:extLst>
          </p:cNvPr>
          <p:cNvSpPr txBox="1"/>
          <p:nvPr/>
        </p:nvSpPr>
        <p:spPr>
          <a:xfrm>
            <a:off x="3490578" y="1234842"/>
            <a:ext cx="10237755" cy="1540596"/>
          </a:xfrm>
          <a:prstGeom prst="rect">
            <a:avLst/>
          </a:prstGeom>
        </p:spPr>
        <p:txBody>
          <a:bodyPr lIns="0" tIns="0" rIns="0" bIns="0" rtlCol="0" anchor="t">
            <a:spAutoFit/>
          </a:bodyPr>
          <a:lstStyle/>
          <a:p>
            <a:pPr algn="ctr">
              <a:lnSpc>
                <a:spcPts val="12210"/>
              </a:lnSpc>
            </a:pPr>
            <a:r>
              <a:rPr lang="en-US" sz="8721" dirty="0">
                <a:solidFill>
                  <a:srgbClr val="141619"/>
                </a:solidFill>
                <a:latin typeface="Autograph"/>
                <a:ea typeface="Autograph"/>
                <a:cs typeface="Autograph"/>
                <a:sym typeface="Autograph"/>
              </a:rPr>
              <a:t>TEAM</a:t>
            </a:r>
          </a:p>
        </p:txBody>
      </p:sp>
    </p:spTree>
    <p:extLst>
      <p:ext uri="{BB962C8B-B14F-4D97-AF65-F5344CB8AC3E}">
        <p14:creationId xmlns:p14="http://schemas.microsoft.com/office/powerpoint/2010/main" val="17541964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1439498" y="-417399"/>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007979" y="-1515208"/>
            <a:ext cx="4302548" cy="4114800"/>
          </a:xfrm>
          <a:custGeom>
            <a:avLst/>
            <a:gdLst/>
            <a:ahLst/>
            <a:cxnLst/>
            <a:rect l="l" t="t" r="r" b="b"/>
            <a:pathLst>
              <a:path w="4302548" h="4114800">
                <a:moveTo>
                  <a:pt x="0" y="0"/>
                </a:moveTo>
                <a:lnTo>
                  <a:pt x="4302548" y="0"/>
                </a:lnTo>
                <a:lnTo>
                  <a:pt x="430254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20186" y="4474382"/>
            <a:ext cx="1248886" cy="1338237"/>
          </a:xfrm>
          <a:custGeom>
            <a:avLst/>
            <a:gdLst/>
            <a:ahLst/>
            <a:cxnLst/>
            <a:rect l="l" t="t" r="r" b="b"/>
            <a:pathLst>
              <a:path w="1248886" h="1338237">
                <a:moveTo>
                  <a:pt x="0" y="0"/>
                </a:moveTo>
                <a:lnTo>
                  <a:pt x="1248886" y="0"/>
                </a:lnTo>
                <a:lnTo>
                  <a:pt x="1248886" y="1338236"/>
                </a:lnTo>
                <a:lnTo>
                  <a:pt x="0" y="13382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flipH="1">
            <a:off x="17259300" y="4474382"/>
            <a:ext cx="1248886" cy="1338237"/>
          </a:xfrm>
          <a:custGeom>
            <a:avLst/>
            <a:gdLst/>
            <a:ahLst/>
            <a:cxnLst/>
            <a:rect l="l" t="t" r="r" b="b"/>
            <a:pathLst>
              <a:path w="1248886" h="1338237">
                <a:moveTo>
                  <a:pt x="1248886" y="0"/>
                </a:moveTo>
                <a:lnTo>
                  <a:pt x="0" y="0"/>
                </a:lnTo>
                <a:lnTo>
                  <a:pt x="0" y="1338236"/>
                </a:lnTo>
                <a:lnTo>
                  <a:pt x="1248886" y="1338236"/>
                </a:lnTo>
                <a:lnTo>
                  <a:pt x="1248886"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1782086" y="430080"/>
            <a:ext cx="14218734" cy="10318895"/>
            <a:chOff x="0" y="0"/>
            <a:chExt cx="18958312" cy="13758527"/>
          </a:xfrm>
        </p:grpSpPr>
        <p:sp>
          <p:nvSpPr>
            <p:cNvPr id="9" name="Freeform 9"/>
            <p:cNvSpPr/>
            <p:nvPr/>
          </p:nvSpPr>
          <p:spPr>
            <a:xfrm>
              <a:off x="213052" y="213052"/>
              <a:ext cx="18745260" cy="13545476"/>
            </a:xfrm>
            <a:custGeom>
              <a:avLst/>
              <a:gdLst/>
              <a:ahLst/>
              <a:cxnLst/>
              <a:rect l="l" t="t" r="r" b="b"/>
              <a:pathLst>
                <a:path w="18745260" h="13545476">
                  <a:moveTo>
                    <a:pt x="0" y="0"/>
                  </a:moveTo>
                  <a:lnTo>
                    <a:pt x="18745260" y="0"/>
                  </a:lnTo>
                  <a:lnTo>
                    <a:pt x="18745260" y="13545475"/>
                  </a:lnTo>
                  <a:lnTo>
                    <a:pt x="0" y="1354547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0" y="0"/>
              <a:ext cx="18745260" cy="13545476"/>
            </a:xfrm>
            <a:custGeom>
              <a:avLst/>
              <a:gdLst/>
              <a:ahLst/>
              <a:cxnLst/>
              <a:rect l="l" t="t" r="r" b="b"/>
              <a:pathLst>
                <a:path w="18745260" h="13545476">
                  <a:moveTo>
                    <a:pt x="0" y="0"/>
                  </a:moveTo>
                  <a:lnTo>
                    <a:pt x="18745260" y="0"/>
                  </a:lnTo>
                  <a:lnTo>
                    <a:pt x="18745260" y="13545476"/>
                  </a:lnTo>
                  <a:lnTo>
                    <a:pt x="0" y="13545476"/>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11" name="TextBox 11"/>
          <p:cNvSpPr txBox="1"/>
          <p:nvPr/>
        </p:nvSpPr>
        <p:spPr>
          <a:xfrm>
            <a:off x="3275842" y="2017110"/>
            <a:ext cx="11231224" cy="582483"/>
          </a:xfrm>
          <a:prstGeom prst="rect">
            <a:avLst/>
          </a:prstGeom>
        </p:spPr>
        <p:txBody>
          <a:bodyPr lIns="0" tIns="0" rIns="0" bIns="0" rtlCol="0" anchor="t">
            <a:spAutoFit/>
          </a:bodyPr>
          <a:lstStyle/>
          <a:p>
            <a:pPr algn="l">
              <a:lnSpc>
                <a:spcPts val="3711"/>
              </a:lnSpc>
            </a:pPr>
            <a:r>
              <a:rPr lang="en-US" sz="5227">
                <a:solidFill>
                  <a:srgbClr val="141619"/>
                </a:solidFill>
                <a:latin typeface="Autograph"/>
                <a:ea typeface="Autograph"/>
                <a:cs typeface="Autograph"/>
                <a:sym typeface="Autograph"/>
              </a:rPr>
              <a:t>COASTAL THREAT ALERT SYSTEM</a:t>
            </a:r>
          </a:p>
        </p:txBody>
      </p:sp>
      <p:sp>
        <p:nvSpPr>
          <p:cNvPr id="12" name="TextBox 12"/>
          <p:cNvSpPr txBox="1"/>
          <p:nvPr/>
        </p:nvSpPr>
        <p:spPr>
          <a:xfrm>
            <a:off x="3380081" y="3008318"/>
            <a:ext cx="11108465" cy="5114795"/>
          </a:xfrm>
          <a:prstGeom prst="rect">
            <a:avLst/>
          </a:prstGeom>
        </p:spPr>
        <p:txBody>
          <a:bodyPr lIns="0" tIns="0" rIns="0" bIns="0" rtlCol="0" anchor="t">
            <a:spAutoFit/>
          </a:bodyPr>
          <a:lstStyle/>
          <a:p>
            <a:pPr algn="just">
              <a:lnSpc>
                <a:spcPts val="3682"/>
              </a:lnSpc>
              <a:spcBef>
                <a:spcPct val="0"/>
              </a:spcBef>
            </a:pPr>
            <a:r>
              <a:rPr lang="en-US" sz="2630" b="1">
                <a:solidFill>
                  <a:srgbClr val="240960"/>
                </a:solidFill>
                <a:latin typeface="Canva Sans Bold"/>
                <a:ea typeface="Canva Sans Bold"/>
                <a:cs typeface="Canva Sans Bold"/>
                <a:sym typeface="Canva Sans Bold"/>
              </a:rPr>
              <a:t>Coastal areas are vital for blue carbon storage but face threats like storm surges, coastal erosion, pollution, and illegal activities. This problem is to build a comprehensive early warning and alerting platform that collects data from physical sensors (e.g., tide gauges, weather stations), satellite feeds, and historical records. Using AI/ML, it should analyse trends and detect anomalies or patterns that indicate looming threats—such as rising sea levels, algal blooms, illegal dumping, or cyclonic activity. The system must disseminate actionable alerts via SMS, app notifications, and web dashboards to the appropriate authorities and potentially exposed communities.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1439498" y="-417399"/>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007979" y="-1515208"/>
            <a:ext cx="4302548" cy="4114800"/>
          </a:xfrm>
          <a:custGeom>
            <a:avLst/>
            <a:gdLst/>
            <a:ahLst/>
            <a:cxnLst/>
            <a:rect l="l" t="t" r="r" b="b"/>
            <a:pathLst>
              <a:path w="4302548" h="4114800">
                <a:moveTo>
                  <a:pt x="0" y="0"/>
                </a:moveTo>
                <a:lnTo>
                  <a:pt x="4302548" y="0"/>
                </a:lnTo>
                <a:lnTo>
                  <a:pt x="430254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20186" y="4474382"/>
            <a:ext cx="1248886" cy="1338237"/>
          </a:xfrm>
          <a:custGeom>
            <a:avLst/>
            <a:gdLst/>
            <a:ahLst/>
            <a:cxnLst/>
            <a:rect l="l" t="t" r="r" b="b"/>
            <a:pathLst>
              <a:path w="1248886" h="1338237">
                <a:moveTo>
                  <a:pt x="0" y="0"/>
                </a:moveTo>
                <a:lnTo>
                  <a:pt x="1248886" y="0"/>
                </a:lnTo>
                <a:lnTo>
                  <a:pt x="1248886" y="1338236"/>
                </a:lnTo>
                <a:lnTo>
                  <a:pt x="0" y="13382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flipH="1">
            <a:off x="17259300" y="4474382"/>
            <a:ext cx="1248886" cy="1338237"/>
          </a:xfrm>
          <a:custGeom>
            <a:avLst/>
            <a:gdLst/>
            <a:ahLst/>
            <a:cxnLst/>
            <a:rect l="l" t="t" r="r" b="b"/>
            <a:pathLst>
              <a:path w="1248886" h="1338237">
                <a:moveTo>
                  <a:pt x="1248886" y="0"/>
                </a:moveTo>
                <a:lnTo>
                  <a:pt x="0" y="0"/>
                </a:lnTo>
                <a:lnTo>
                  <a:pt x="0" y="1338236"/>
                </a:lnTo>
                <a:lnTo>
                  <a:pt x="1248886" y="1338236"/>
                </a:lnTo>
                <a:lnTo>
                  <a:pt x="1248886"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2021326" y="126543"/>
            <a:ext cx="13979495" cy="10145273"/>
            <a:chOff x="0" y="0"/>
            <a:chExt cx="18639326" cy="13527031"/>
          </a:xfrm>
        </p:grpSpPr>
        <p:sp>
          <p:nvSpPr>
            <p:cNvPr id="9" name="Freeform 9"/>
            <p:cNvSpPr/>
            <p:nvPr/>
          </p:nvSpPr>
          <p:spPr>
            <a:xfrm>
              <a:off x="209467" y="209467"/>
              <a:ext cx="18429859" cy="13317564"/>
            </a:xfrm>
            <a:custGeom>
              <a:avLst/>
              <a:gdLst/>
              <a:ahLst/>
              <a:cxnLst/>
              <a:rect l="l" t="t" r="r" b="b"/>
              <a:pathLst>
                <a:path w="18429859" h="13317564">
                  <a:moveTo>
                    <a:pt x="0" y="0"/>
                  </a:moveTo>
                  <a:lnTo>
                    <a:pt x="18429859" y="0"/>
                  </a:lnTo>
                  <a:lnTo>
                    <a:pt x="18429859" y="13317564"/>
                  </a:lnTo>
                  <a:lnTo>
                    <a:pt x="0" y="13317564"/>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0" y="0"/>
              <a:ext cx="18429859" cy="13317564"/>
            </a:xfrm>
            <a:custGeom>
              <a:avLst/>
              <a:gdLst/>
              <a:ahLst/>
              <a:cxnLst/>
              <a:rect l="l" t="t" r="r" b="b"/>
              <a:pathLst>
                <a:path w="18429859" h="13317564">
                  <a:moveTo>
                    <a:pt x="0" y="0"/>
                  </a:moveTo>
                  <a:lnTo>
                    <a:pt x="18429859" y="0"/>
                  </a:lnTo>
                  <a:lnTo>
                    <a:pt x="18429859" y="13317564"/>
                  </a:lnTo>
                  <a:lnTo>
                    <a:pt x="0" y="1331756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11" name="TextBox 11"/>
          <p:cNvSpPr txBox="1"/>
          <p:nvPr/>
        </p:nvSpPr>
        <p:spPr>
          <a:xfrm>
            <a:off x="3796705" y="1366208"/>
            <a:ext cx="10694590" cy="1095836"/>
          </a:xfrm>
          <a:prstGeom prst="rect">
            <a:avLst/>
          </a:prstGeom>
        </p:spPr>
        <p:txBody>
          <a:bodyPr lIns="0" tIns="0" rIns="0" bIns="0" rtlCol="0" anchor="t">
            <a:spAutoFit/>
          </a:bodyPr>
          <a:lstStyle/>
          <a:p>
            <a:pPr algn="ctr">
              <a:lnSpc>
                <a:spcPts val="7651"/>
              </a:lnSpc>
            </a:pPr>
            <a:r>
              <a:rPr lang="en-US" sz="8316">
                <a:solidFill>
                  <a:srgbClr val="141619"/>
                </a:solidFill>
                <a:latin typeface="Autograph"/>
                <a:ea typeface="Autograph"/>
                <a:cs typeface="Autograph"/>
                <a:sym typeface="Autograph"/>
              </a:rPr>
              <a:t>PROBLEM FACED</a:t>
            </a:r>
          </a:p>
        </p:txBody>
      </p:sp>
      <p:grpSp>
        <p:nvGrpSpPr>
          <p:cNvPr id="12" name="Group 12"/>
          <p:cNvGrpSpPr/>
          <p:nvPr/>
        </p:nvGrpSpPr>
        <p:grpSpPr>
          <a:xfrm>
            <a:off x="7023940" y="0"/>
            <a:ext cx="11264060" cy="11375654"/>
            <a:chOff x="0" y="0"/>
            <a:chExt cx="2966666" cy="2996057"/>
          </a:xfrm>
        </p:grpSpPr>
        <p:sp>
          <p:nvSpPr>
            <p:cNvPr id="13" name="Freeform 13"/>
            <p:cNvSpPr/>
            <p:nvPr/>
          </p:nvSpPr>
          <p:spPr>
            <a:xfrm>
              <a:off x="0" y="0"/>
              <a:ext cx="2966666" cy="2996057"/>
            </a:xfrm>
            <a:custGeom>
              <a:avLst/>
              <a:gdLst/>
              <a:ahLst/>
              <a:cxnLst/>
              <a:rect l="l" t="t" r="r" b="b"/>
              <a:pathLst>
                <a:path w="2966666" h="2996057">
                  <a:moveTo>
                    <a:pt x="0" y="0"/>
                  </a:moveTo>
                  <a:lnTo>
                    <a:pt x="2966666" y="0"/>
                  </a:lnTo>
                  <a:lnTo>
                    <a:pt x="2966666" y="2996057"/>
                  </a:lnTo>
                  <a:lnTo>
                    <a:pt x="0" y="2996057"/>
                  </a:lnTo>
                  <a:close/>
                </a:path>
              </a:pathLst>
            </a:custGeom>
            <a:gradFill rotWithShape="1">
              <a:gsLst>
                <a:gs pos="0">
                  <a:srgbClr val="F7ACFF">
                    <a:alpha val="0"/>
                  </a:srgbClr>
                </a:gs>
                <a:gs pos="50000">
                  <a:srgbClr val="6B4CAF">
                    <a:alpha val="13225"/>
                  </a:srgbClr>
                </a:gs>
                <a:gs pos="100000">
                  <a:srgbClr val="3C67BF">
                    <a:alpha val="23000"/>
                  </a:srgbClr>
                </a:gs>
              </a:gsLst>
              <a:lin ang="0"/>
            </a:gradFill>
          </p:spPr>
        </p:sp>
        <p:sp>
          <p:nvSpPr>
            <p:cNvPr id="14" name="TextBox 14"/>
            <p:cNvSpPr txBox="1"/>
            <p:nvPr/>
          </p:nvSpPr>
          <p:spPr>
            <a:xfrm>
              <a:off x="0" y="-38100"/>
              <a:ext cx="2966666" cy="3034157"/>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3438676" y="2534933"/>
            <a:ext cx="11914584" cy="1198028"/>
          </a:xfrm>
          <a:prstGeom prst="rect">
            <a:avLst/>
          </a:prstGeom>
        </p:spPr>
        <p:txBody>
          <a:bodyPr lIns="0" tIns="0" rIns="0" bIns="0" rtlCol="0" anchor="t">
            <a:spAutoFit/>
          </a:bodyPr>
          <a:lstStyle/>
          <a:p>
            <a:pPr algn="just">
              <a:lnSpc>
                <a:spcPts val="4841"/>
              </a:lnSpc>
              <a:spcBef>
                <a:spcPct val="0"/>
              </a:spcBef>
            </a:pPr>
            <a:r>
              <a:rPr lang="en-US" sz="3458" b="1">
                <a:solidFill>
                  <a:srgbClr val="240960"/>
                </a:solidFill>
                <a:latin typeface="Canva Sans Bold"/>
                <a:ea typeface="Canva Sans Bold"/>
                <a:cs typeface="Canva Sans Bold"/>
                <a:sym typeface="Canva Sans Bold"/>
              </a:rPr>
              <a:t>coastal areas are very important for people and nature, </a:t>
            </a:r>
          </a:p>
          <a:p>
            <a:pPr algn="just">
              <a:lnSpc>
                <a:spcPts val="4841"/>
              </a:lnSpc>
              <a:spcBef>
                <a:spcPct val="0"/>
              </a:spcBef>
            </a:pPr>
            <a:r>
              <a:rPr lang="en-US" sz="3458" b="1">
                <a:solidFill>
                  <a:srgbClr val="240960"/>
                </a:solidFill>
                <a:latin typeface="Canva Sans Bold"/>
                <a:ea typeface="Canva Sans Bold"/>
                <a:cs typeface="Canva Sans Bold"/>
                <a:sym typeface="Canva Sans Bold"/>
              </a:rPr>
              <a:t>but they face many serious problems today.</a:t>
            </a:r>
          </a:p>
        </p:txBody>
      </p:sp>
      <p:sp>
        <p:nvSpPr>
          <p:cNvPr id="16" name="TextBox 16"/>
          <p:cNvSpPr txBox="1"/>
          <p:nvPr/>
        </p:nvSpPr>
        <p:spPr>
          <a:xfrm>
            <a:off x="4247424" y="4135646"/>
            <a:ext cx="9961845" cy="4119790"/>
          </a:xfrm>
          <a:prstGeom prst="rect">
            <a:avLst/>
          </a:prstGeom>
        </p:spPr>
        <p:txBody>
          <a:bodyPr lIns="0" tIns="0" rIns="0" bIns="0" rtlCol="0" anchor="t">
            <a:spAutoFit/>
          </a:bodyPr>
          <a:lstStyle/>
          <a:p>
            <a:pPr algn="l">
              <a:lnSpc>
                <a:spcPts val="5719"/>
              </a:lnSpc>
            </a:pPr>
            <a:r>
              <a:rPr lang="en-US" sz="4085" b="1">
                <a:solidFill>
                  <a:srgbClr val="240960"/>
                </a:solidFill>
                <a:latin typeface="Canva Sans Bold"/>
                <a:ea typeface="Canva Sans Bold"/>
                <a:cs typeface="Canva Sans Bold"/>
                <a:sym typeface="Canva Sans Bold"/>
              </a:rPr>
              <a:t>1. Storms, Cyclones &amp; Tsunami</a:t>
            </a:r>
          </a:p>
          <a:p>
            <a:pPr algn="l">
              <a:lnSpc>
                <a:spcPts val="5719"/>
              </a:lnSpc>
            </a:pPr>
            <a:r>
              <a:rPr lang="en-US" sz="4085" b="1">
                <a:solidFill>
                  <a:srgbClr val="240960"/>
                </a:solidFill>
                <a:latin typeface="Canva Sans Bold"/>
                <a:ea typeface="Canva Sans Bold"/>
                <a:cs typeface="Canva Sans Bold"/>
                <a:sym typeface="Canva Sans Bold"/>
              </a:rPr>
              <a:t>2. Coastal Erosion</a:t>
            </a:r>
          </a:p>
          <a:p>
            <a:pPr algn="l">
              <a:lnSpc>
                <a:spcPts val="5344"/>
              </a:lnSpc>
            </a:pPr>
            <a:r>
              <a:rPr lang="en-US" sz="3817" b="1">
                <a:solidFill>
                  <a:srgbClr val="240960"/>
                </a:solidFill>
                <a:latin typeface="Canva Sans Bold"/>
                <a:ea typeface="Canva Sans Bold"/>
                <a:cs typeface="Canva Sans Bold"/>
                <a:sym typeface="Canva Sans Bold"/>
              </a:rPr>
              <a:t>3. Flooding &amp; Rising Sea Levels</a:t>
            </a:r>
          </a:p>
          <a:p>
            <a:pPr algn="l">
              <a:lnSpc>
                <a:spcPts val="5344"/>
              </a:lnSpc>
            </a:pPr>
            <a:r>
              <a:rPr lang="en-US" sz="3817" b="1">
                <a:solidFill>
                  <a:srgbClr val="240960"/>
                </a:solidFill>
                <a:latin typeface="Canva Sans Bold"/>
                <a:ea typeface="Canva Sans Bold"/>
                <a:cs typeface="Canva Sans Bold"/>
                <a:sym typeface="Canva Sans Bold"/>
              </a:rPr>
              <a:t>4. Pollution</a:t>
            </a:r>
          </a:p>
          <a:p>
            <a:pPr algn="l">
              <a:lnSpc>
                <a:spcPts val="5344"/>
              </a:lnSpc>
            </a:pPr>
            <a:r>
              <a:rPr lang="en-US" sz="3817" b="1">
                <a:solidFill>
                  <a:srgbClr val="240960"/>
                </a:solidFill>
                <a:latin typeface="Canva Sans Bold"/>
                <a:ea typeface="Canva Sans Bold"/>
                <a:cs typeface="Canva Sans Bold"/>
                <a:sym typeface="Canva Sans Bold"/>
              </a:rPr>
              <a:t>5. Habitat Destruction</a:t>
            </a:r>
          </a:p>
          <a:p>
            <a:pPr algn="l">
              <a:lnSpc>
                <a:spcPts val="5344"/>
              </a:lnSpc>
              <a:spcBef>
                <a:spcPct val="0"/>
              </a:spcBef>
            </a:pPr>
            <a:r>
              <a:rPr lang="en-US" sz="3817" b="1">
                <a:solidFill>
                  <a:srgbClr val="240960"/>
                </a:solidFill>
                <a:latin typeface="Canva Sans Bold"/>
                <a:ea typeface="Canva Sans Bold"/>
                <a:cs typeface="Canva Sans Bold"/>
                <a:sym typeface="Canva Sans Bold"/>
              </a:rPr>
              <a:t>6. Climate Change &amp; Extreme Weather</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1739949" y="-1339362"/>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624953" y="-1339362"/>
            <a:ext cx="4302548" cy="4114800"/>
          </a:xfrm>
          <a:custGeom>
            <a:avLst/>
            <a:gdLst/>
            <a:ahLst/>
            <a:cxnLst/>
            <a:rect l="l" t="t" r="r" b="b"/>
            <a:pathLst>
              <a:path w="4302548" h="4114800">
                <a:moveTo>
                  <a:pt x="0" y="0"/>
                </a:moveTo>
                <a:lnTo>
                  <a:pt x="4302547" y="0"/>
                </a:lnTo>
                <a:lnTo>
                  <a:pt x="430254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20186" y="4474382"/>
            <a:ext cx="1248886" cy="1338237"/>
          </a:xfrm>
          <a:custGeom>
            <a:avLst/>
            <a:gdLst/>
            <a:ahLst/>
            <a:cxnLst/>
            <a:rect l="l" t="t" r="r" b="b"/>
            <a:pathLst>
              <a:path w="1248886" h="1338237">
                <a:moveTo>
                  <a:pt x="0" y="0"/>
                </a:moveTo>
                <a:lnTo>
                  <a:pt x="1248886" y="0"/>
                </a:lnTo>
                <a:lnTo>
                  <a:pt x="1248886" y="1338236"/>
                </a:lnTo>
                <a:lnTo>
                  <a:pt x="0" y="13382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flipH="1">
            <a:off x="17259300" y="4474382"/>
            <a:ext cx="1248886" cy="1338237"/>
          </a:xfrm>
          <a:custGeom>
            <a:avLst/>
            <a:gdLst/>
            <a:ahLst/>
            <a:cxnLst/>
            <a:rect l="l" t="t" r="r" b="b"/>
            <a:pathLst>
              <a:path w="1248886" h="1338237">
                <a:moveTo>
                  <a:pt x="1248886" y="0"/>
                </a:moveTo>
                <a:lnTo>
                  <a:pt x="0" y="0"/>
                </a:lnTo>
                <a:lnTo>
                  <a:pt x="0" y="1338236"/>
                </a:lnTo>
                <a:lnTo>
                  <a:pt x="1248886" y="1338236"/>
                </a:lnTo>
                <a:lnTo>
                  <a:pt x="1248886"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2439580" y="430080"/>
            <a:ext cx="12824560" cy="9307108"/>
            <a:chOff x="0" y="0"/>
            <a:chExt cx="17099413" cy="12409477"/>
          </a:xfrm>
        </p:grpSpPr>
        <p:sp>
          <p:nvSpPr>
            <p:cNvPr id="9" name="Freeform 9"/>
            <p:cNvSpPr/>
            <p:nvPr/>
          </p:nvSpPr>
          <p:spPr>
            <a:xfrm>
              <a:off x="192162" y="192162"/>
              <a:ext cx="16907251" cy="12217315"/>
            </a:xfrm>
            <a:custGeom>
              <a:avLst/>
              <a:gdLst/>
              <a:ahLst/>
              <a:cxnLst/>
              <a:rect l="l" t="t" r="r" b="b"/>
              <a:pathLst>
                <a:path w="16907251" h="12217315">
                  <a:moveTo>
                    <a:pt x="0" y="0"/>
                  </a:moveTo>
                  <a:lnTo>
                    <a:pt x="16907251" y="0"/>
                  </a:lnTo>
                  <a:lnTo>
                    <a:pt x="16907251" y="12217315"/>
                  </a:lnTo>
                  <a:lnTo>
                    <a:pt x="0" y="122173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0" y="0"/>
              <a:ext cx="16907251" cy="12217315"/>
            </a:xfrm>
            <a:custGeom>
              <a:avLst/>
              <a:gdLst/>
              <a:ahLst/>
              <a:cxnLst/>
              <a:rect l="l" t="t" r="r" b="b"/>
              <a:pathLst>
                <a:path w="16907251" h="12217315">
                  <a:moveTo>
                    <a:pt x="0" y="0"/>
                  </a:moveTo>
                  <a:lnTo>
                    <a:pt x="16907251" y="0"/>
                  </a:lnTo>
                  <a:lnTo>
                    <a:pt x="16907251" y="12217315"/>
                  </a:lnTo>
                  <a:lnTo>
                    <a:pt x="0" y="1221731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11" name="TextBox 11"/>
          <p:cNvSpPr txBox="1"/>
          <p:nvPr/>
        </p:nvSpPr>
        <p:spPr>
          <a:xfrm>
            <a:off x="3060498" y="3471179"/>
            <a:ext cx="11372047" cy="3224605"/>
          </a:xfrm>
          <a:prstGeom prst="rect">
            <a:avLst/>
          </a:prstGeom>
        </p:spPr>
        <p:txBody>
          <a:bodyPr lIns="0" tIns="0" rIns="0" bIns="0" rtlCol="0" anchor="t">
            <a:spAutoFit/>
          </a:bodyPr>
          <a:lstStyle/>
          <a:p>
            <a:pPr algn="just">
              <a:lnSpc>
                <a:spcPts val="5171"/>
              </a:lnSpc>
            </a:pPr>
            <a:r>
              <a:rPr lang="en-US" sz="3720" b="1">
                <a:solidFill>
                  <a:srgbClr val="000000"/>
                </a:solidFill>
                <a:latin typeface="Canva Sans Bold"/>
                <a:ea typeface="Canva Sans Bold"/>
                <a:cs typeface="Canva Sans Bold"/>
                <a:sym typeface="Canva Sans Bold"/>
              </a:rPr>
              <a:t>1. Data Collection &amp; Monitoring.</a:t>
            </a:r>
          </a:p>
          <a:p>
            <a:pPr algn="just">
              <a:lnSpc>
                <a:spcPts val="5171"/>
              </a:lnSpc>
            </a:pPr>
            <a:r>
              <a:rPr lang="en-US" sz="3720" b="1">
                <a:solidFill>
                  <a:srgbClr val="000000"/>
                </a:solidFill>
                <a:latin typeface="Canva Sans Bold"/>
                <a:ea typeface="Canva Sans Bold"/>
                <a:cs typeface="Canva Sans Bold"/>
                <a:sym typeface="Canva Sans Bold"/>
              </a:rPr>
              <a:t>2. Data Processing &amp; Analysis (AI/ML Integration).</a:t>
            </a:r>
          </a:p>
          <a:p>
            <a:pPr algn="just">
              <a:lnSpc>
                <a:spcPts val="5171"/>
              </a:lnSpc>
            </a:pPr>
            <a:r>
              <a:rPr lang="en-US" sz="3720" b="1">
                <a:solidFill>
                  <a:srgbClr val="000000"/>
                </a:solidFill>
                <a:latin typeface="Canva Sans Bold"/>
                <a:ea typeface="Canva Sans Bold"/>
                <a:cs typeface="Canva Sans Bold"/>
                <a:sym typeface="Canva Sans Bold"/>
              </a:rPr>
              <a:t>3. Early Warning &amp; Alerting System.</a:t>
            </a:r>
          </a:p>
          <a:p>
            <a:pPr algn="just">
              <a:lnSpc>
                <a:spcPts val="5171"/>
              </a:lnSpc>
            </a:pPr>
            <a:r>
              <a:rPr lang="en-US" sz="3720" b="1">
                <a:solidFill>
                  <a:srgbClr val="000000"/>
                </a:solidFill>
                <a:latin typeface="Canva Sans Bold"/>
                <a:ea typeface="Canva Sans Bold"/>
                <a:cs typeface="Canva Sans Bold"/>
                <a:sym typeface="Canva Sans Bold"/>
              </a:rPr>
              <a:t>4. Community Preparedness &amp; Response.</a:t>
            </a:r>
          </a:p>
          <a:p>
            <a:pPr algn="just">
              <a:lnSpc>
                <a:spcPts val="5171"/>
              </a:lnSpc>
            </a:pPr>
            <a:r>
              <a:rPr lang="en-US" sz="3720" b="1">
                <a:solidFill>
                  <a:srgbClr val="000000"/>
                </a:solidFill>
                <a:latin typeface="Canva Sans Bold"/>
                <a:ea typeface="Canva Sans Bold"/>
                <a:cs typeface="Canva Sans Bold"/>
                <a:sym typeface="Canva Sans Bold"/>
              </a:rPr>
              <a:t>5. Long-Term Benefits.</a:t>
            </a:r>
          </a:p>
        </p:txBody>
      </p:sp>
      <p:sp>
        <p:nvSpPr>
          <p:cNvPr id="12" name="TextBox 12"/>
          <p:cNvSpPr txBox="1"/>
          <p:nvPr/>
        </p:nvSpPr>
        <p:spPr>
          <a:xfrm>
            <a:off x="3490578" y="1234842"/>
            <a:ext cx="10237755" cy="1540596"/>
          </a:xfrm>
          <a:prstGeom prst="rect">
            <a:avLst/>
          </a:prstGeom>
        </p:spPr>
        <p:txBody>
          <a:bodyPr lIns="0" tIns="0" rIns="0" bIns="0" rtlCol="0" anchor="t">
            <a:spAutoFit/>
          </a:bodyPr>
          <a:lstStyle/>
          <a:p>
            <a:pPr algn="ctr">
              <a:lnSpc>
                <a:spcPts val="12210"/>
              </a:lnSpc>
            </a:pPr>
            <a:r>
              <a:rPr lang="en-US" sz="8721">
                <a:solidFill>
                  <a:srgbClr val="141619"/>
                </a:solidFill>
                <a:latin typeface="Autograph"/>
                <a:ea typeface="Autograph"/>
                <a:cs typeface="Autograph"/>
                <a:sym typeface="Autograph"/>
              </a:rPr>
              <a:t>SOLUTION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220186" y="4474382"/>
            <a:ext cx="1248886" cy="1338237"/>
          </a:xfrm>
          <a:custGeom>
            <a:avLst/>
            <a:gdLst/>
            <a:ahLst/>
            <a:cxnLst/>
            <a:rect l="l" t="t" r="r" b="b"/>
            <a:pathLst>
              <a:path w="1248886" h="1338237">
                <a:moveTo>
                  <a:pt x="0" y="0"/>
                </a:moveTo>
                <a:lnTo>
                  <a:pt x="1248886" y="0"/>
                </a:lnTo>
                <a:lnTo>
                  <a:pt x="1248886" y="1338236"/>
                </a:lnTo>
                <a:lnTo>
                  <a:pt x="0" y="13382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259300" y="4474382"/>
            <a:ext cx="1248886" cy="1338237"/>
          </a:xfrm>
          <a:custGeom>
            <a:avLst/>
            <a:gdLst/>
            <a:ahLst/>
            <a:cxnLst/>
            <a:rect l="l" t="t" r="r" b="b"/>
            <a:pathLst>
              <a:path w="1248886" h="1338237">
                <a:moveTo>
                  <a:pt x="1248886" y="0"/>
                </a:moveTo>
                <a:lnTo>
                  <a:pt x="0" y="0"/>
                </a:lnTo>
                <a:lnTo>
                  <a:pt x="0" y="1338236"/>
                </a:lnTo>
                <a:lnTo>
                  <a:pt x="1248886" y="1338236"/>
                </a:lnTo>
                <a:lnTo>
                  <a:pt x="124888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548834" y="819150"/>
            <a:ext cx="7190332" cy="1540426"/>
          </a:xfrm>
          <a:prstGeom prst="rect">
            <a:avLst/>
          </a:prstGeom>
        </p:spPr>
        <p:txBody>
          <a:bodyPr lIns="0" tIns="0" rIns="0" bIns="0" rtlCol="0" anchor="t">
            <a:spAutoFit/>
          </a:bodyPr>
          <a:lstStyle/>
          <a:p>
            <a:pPr algn="ctr">
              <a:lnSpc>
                <a:spcPts val="12272"/>
              </a:lnSpc>
            </a:pPr>
            <a:r>
              <a:rPr lang="en-US" sz="8766">
                <a:solidFill>
                  <a:srgbClr val="141619"/>
                </a:solidFill>
                <a:latin typeface="Autograph"/>
                <a:ea typeface="Autograph"/>
                <a:cs typeface="Autograph"/>
                <a:sym typeface="Autograph"/>
              </a:rPr>
              <a:t>DEMO</a:t>
            </a:r>
          </a:p>
        </p:txBody>
      </p:sp>
      <p:sp>
        <p:nvSpPr>
          <p:cNvPr id="5" name="Freeform 5"/>
          <p:cNvSpPr/>
          <p:nvPr/>
        </p:nvSpPr>
        <p:spPr>
          <a:xfrm>
            <a:off x="-1739949" y="-1339362"/>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624953" y="-1339362"/>
            <a:ext cx="4302548" cy="4114800"/>
          </a:xfrm>
          <a:custGeom>
            <a:avLst/>
            <a:gdLst/>
            <a:ahLst/>
            <a:cxnLst/>
            <a:rect l="l" t="t" r="r" b="b"/>
            <a:pathLst>
              <a:path w="4302548" h="4114800">
                <a:moveTo>
                  <a:pt x="0" y="0"/>
                </a:moveTo>
                <a:lnTo>
                  <a:pt x="4302547" y="0"/>
                </a:lnTo>
                <a:lnTo>
                  <a:pt x="4302547"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1439498" y="-417399"/>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007979" y="-1515208"/>
            <a:ext cx="4302548" cy="4114800"/>
          </a:xfrm>
          <a:custGeom>
            <a:avLst/>
            <a:gdLst/>
            <a:ahLst/>
            <a:cxnLst/>
            <a:rect l="l" t="t" r="r" b="b"/>
            <a:pathLst>
              <a:path w="4302548" h="4114800">
                <a:moveTo>
                  <a:pt x="0" y="0"/>
                </a:moveTo>
                <a:lnTo>
                  <a:pt x="4302548" y="0"/>
                </a:lnTo>
                <a:lnTo>
                  <a:pt x="430254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20186" y="4474382"/>
            <a:ext cx="1248886" cy="1338237"/>
          </a:xfrm>
          <a:custGeom>
            <a:avLst/>
            <a:gdLst/>
            <a:ahLst/>
            <a:cxnLst/>
            <a:rect l="l" t="t" r="r" b="b"/>
            <a:pathLst>
              <a:path w="1248886" h="1338237">
                <a:moveTo>
                  <a:pt x="0" y="0"/>
                </a:moveTo>
                <a:lnTo>
                  <a:pt x="1248886" y="0"/>
                </a:lnTo>
                <a:lnTo>
                  <a:pt x="1248886" y="1338236"/>
                </a:lnTo>
                <a:lnTo>
                  <a:pt x="0" y="13382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flipH="1">
            <a:off x="17259300" y="4474382"/>
            <a:ext cx="1248886" cy="1338237"/>
          </a:xfrm>
          <a:custGeom>
            <a:avLst/>
            <a:gdLst/>
            <a:ahLst/>
            <a:cxnLst/>
            <a:rect l="l" t="t" r="r" b="b"/>
            <a:pathLst>
              <a:path w="1248886" h="1338237">
                <a:moveTo>
                  <a:pt x="1248886" y="0"/>
                </a:moveTo>
                <a:lnTo>
                  <a:pt x="0" y="0"/>
                </a:lnTo>
                <a:lnTo>
                  <a:pt x="0" y="1338236"/>
                </a:lnTo>
                <a:lnTo>
                  <a:pt x="1248886" y="1338236"/>
                </a:lnTo>
                <a:lnTo>
                  <a:pt x="1248886"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2439580" y="430080"/>
            <a:ext cx="13561241" cy="9841736"/>
            <a:chOff x="0" y="0"/>
            <a:chExt cx="18081655" cy="13122315"/>
          </a:xfrm>
        </p:grpSpPr>
        <p:sp>
          <p:nvSpPr>
            <p:cNvPr id="9" name="Freeform 9"/>
            <p:cNvSpPr/>
            <p:nvPr/>
          </p:nvSpPr>
          <p:spPr>
            <a:xfrm>
              <a:off x="203200" y="203200"/>
              <a:ext cx="17878455" cy="12919115"/>
            </a:xfrm>
            <a:custGeom>
              <a:avLst/>
              <a:gdLst/>
              <a:ahLst/>
              <a:cxnLst/>
              <a:rect l="l" t="t" r="r" b="b"/>
              <a:pathLst>
                <a:path w="17878455" h="12919115">
                  <a:moveTo>
                    <a:pt x="0" y="0"/>
                  </a:moveTo>
                  <a:lnTo>
                    <a:pt x="17878455" y="0"/>
                  </a:lnTo>
                  <a:lnTo>
                    <a:pt x="17878455" y="12919115"/>
                  </a:lnTo>
                  <a:lnTo>
                    <a:pt x="0" y="129191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0" y="0"/>
              <a:ext cx="17878455" cy="12919115"/>
            </a:xfrm>
            <a:custGeom>
              <a:avLst/>
              <a:gdLst/>
              <a:ahLst/>
              <a:cxnLst/>
              <a:rect l="l" t="t" r="r" b="b"/>
              <a:pathLst>
                <a:path w="17878455" h="12919115">
                  <a:moveTo>
                    <a:pt x="0" y="0"/>
                  </a:moveTo>
                  <a:lnTo>
                    <a:pt x="17878455" y="0"/>
                  </a:lnTo>
                  <a:lnTo>
                    <a:pt x="17878455" y="12919115"/>
                  </a:lnTo>
                  <a:lnTo>
                    <a:pt x="0" y="1291911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11" name="TextBox 11"/>
          <p:cNvSpPr txBox="1"/>
          <p:nvPr/>
        </p:nvSpPr>
        <p:spPr>
          <a:xfrm>
            <a:off x="6463548" y="1953826"/>
            <a:ext cx="5360905" cy="1131838"/>
          </a:xfrm>
          <a:prstGeom prst="rect">
            <a:avLst/>
          </a:prstGeom>
        </p:spPr>
        <p:txBody>
          <a:bodyPr lIns="0" tIns="0" rIns="0" bIns="0" rtlCol="0" anchor="t">
            <a:spAutoFit/>
          </a:bodyPr>
          <a:lstStyle/>
          <a:p>
            <a:pPr algn="ctr">
              <a:lnSpc>
                <a:spcPts val="7262"/>
              </a:lnSpc>
            </a:pPr>
            <a:r>
              <a:rPr lang="en-US" sz="10228">
                <a:solidFill>
                  <a:srgbClr val="141619"/>
                </a:solidFill>
                <a:latin typeface="Autograph"/>
                <a:ea typeface="Autograph"/>
                <a:cs typeface="Autograph"/>
                <a:sym typeface="Autograph"/>
              </a:rPr>
              <a:t>IMPACT</a:t>
            </a:r>
          </a:p>
        </p:txBody>
      </p:sp>
      <p:sp>
        <p:nvSpPr>
          <p:cNvPr id="12" name="TextBox 12"/>
          <p:cNvSpPr txBox="1"/>
          <p:nvPr/>
        </p:nvSpPr>
        <p:spPr>
          <a:xfrm>
            <a:off x="4153766" y="3416722"/>
            <a:ext cx="10854213" cy="3126546"/>
          </a:xfrm>
          <a:prstGeom prst="rect">
            <a:avLst/>
          </a:prstGeom>
        </p:spPr>
        <p:txBody>
          <a:bodyPr lIns="0" tIns="0" rIns="0" bIns="0" rtlCol="0" anchor="t">
            <a:spAutoFit/>
          </a:bodyPr>
          <a:lstStyle/>
          <a:p>
            <a:pPr algn="just">
              <a:lnSpc>
                <a:spcPts val="6200"/>
              </a:lnSpc>
            </a:pPr>
            <a:r>
              <a:rPr lang="en-US" sz="4429" b="1">
                <a:solidFill>
                  <a:srgbClr val="000000"/>
                </a:solidFill>
                <a:latin typeface="Canva Sans Bold"/>
                <a:ea typeface="Canva Sans Bold"/>
                <a:cs typeface="Canva Sans Bold"/>
                <a:sym typeface="Canva Sans Bold"/>
              </a:rPr>
              <a:t>1. Social Impact.</a:t>
            </a:r>
          </a:p>
          <a:p>
            <a:pPr algn="just">
              <a:lnSpc>
                <a:spcPts val="6200"/>
              </a:lnSpc>
            </a:pPr>
            <a:r>
              <a:rPr lang="en-US" sz="4429" b="1">
                <a:solidFill>
                  <a:srgbClr val="000000"/>
                </a:solidFill>
                <a:latin typeface="Canva Sans Bold"/>
                <a:ea typeface="Canva Sans Bold"/>
                <a:cs typeface="Canva Sans Bold"/>
                <a:sym typeface="Canva Sans Bold"/>
              </a:rPr>
              <a:t>2. Economic Impact.</a:t>
            </a:r>
          </a:p>
          <a:p>
            <a:pPr algn="just">
              <a:lnSpc>
                <a:spcPts val="6200"/>
              </a:lnSpc>
            </a:pPr>
            <a:r>
              <a:rPr lang="en-US" sz="4429" b="1">
                <a:solidFill>
                  <a:srgbClr val="000000"/>
                </a:solidFill>
                <a:latin typeface="Canva Sans Bold"/>
                <a:ea typeface="Canva Sans Bold"/>
                <a:cs typeface="Canva Sans Bold"/>
                <a:sym typeface="Canva Sans Bold"/>
              </a:rPr>
              <a:t>3. Environmental Impact.</a:t>
            </a:r>
          </a:p>
          <a:p>
            <a:pPr algn="just">
              <a:lnSpc>
                <a:spcPts val="6200"/>
              </a:lnSpc>
              <a:spcBef>
                <a:spcPct val="0"/>
              </a:spcBef>
            </a:pPr>
            <a:r>
              <a:rPr lang="en-US" sz="4429" b="1">
                <a:solidFill>
                  <a:srgbClr val="000000"/>
                </a:solidFill>
                <a:latin typeface="Canva Sans Bold"/>
                <a:ea typeface="Canva Sans Bold"/>
                <a:cs typeface="Canva Sans Bold"/>
                <a:sym typeface="Canva Sans Bold"/>
              </a:rPr>
              <a:t>4. Governance &amp; Technological Impact.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1739949" y="-1339362"/>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624953" y="-1339362"/>
            <a:ext cx="4302548" cy="4114800"/>
          </a:xfrm>
          <a:custGeom>
            <a:avLst/>
            <a:gdLst/>
            <a:ahLst/>
            <a:cxnLst/>
            <a:rect l="l" t="t" r="r" b="b"/>
            <a:pathLst>
              <a:path w="4302548" h="4114800">
                <a:moveTo>
                  <a:pt x="0" y="0"/>
                </a:moveTo>
                <a:lnTo>
                  <a:pt x="4302547" y="0"/>
                </a:lnTo>
                <a:lnTo>
                  <a:pt x="430254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20186" y="4474382"/>
            <a:ext cx="1248886" cy="1338237"/>
          </a:xfrm>
          <a:custGeom>
            <a:avLst/>
            <a:gdLst/>
            <a:ahLst/>
            <a:cxnLst/>
            <a:rect l="l" t="t" r="r" b="b"/>
            <a:pathLst>
              <a:path w="1248886" h="1338237">
                <a:moveTo>
                  <a:pt x="0" y="0"/>
                </a:moveTo>
                <a:lnTo>
                  <a:pt x="1248886" y="0"/>
                </a:lnTo>
                <a:lnTo>
                  <a:pt x="1248886" y="1338236"/>
                </a:lnTo>
                <a:lnTo>
                  <a:pt x="0" y="13382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flipH="1">
            <a:off x="17259300" y="4474382"/>
            <a:ext cx="1248886" cy="1338237"/>
          </a:xfrm>
          <a:custGeom>
            <a:avLst/>
            <a:gdLst/>
            <a:ahLst/>
            <a:cxnLst/>
            <a:rect l="l" t="t" r="r" b="b"/>
            <a:pathLst>
              <a:path w="1248886" h="1338237">
                <a:moveTo>
                  <a:pt x="1248886" y="0"/>
                </a:moveTo>
                <a:lnTo>
                  <a:pt x="0" y="0"/>
                </a:lnTo>
                <a:lnTo>
                  <a:pt x="0" y="1338236"/>
                </a:lnTo>
                <a:lnTo>
                  <a:pt x="1248886" y="1338236"/>
                </a:lnTo>
                <a:lnTo>
                  <a:pt x="1248886"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2439580" y="430080"/>
            <a:ext cx="13561241" cy="9841736"/>
            <a:chOff x="0" y="0"/>
            <a:chExt cx="18081655" cy="13122315"/>
          </a:xfrm>
        </p:grpSpPr>
        <p:sp>
          <p:nvSpPr>
            <p:cNvPr id="9" name="Freeform 9"/>
            <p:cNvSpPr/>
            <p:nvPr/>
          </p:nvSpPr>
          <p:spPr>
            <a:xfrm>
              <a:off x="203200" y="203200"/>
              <a:ext cx="17878455" cy="12919115"/>
            </a:xfrm>
            <a:custGeom>
              <a:avLst/>
              <a:gdLst/>
              <a:ahLst/>
              <a:cxnLst/>
              <a:rect l="l" t="t" r="r" b="b"/>
              <a:pathLst>
                <a:path w="17878455" h="12919115">
                  <a:moveTo>
                    <a:pt x="0" y="0"/>
                  </a:moveTo>
                  <a:lnTo>
                    <a:pt x="17878455" y="0"/>
                  </a:lnTo>
                  <a:lnTo>
                    <a:pt x="17878455" y="12919115"/>
                  </a:lnTo>
                  <a:lnTo>
                    <a:pt x="0" y="1291911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0" y="0"/>
              <a:ext cx="17878455" cy="12919115"/>
            </a:xfrm>
            <a:custGeom>
              <a:avLst/>
              <a:gdLst/>
              <a:ahLst/>
              <a:cxnLst/>
              <a:rect l="l" t="t" r="r" b="b"/>
              <a:pathLst>
                <a:path w="17878455" h="12919115">
                  <a:moveTo>
                    <a:pt x="0" y="0"/>
                  </a:moveTo>
                  <a:lnTo>
                    <a:pt x="17878455" y="0"/>
                  </a:lnTo>
                  <a:lnTo>
                    <a:pt x="17878455" y="12919115"/>
                  </a:lnTo>
                  <a:lnTo>
                    <a:pt x="0" y="1291911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11" name="TextBox 11"/>
          <p:cNvSpPr txBox="1"/>
          <p:nvPr/>
        </p:nvSpPr>
        <p:spPr>
          <a:xfrm>
            <a:off x="3561680" y="1283935"/>
            <a:ext cx="11509321" cy="1830661"/>
          </a:xfrm>
          <a:prstGeom prst="rect">
            <a:avLst/>
          </a:prstGeom>
        </p:spPr>
        <p:txBody>
          <a:bodyPr lIns="0" tIns="0" rIns="0" bIns="0" rtlCol="0" anchor="t">
            <a:spAutoFit/>
          </a:bodyPr>
          <a:lstStyle/>
          <a:p>
            <a:pPr algn="ctr">
              <a:lnSpc>
                <a:spcPts val="14597"/>
              </a:lnSpc>
            </a:pPr>
            <a:r>
              <a:rPr lang="en-US" sz="10426">
                <a:solidFill>
                  <a:srgbClr val="141619"/>
                </a:solidFill>
                <a:latin typeface="Autograph"/>
                <a:ea typeface="Autograph"/>
                <a:cs typeface="Autograph"/>
                <a:sym typeface="Autograph"/>
              </a:rPr>
              <a:t>FUTURE SCOPE</a:t>
            </a:r>
          </a:p>
        </p:txBody>
      </p:sp>
      <p:sp>
        <p:nvSpPr>
          <p:cNvPr id="12" name="TextBox 12"/>
          <p:cNvSpPr txBox="1"/>
          <p:nvPr/>
        </p:nvSpPr>
        <p:spPr>
          <a:xfrm>
            <a:off x="4659345" y="3303832"/>
            <a:ext cx="9510616" cy="3612662"/>
          </a:xfrm>
          <a:prstGeom prst="rect">
            <a:avLst/>
          </a:prstGeom>
        </p:spPr>
        <p:txBody>
          <a:bodyPr lIns="0" tIns="0" rIns="0" bIns="0" rtlCol="0" anchor="t">
            <a:spAutoFit/>
          </a:bodyPr>
          <a:lstStyle/>
          <a:p>
            <a:pPr algn="just">
              <a:lnSpc>
                <a:spcPts val="5792"/>
              </a:lnSpc>
            </a:pPr>
            <a:r>
              <a:rPr lang="en-US" sz="4137" b="1">
                <a:solidFill>
                  <a:srgbClr val="000000"/>
                </a:solidFill>
                <a:latin typeface="Canva Sans Bold"/>
                <a:ea typeface="Canva Sans Bold"/>
                <a:cs typeface="Canva Sans Bold"/>
                <a:sym typeface="Canva Sans Bold"/>
              </a:rPr>
              <a:t>1. Advanced Technology Integration</a:t>
            </a:r>
          </a:p>
          <a:p>
            <a:pPr algn="just">
              <a:lnSpc>
                <a:spcPts val="5792"/>
              </a:lnSpc>
            </a:pPr>
            <a:r>
              <a:rPr lang="en-US" sz="4137" b="1">
                <a:solidFill>
                  <a:srgbClr val="000000"/>
                </a:solidFill>
                <a:latin typeface="Canva Sans Bold"/>
                <a:ea typeface="Canva Sans Bold"/>
                <a:cs typeface="Canva Sans Bold"/>
                <a:sym typeface="Canva Sans Bold"/>
              </a:rPr>
              <a:t>2. Expansion to Global Scale</a:t>
            </a:r>
          </a:p>
          <a:p>
            <a:pPr algn="just">
              <a:lnSpc>
                <a:spcPts val="5792"/>
              </a:lnSpc>
            </a:pPr>
            <a:r>
              <a:rPr lang="en-US" sz="4137" b="1">
                <a:solidFill>
                  <a:srgbClr val="000000"/>
                </a:solidFill>
                <a:latin typeface="Canva Sans Bold"/>
                <a:ea typeface="Canva Sans Bold"/>
                <a:cs typeface="Canva Sans Bold"/>
                <a:sym typeface="Canva Sans Bold"/>
              </a:rPr>
              <a:t>3. Smart Infrastructure &amp; Automation</a:t>
            </a:r>
          </a:p>
          <a:p>
            <a:pPr algn="just">
              <a:lnSpc>
                <a:spcPts val="5792"/>
              </a:lnSpc>
            </a:pPr>
            <a:r>
              <a:rPr lang="en-US" sz="4137" b="1">
                <a:solidFill>
                  <a:srgbClr val="000000"/>
                </a:solidFill>
                <a:latin typeface="Canva Sans Bold"/>
                <a:ea typeface="Canva Sans Bold"/>
                <a:cs typeface="Canva Sans Bold"/>
                <a:sym typeface="Canva Sans Bold"/>
              </a:rPr>
              <a:t>4. Community-Centered Innovations</a:t>
            </a:r>
          </a:p>
          <a:p>
            <a:pPr algn="just">
              <a:lnSpc>
                <a:spcPts val="5792"/>
              </a:lnSpc>
              <a:spcBef>
                <a:spcPct val="0"/>
              </a:spcBef>
            </a:pPr>
            <a:r>
              <a:rPr lang="en-US" sz="4137" b="1">
                <a:solidFill>
                  <a:srgbClr val="000000"/>
                </a:solidFill>
                <a:latin typeface="Canva Sans Bold"/>
                <a:ea typeface="Canva Sans Bold"/>
                <a:cs typeface="Canva Sans Bold"/>
                <a:sym typeface="Canva Sans Bold"/>
              </a:rPr>
              <a:t>5. Climate Change Adaptation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69EBE"/>
        </a:solidFill>
        <a:effectLst/>
      </p:bgPr>
    </p:bg>
    <p:spTree>
      <p:nvGrpSpPr>
        <p:cNvPr id="1" name=""/>
        <p:cNvGrpSpPr/>
        <p:nvPr/>
      </p:nvGrpSpPr>
      <p:grpSpPr>
        <a:xfrm>
          <a:off x="0" y="0"/>
          <a:ext cx="0" cy="0"/>
          <a:chOff x="0" y="0"/>
          <a:chExt cx="0" cy="0"/>
        </a:xfrm>
      </p:grpSpPr>
      <p:sp>
        <p:nvSpPr>
          <p:cNvPr id="2" name="Freeform 2"/>
          <p:cNvSpPr/>
          <p:nvPr/>
        </p:nvSpPr>
        <p:spPr>
          <a:xfrm>
            <a:off x="-1739949" y="-1339362"/>
            <a:ext cx="4402996" cy="4114800"/>
          </a:xfrm>
          <a:custGeom>
            <a:avLst/>
            <a:gdLst/>
            <a:ahLst/>
            <a:cxnLst/>
            <a:rect l="l" t="t" r="r" b="b"/>
            <a:pathLst>
              <a:path w="4402996" h="4114800">
                <a:moveTo>
                  <a:pt x="0" y="0"/>
                </a:moveTo>
                <a:lnTo>
                  <a:pt x="4402996" y="0"/>
                </a:lnTo>
                <a:lnTo>
                  <a:pt x="440299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905129" y="7775331"/>
            <a:ext cx="4508247" cy="4114800"/>
          </a:xfrm>
          <a:custGeom>
            <a:avLst/>
            <a:gdLst/>
            <a:ahLst/>
            <a:cxnLst/>
            <a:rect l="l" t="t" r="r" b="b"/>
            <a:pathLst>
              <a:path w="4508247" h="4114800">
                <a:moveTo>
                  <a:pt x="0" y="0"/>
                </a:moveTo>
                <a:lnTo>
                  <a:pt x="4508247" y="0"/>
                </a:lnTo>
                <a:lnTo>
                  <a:pt x="4508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08159" y="6984023"/>
            <a:ext cx="3471395" cy="4114800"/>
          </a:xfrm>
          <a:custGeom>
            <a:avLst/>
            <a:gdLst/>
            <a:ahLst/>
            <a:cxnLst/>
            <a:rect l="l" t="t" r="r" b="b"/>
            <a:pathLst>
              <a:path w="3471395" h="4114800">
                <a:moveTo>
                  <a:pt x="0" y="0"/>
                </a:moveTo>
                <a:lnTo>
                  <a:pt x="3471395" y="0"/>
                </a:lnTo>
                <a:lnTo>
                  <a:pt x="3471395"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624953" y="-1339362"/>
            <a:ext cx="4302548" cy="4114800"/>
          </a:xfrm>
          <a:custGeom>
            <a:avLst/>
            <a:gdLst/>
            <a:ahLst/>
            <a:cxnLst/>
            <a:rect l="l" t="t" r="r" b="b"/>
            <a:pathLst>
              <a:path w="4302548" h="4114800">
                <a:moveTo>
                  <a:pt x="0" y="0"/>
                </a:moveTo>
                <a:lnTo>
                  <a:pt x="4302547" y="0"/>
                </a:lnTo>
                <a:lnTo>
                  <a:pt x="430254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220186" y="4474382"/>
            <a:ext cx="1248886" cy="1338237"/>
          </a:xfrm>
          <a:custGeom>
            <a:avLst/>
            <a:gdLst/>
            <a:ahLst/>
            <a:cxnLst/>
            <a:rect l="l" t="t" r="r" b="b"/>
            <a:pathLst>
              <a:path w="1248886" h="1338237">
                <a:moveTo>
                  <a:pt x="0" y="0"/>
                </a:moveTo>
                <a:lnTo>
                  <a:pt x="1248886" y="0"/>
                </a:lnTo>
                <a:lnTo>
                  <a:pt x="1248886" y="1338236"/>
                </a:lnTo>
                <a:lnTo>
                  <a:pt x="0" y="133823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flipH="1">
            <a:off x="17259300" y="4474382"/>
            <a:ext cx="1248886" cy="1338237"/>
          </a:xfrm>
          <a:custGeom>
            <a:avLst/>
            <a:gdLst/>
            <a:ahLst/>
            <a:cxnLst/>
            <a:rect l="l" t="t" r="r" b="b"/>
            <a:pathLst>
              <a:path w="1248886" h="1338237">
                <a:moveTo>
                  <a:pt x="1248886" y="0"/>
                </a:moveTo>
                <a:lnTo>
                  <a:pt x="0" y="0"/>
                </a:lnTo>
                <a:lnTo>
                  <a:pt x="0" y="1338236"/>
                </a:lnTo>
                <a:lnTo>
                  <a:pt x="1248886" y="1338236"/>
                </a:lnTo>
                <a:lnTo>
                  <a:pt x="1248886"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2064849" y="158128"/>
            <a:ext cx="14112360" cy="10241697"/>
            <a:chOff x="0" y="0"/>
            <a:chExt cx="18816480" cy="13655596"/>
          </a:xfrm>
        </p:grpSpPr>
        <p:sp>
          <p:nvSpPr>
            <p:cNvPr id="9" name="Freeform 9"/>
            <p:cNvSpPr/>
            <p:nvPr/>
          </p:nvSpPr>
          <p:spPr>
            <a:xfrm>
              <a:off x="211458" y="211458"/>
              <a:ext cx="18605022" cy="13444138"/>
            </a:xfrm>
            <a:custGeom>
              <a:avLst/>
              <a:gdLst/>
              <a:ahLst/>
              <a:cxnLst/>
              <a:rect l="l" t="t" r="r" b="b"/>
              <a:pathLst>
                <a:path w="18605022" h="13444138">
                  <a:moveTo>
                    <a:pt x="0" y="0"/>
                  </a:moveTo>
                  <a:lnTo>
                    <a:pt x="18605022" y="0"/>
                  </a:lnTo>
                  <a:lnTo>
                    <a:pt x="18605022" y="13444138"/>
                  </a:lnTo>
                  <a:lnTo>
                    <a:pt x="0" y="1344413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Freeform 10"/>
            <p:cNvSpPr/>
            <p:nvPr/>
          </p:nvSpPr>
          <p:spPr>
            <a:xfrm>
              <a:off x="0" y="0"/>
              <a:ext cx="18605022" cy="13444138"/>
            </a:xfrm>
            <a:custGeom>
              <a:avLst/>
              <a:gdLst/>
              <a:ahLst/>
              <a:cxnLst/>
              <a:rect l="l" t="t" r="r" b="b"/>
              <a:pathLst>
                <a:path w="18605022" h="13444138">
                  <a:moveTo>
                    <a:pt x="0" y="0"/>
                  </a:moveTo>
                  <a:lnTo>
                    <a:pt x="18605022" y="0"/>
                  </a:lnTo>
                  <a:lnTo>
                    <a:pt x="18605022" y="13444138"/>
                  </a:lnTo>
                  <a:lnTo>
                    <a:pt x="0" y="13444138"/>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grpSp>
      <p:sp>
        <p:nvSpPr>
          <p:cNvPr id="11" name="TextBox 11"/>
          <p:cNvSpPr txBox="1"/>
          <p:nvPr/>
        </p:nvSpPr>
        <p:spPr>
          <a:xfrm>
            <a:off x="2493073" y="1171771"/>
            <a:ext cx="13049309" cy="1830661"/>
          </a:xfrm>
          <a:prstGeom prst="rect">
            <a:avLst/>
          </a:prstGeom>
        </p:spPr>
        <p:txBody>
          <a:bodyPr lIns="0" tIns="0" rIns="0" bIns="0" rtlCol="0" anchor="t">
            <a:spAutoFit/>
          </a:bodyPr>
          <a:lstStyle/>
          <a:p>
            <a:pPr algn="ctr">
              <a:lnSpc>
                <a:spcPts val="14597"/>
              </a:lnSpc>
            </a:pPr>
            <a:r>
              <a:rPr lang="en-US" sz="10426">
                <a:solidFill>
                  <a:srgbClr val="141619"/>
                </a:solidFill>
                <a:latin typeface="Autograph"/>
                <a:ea typeface="Autograph"/>
                <a:cs typeface="Autograph"/>
                <a:sym typeface="Autograph"/>
              </a:rPr>
              <a:t>CONCLUSION </a:t>
            </a:r>
          </a:p>
        </p:txBody>
      </p:sp>
      <p:sp>
        <p:nvSpPr>
          <p:cNvPr id="12" name="TextBox 12"/>
          <p:cNvSpPr txBox="1"/>
          <p:nvPr/>
        </p:nvSpPr>
        <p:spPr>
          <a:xfrm>
            <a:off x="2498824" y="3603625"/>
            <a:ext cx="13043558" cy="2985876"/>
          </a:xfrm>
          <a:prstGeom prst="rect">
            <a:avLst/>
          </a:prstGeom>
        </p:spPr>
        <p:txBody>
          <a:bodyPr lIns="0" tIns="0" rIns="0" bIns="0" rtlCol="0" anchor="t">
            <a:spAutoFit/>
          </a:bodyPr>
          <a:lstStyle/>
          <a:p>
            <a:pPr algn="l">
              <a:lnSpc>
                <a:spcPts val="3435"/>
              </a:lnSpc>
            </a:pPr>
            <a:endParaRPr/>
          </a:p>
          <a:p>
            <a:pPr algn="just">
              <a:lnSpc>
                <a:spcPts val="3435"/>
              </a:lnSpc>
            </a:pPr>
            <a:r>
              <a:rPr lang="en-US" sz="2453" b="1">
                <a:solidFill>
                  <a:srgbClr val="141619"/>
                </a:solidFill>
                <a:latin typeface="Canva Sans Bold"/>
                <a:ea typeface="Canva Sans Bold"/>
                <a:cs typeface="Canva Sans Bold"/>
                <a:sym typeface="Canva Sans Bold"/>
              </a:rPr>
              <a:t>  1.The Coastal Threat Alert System protects communities with real-time dashboards, </a:t>
            </a:r>
          </a:p>
          <a:p>
            <a:pPr algn="just">
              <a:lnSpc>
                <a:spcPts val="3435"/>
              </a:lnSpc>
            </a:pPr>
            <a:r>
              <a:rPr lang="en-US" sz="2453" b="1">
                <a:solidFill>
                  <a:srgbClr val="141619"/>
                </a:solidFill>
                <a:latin typeface="Canva Sans Bold"/>
                <a:ea typeface="Canva Sans Bold"/>
                <a:cs typeface="Canva Sans Bold"/>
                <a:sym typeface="Canva Sans Bold"/>
              </a:rPr>
              <a:t>instant alerts, gamification, and professional monitoring tools for faster response.</a:t>
            </a:r>
          </a:p>
          <a:p>
            <a:pPr algn="just">
              <a:lnSpc>
                <a:spcPts val="3435"/>
              </a:lnSpc>
            </a:pPr>
            <a:r>
              <a:rPr lang="en-US" sz="2453" b="1">
                <a:solidFill>
                  <a:srgbClr val="141619"/>
                </a:solidFill>
                <a:latin typeface="Canva Sans Bold"/>
                <a:ea typeface="Canva Sans Bold"/>
                <a:cs typeface="Canva Sans Bold"/>
                <a:sym typeface="Canva Sans Bold"/>
              </a:rPr>
              <a:t>  2.By combining advanced technology with community participation, it reduces risks, </a:t>
            </a:r>
          </a:p>
          <a:p>
            <a:pPr algn="just">
              <a:lnSpc>
                <a:spcPts val="3435"/>
              </a:lnSpc>
            </a:pPr>
            <a:r>
              <a:rPr lang="en-US" sz="2453" b="1">
                <a:solidFill>
                  <a:srgbClr val="141619"/>
                </a:solidFill>
                <a:latin typeface="Canva Sans Bold"/>
                <a:ea typeface="Canva Sans Bold"/>
                <a:cs typeface="Canva Sans Bold"/>
                <a:sym typeface="Canva Sans Bold"/>
              </a:rPr>
              <a:t>builds awareness, and makes coastal safety a shared responsibility.</a:t>
            </a:r>
          </a:p>
          <a:p>
            <a:pPr algn="just">
              <a:lnSpc>
                <a:spcPts val="3435"/>
              </a:lnSpc>
            </a:pPr>
            <a:endParaRPr lang="en-US" sz="2453" b="1">
              <a:solidFill>
                <a:srgbClr val="141619"/>
              </a:solidFill>
              <a:latin typeface="Canva Sans Bold"/>
              <a:ea typeface="Canva Sans Bold"/>
              <a:cs typeface="Canva Sans Bold"/>
              <a:sym typeface="Canva Sans Bold"/>
            </a:endParaRPr>
          </a:p>
          <a:p>
            <a:pPr algn="just">
              <a:lnSpc>
                <a:spcPts val="3435"/>
              </a:lnSpc>
              <a:spcBef>
                <a:spcPct val="0"/>
              </a:spcBef>
            </a:pPr>
            <a:endParaRPr lang="en-US" sz="2453" b="1">
              <a:solidFill>
                <a:srgbClr val="141619"/>
              </a:solidFill>
              <a:latin typeface="Canva Sans Bold"/>
              <a:ea typeface="Canva Sans Bold"/>
              <a:cs typeface="Canva Sans Bold"/>
              <a:sym typeface="Canva Sans Bold"/>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345</Words>
  <Application>Microsoft Office PowerPoint</Application>
  <PresentationFormat>Custom</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Gagalin</vt:lpstr>
      <vt:lpstr>Autograph</vt:lpstr>
      <vt:lpstr>Caveat Brush</vt:lpstr>
      <vt:lpstr>Calibri</vt:lpstr>
      <vt:lpstr>Canva Sans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COSTAL</dc:title>
  <cp:lastModifiedBy>NAMRA PATEL</cp:lastModifiedBy>
  <cp:revision>3</cp:revision>
  <dcterms:created xsi:type="dcterms:W3CDTF">2006-08-16T00:00:00Z</dcterms:created>
  <dcterms:modified xsi:type="dcterms:W3CDTF">2025-08-31T02:55:01Z</dcterms:modified>
  <dc:identifier>DAGxkPUWKGA</dc:identifier>
</cp:coreProperties>
</file>