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60" r:id="rId5"/>
    <p:sldId id="258" r:id="rId6"/>
    <p:sldId id="282" r:id="rId7"/>
    <p:sldId id="261" r:id="rId8"/>
    <p:sldId id="274" r:id="rId9"/>
    <p:sldId id="267" r:id="rId10"/>
    <p:sldId id="262" r:id="rId11"/>
    <p:sldId id="287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B2B2B2"/>
    <a:srgbClr val="202020"/>
    <a:srgbClr val="323232"/>
    <a:srgbClr val="CC33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9"/>
        <p:guide pos="383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Funpack02_banner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37970" y="25400"/>
            <a:ext cx="9150350" cy="683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56540" y="3013710"/>
            <a:ext cx="1167955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4800">
                <a:solidFill>
                  <a:srgbClr val="CC0000"/>
                </a:solidFill>
                <a:effectLst/>
              </a:rPr>
              <a:t>硬件介绍</a:t>
            </a:r>
            <a:endParaRPr lang="zh-CN" altLang="en-US" sz="4800">
              <a:solidFill>
                <a:srgbClr val="CC0000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8925" y="1229360"/>
            <a:ext cx="14554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200" b="1">
                <a:solidFill>
                  <a:srgbClr val="CC0000"/>
                </a:solidFill>
                <a:effectLst/>
              </a:rPr>
              <a:t>01</a:t>
            </a:r>
            <a:endParaRPr lang="en-US" altLang="zh-CN" sz="7200" b="1">
              <a:solidFill>
                <a:srgbClr val="CC0000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RED-V_entity_positiv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" y="640080"/>
            <a:ext cx="6028690" cy="6028690"/>
          </a:xfrm>
          <a:prstGeom prst="rect">
            <a:avLst/>
          </a:prstGeom>
        </p:spPr>
      </p:pic>
      <p:pic>
        <p:nvPicPr>
          <p:cNvPr id="5" name="图片 4" descr="RED-V_entity_negative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10" y="790575"/>
            <a:ext cx="5276850" cy="5276850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1755140" y="422275"/>
            <a:ext cx="1945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DC Power Input</a:t>
            </a:r>
            <a:endParaRPr lang="en-US" altLang="zh-CN"/>
          </a:p>
        </p:txBody>
      </p:sp>
      <p:sp>
        <p:nvSpPr>
          <p:cNvPr id="7" name="文本框 6"/>
          <p:cNvSpPr txBox="true"/>
          <p:nvPr/>
        </p:nvSpPr>
        <p:spPr>
          <a:xfrm>
            <a:off x="4013835" y="640080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Type-C USB</a:t>
            </a:r>
            <a:endParaRPr lang="en-US" altLang="zh-CN"/>
          </a:p>
        </p:txBody>
      </p:sp>
      <p:sp>
        <p:nvSpPr>
          <p:cNvPr id="8" name="文本框 7"/>
          <p:cNvSpPr txBox="true"/>
          <p:nvPr/>
        </p:nvSpPr>
        <p:spPr>
          <a:xfrm>
            <a:off x="5622290" y="1304925"/>
            <a:ext cx="1657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Reset Button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3846195" y="1939925"/>
            <a:ext cx="3748405" cy="953135"/>
            <a:chOff x="6057" y="3055"/>
            <a:chExt cx="5903" cy="1501"/>
          </a:xfrm>
        </p:grpSpPr>
        <p:sp>
          <p:nvSpPr>
            <p:cNvPr id="9" name="矩形 8"/>
            <p:cNvSpPr/>
            <p:nvPr/>
          </p:nvSpPr>
          <p:spPr>
            <a:xfrm>
              <a:off x="6057" y="3055"/>
              <a:ext cx="1527" cy="1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true"/>
            <p:nvPr/>
          </p:nvSpPr>
          <p:spPr>
            <a:xfrm>
              <a:off x="8932" y="3976"/>
              <a:ext cx="302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JTAG and Serial</a:t>
              </a:r>
              <a:endParaRPr lang="en-US" altLang="zh-CN"/>
            </a:p>
          </p:txBody>
        </p:sp>
        <p:cxnSp>
          <p:nvCxnSpPr>
            <p:cNvPr id="11" name="直接连接符 10"/>
            <p:cNvCxnSpPr>
              <a:stCxn id="9" idx="3"/>
              <a:endCxn id="10" idx="1"/>
            </p:cNvCxnSpPr>
            <p:nvPr/>
          </p:nvCxnSpPr>
          <p:spPr>
            <a:xfrm>
              <a:off x="7584" y="3780"/>
              <a:ext cx="1348" cy="4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481195" y="3477895"/>
            <a:ext cx="3266440" cy="669925"/>
            <a:chOff x="7057" y="5477"/>
            <a:chExt cx="5144" cy="1055"/>
          </a:xfrm>
        </p:grpSpPr>
        <p:sp>
          <p:nvSpPr>
            <p:cNvPr id="13" name="文本框 12"/>
            <p:cNvSpPr txBox="true"/>
            <p:nvPr/>
          </p:nvSpPr>
          <p:spPr>
            <a:xfrm>
              <a:off x="8950" y="5952"/>
              <a:ext cx="325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32Mbit SPI Flash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7057" y="5477"/>
              <a:ext cx="869" cy="7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15" idx="3"/>
              <a:endCxn id="13" idx="1"/>
            </p:cNvCxnSpPr>
            <p:nvPr/>
          </p:nvCxnSpPr>
          <p:spPr>
            <a:xfrm>
              <a:off x="7926" y="5859"/>
              <a:ext cx="1024" cy="3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013200" y="3997325"/>
            <a:ext cx="3044190" cy="2070100"/>
            <a:chOff x="6320" y="6295"/>
            <a:chExt cx="4794" cy="3260"/>
          </a:xfrm>
        </p:grpSpPr>
        <p:sp>
          <p:nvSpPr>
            <p:cNvPr id="14" name="文本框 13"/>
            <p:cNvSpPr txBox="true"/>
            <p:nvPr/>
          </p:nvSpPr>
          <p:spPr>
            <a:xfrm>
              <a:off x="7440" y="8975"/>
              <a:ext cx="36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SiFive FE310-G002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6320" y="6295"/>
              <a:ext cx="962" cy="8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16" idx="2"/>
              <a:endCxn id="14" idx="1"/>
            </p:cNvCxnSpPr>
            <p:nvPr/>
          </p:nvCxnSpPr>
          <p:spPr>
            <a:xfrm>
              <a:off x="6801" y="7190"/>
              <a:ext cx="639" cy="2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20-11-01 23-33-43 的屏幕截图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338195" y="752475"/>
            <a:ext cx="5514975" cy="535305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05790" y="1838325"/>
            <a:ext cx="2732405" cy="2577465"/>
            <a:chOff x="13942" y="2895"/>
            <a:chExt cx="4303" cy="4059"/>
          </a:xfrm>
        </p:grpSpPr>
        <p:sp>
          <p:nvSpPr>
            <p:cNvPr id="7" name="文本框 6"/>
            <p:cNvSpPr txBox="true"/>
            <p:nvPr/>
          </p:nvSpPr>
          <p:spPr>
            <a:xfrm>
              <a:off x="13942" y="2895"/>
              <a:ext cx="332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RV</a:t>
              </a:r>
              <a:r>
                <a:rPr lang="en-US" altLang="en-US"/>
                <a:t>32IMAC </a:t>
              </a:r>
              <a:r>
                <a:rPr lang="zh-CN" altLang="en-US"/>
                <a:t>指令集</a:t>
              </a:r>
              <a:endParaRPr lang="zh-CN" altLang="en-US"/>
            </a:p>
          </p:txBody>
        </p:sp>
        <p:sp>
          <p:nvSpPr>
            <p:cNvPr id="8" name="文本框 7"/>
            <p:cNvSpPr txBox="true"/>
            <p:nvPr/>
          </p:nvSpPr>
          <p:spPr>
            <a:xfrm>
              <a:off x="14047" y="3846"/>
              <a:ext cx="4199" cy="3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70000"/>
                </a:lnSpc>
              </a:pPr>
              <a:r>
                <a:rPr lang="en-US" altLang="zh-CN">
                  <a:latin typeface="Courier" charset="0"/>
                  <a:cs typeface="Courier" charset="0"/>
                </a:rPr>
                <a:t>I</a:t>
              </a:r>
              <a:r>
                <a:rPr lang="zh-CN" altLang="en-US">
                  <a:latin typeface="Courier" charset="0"/>
                  <a:cs typeface="Courier" charset="0"/>
                </a:rPr>
                <a:t>：基本整数指令</a:t>
              </a:r>
              <a:endParaRPr lang="zh-CN" altLang="en-US">
                <a:latin typeface="Courier" charset="0"/>
                <a:cs typeface="Courier" charset="0"/>
              </a:endParaRPr>
            </a:p>
            <a:p>
              <a:pPr>
                <a:lnSpc>
                  <a:spcPct val="170000"/>
                </a:lnSpc>
              </a:pPr>
              <a:r>
                <a:rPr lang="en-US" altLang="zh-CN">
                  <a:latin typeface="Courier" charset="0"/>
                  <a:cs typeface="Courier" charset="0"/>
                </a:rPr>
                <a:t>M</a:t>
              </a:r>
              <a:r>
                <a:rPr lang="zh-CN" altLang="en-US">
                  <a:latin typeface="Courier" charset="0"/>
                  <a:cs typeface="Courier" charset="0"/>
                </a:rPr>
                <a:t>：整数乘法与除法指令</a:t>
              </a:r>
              <a:endParaRPr lang="zh-CN" altLang="en-US">
                <a:latin typeface="Courier" charset="0"/>
                <a:cs typeface="Courier" charset="0"/>
              </a:endParaRPr>
            </a:p>
            <a:p>
              <a:pPr>
                <a:lnSpc>
                  <a:spcPct val="170000"/>
                </a:lnSpc>
              </a:pPr>
              <a:r>
                <a:rPr lang="en-US" altLang="zh-CN">
                  <a:latin typeface="Courier" charset="0"/>
                  <a:cs typeface="Courier" charset="0"/>
                </a:rPr>
                <a:t>A</a:t>
              </a:r>
              <a:r>
                <a:rPr lang="zh-CN" altLang="en-US">
                  <a:latin typeface="Courier" charset="0"/>
                  <a:cs typeface="Courier" charset="0"/>
                </a:rPr>
                <a:t>：存储器原子操作指令</a:t>
              </a:r>
              <a:endParaRPr lang="zh-CN" altLang="en-US">
                <a:latin typeface="Courier" charset="0"/>
                <a:cs typeface="Courier" charset="0"/>
              </a:endParaRPr>
            </a:p>
            <a:p>
              <a:pPr>
                <a:lnSpc>
                  <a:spcPct val="170000"/>
                </a:lnSpc>
              </a:pPr>
              <a:r>
                <a:rPr lang="en-US" altLang="zh-CN">
                  <a:latin typeface="Courier" charset="0"/>
                  <a:cs typeface="Courier" charset="0"/>
                </a:rPr>
                <a:t>C</a:t>
              </a:r>
              <a:r>
                <a:rPr lang="zh-CN" altLang="en-US">
                  <a:latin typeface="Courier" charset="0"/>
                  <a:cs typeface="Courier" charset="0"/>
                </a:rPr>
                <a:t>：压缩指令</a:t>
              </a:r>
              <a:endParaRPr lang="zh-CN" altLang="en-US">
                <a:latin typeface="Courier" charset="0"/>
                <a:cs typeface="Courier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281795" y="1838325"/>
            <a:ext cx="1517650" cy="3481705"/>
            <a:chOff x="2261" y="2895"/>
            <a:chExt cx="2390" cy="5483"/>
          </a:xfrm>
        </p:grpSpPr>
        <p:sp>
          <p:nvSpPr>
            <p:cNvPr id="5" name="文本框 4"/>
            <p:cNvSpPr txBox="true"/>
            <p:nvPr/>
          </p:nvSpPr>
          <p:spPr>
            <a:xfrm>
              <a:off x="2291" y="3787"/>
              <a:ext cx="2360" cy="4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285750" indent="-285750">
                <a:lnSpc>
                  <a:spcPct val="170000"/>
                </a:lnSpc>
                <a:buFont typeface="Arial" panose="02080604020202020204" pitchFamily="34" charset="0"/>
                <a:buChar char="•"/>
              </a:pPr>
              <a:r>
                <a:rPr lang="en-US" altLang="en-US"/>
                <a:t>2 </a:t>
              </a:r>
              <a:r>
                <a:rPr lang="en-US" altLang="zh-CN"/>
                <a:t>x</a:t>
              </a:r>
              <a:r>
                <a:rPr lang="en-US" altLang="en-US"/>
                <a:t> </a:t>
              </a:r>
              <a:r>
                <a:rPr lang="en-US" altLang="zh-CN"/>
                <a:t>UART</a:t>
              </a:r>
              <a:endParaRPr lang="en-US" altLang="zh-CN"/>
            </a:p>
            <a:p>
              <a:pPr marL="285750" indent="-285750">
                <a:lnSpc>
                  <a:spcPct val="170000"/>
                </a:lnSpc>
                <a:buFont typeface="Arial" panose="02080604020202020204" pitchFamily="34" charset="0"/>
                <a:buChar char="•"/>
              </a:pPr>
              <a:r>
                <a:rPr lang="en-US" altLang="en-US"/>
                <a:t>1 x </a:t>
              </a:r>
              <a:r>
                <a:rPr lang="en-US" altLang="zh-CN"/>
                <a:t>QSPI</a:t>
              </a:r>
              <a:endParaRPr lang="en-US" altLang="zh-CN"/>
            </a:p>
            <a:p>
              <a:pPr marL="285750" indent="-285750">
                <a:lnSpc>
                  <a:spcPct val="170000"/>
                </a:lnSpc>
                <a:buFont typeface="Arial" panose="02080604020202020204" pitchFamily="34" charset="0"/>
                <a:buChar char="•"/>
              </a:pPr>
              <a:r>
                <a:rPr lang="en-US" altLang="en-US"/>
                <a:t>1 x SPI</a:t>
              </a:r>
              <a:endParaRPr lang="en-US" altLang="zh-CN"/>
            </a:p>
            <a:p>
              <a:pPr marL="285750" indent="-285750">
                <a:lnSpc>
                  <a:spcPct val="170000"/>
                </a:lnSpc>
                <a:buFont typeface="Arial" panose="02080604020202020204" pitchFamily="34" charset="0"/>
                <a:buChar char="•"/>
              </a:pPr>
              <a:r>
                <a:rPr lang="en-US" altLang="en-US"/>
                <a:t>1 x </a:t>
              </a:r>
              <a:r>
                <a:rPr lang="en-US" altLang="zh-CN"/>
                <a:t>I2C</a:t>
              </a:r>
              <a:endParaRPr lang="en-US" altLang="zh-CN"/>
            </a:p>
            <a:p>
              <a:pPr marL="285750" indent="-285750">
                <a:lnSpc>
                  <a:spcPct val="170000"/>
                </a:lnSpc>
                <a:buFont typeface="Arial" panose="02080604020202020204" pitchFamily="34" charset="0"/>
                <a:buChar char="•"/>
              </a:pPr>
              <a:r>
                <a:rPr lang="en-US" altLang="zh-CN"/>
                <a:t>PWM</a:t>
              </a:r>
              <a:r>
                <a:rPr lang="en-US" altLang="en-US"/>
                <a:t>s</a:t>
              </a:r>
              <a:endParaRPr lang="en-US" altLang="zh-CN"/>
            </a:p>
            <a:p>
              <a:pPr marL="285750" indent="-285750">
                <a:lnSpc>
                  <a:spcPct val="170000"/>
                </a:lnSpc>
                <a:buFont typeface="Arial" panose="02080604020202020204" pitchFamily="34" charset="0"/>
                <a:buChar char="•"/>
              </a:pPr>
              <a:r>
                <a:rPr lang="en-US" altLang="zh-CN"/>
                <a:t>Timer</a:t>
              </a:r>
              <a:r>
                <a:rPr lang="en-US" altLang="en-US"/>
                <a:t>s</a:t>
              </a:r>
              <a:endParaRPr lang="en-US" altLang="en-US"/>
            </a:p>
          </p:txBody>
        </p:sp>
        <p:sp>
          <p:nvSpPr>
            <p:cNvPr id="10" name="文本框 9"/>
            <p:cNvSpPr txBox="true"/>
            <p:nvPr/>
          </p:nvSpPr>
          <p:spPr>
            <a:xfrm>
              <a:off x="2261" y="2895"/>
              <a:ext cx="224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FE310 </a:t>
              </a:r>
              <a:r>
                <a:rPr lang="zh-CN" altLang="en-US"/>
                <a:t>外设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56540" y="3013710"/>
            <a:ext cx="1167955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4800">
                <a:solidFill>
                  <a:srgbClr val="CC0000"/>
                </a:solidFill>
                <a:effectLst/>
              </a:rPr>
              <a:t>实验设计</a:t>
            </a:r>
            <a:endParaRPr lang="zh-CN" altLang="en-US" sz="4800">
              <a:solidFill>
                <a:srgbClr val="CC0000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8925" y="1229360"/>
            <a:ext cx="14554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200" b="1">
                <a:solidFill>
                  <a:srgbClr val="CC0000"/>
                </a:solidFill>
                <a:effectLst/>
              </a:rPr>
              <a:t>02</a:t>
            </a:r>
            <a:endParaRPr lang="en-US" altLang="zh-CN" sz="7200" b="1">
              <a:solidFill>
                <a:srgbClr val="CC0000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4765675" y="1781810"/>
            <a:ext cx="2491740" cy="32943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5208905" y="2995930"/>
            <a:ext cx="16052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Sparkfun</a:t>
            </a:r>
            <a:endParaRPr lang="en-US" altLang="zh-CN" sz="2000" b="1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RED-V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889125" y="2798445"/>
            <a:ext cx="2876550" cy="2116455"/>
            <a:chOff x="2975" y="4407"/>
            <a:chExt cx="4530" cy="3333"/>
          </a:xfrm>
        </p:grpSpPr>
        <p:sp>
          <p:nvSpPr>
            <p:cNvPr id="4" name="矩形 3"/>
            <p:cNvSpPr/>
            <p:nvPr/>
          </p:nvSpPr>
          <p:spPr>
            <a:xfrm>
              <a:off x="2975" y="4407"/>
              <a:ext cx="1984" cy="198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117" y="4548"/>
              <a:ext cx="1701" cy="1701"/>
            </a:xfrm>
            <a:prstGeom prst="ellipse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>
              <a:stCxn id="2" idx="1"/>
              <a:endCxn id="4" idx="3"/>
            </p:cNvCxnSpPr>
            <p:nvPr/>
          </p:nvCxnSpPr>
          <p:spPr>
            <a:xfrm flipH="true" flipV="true">
              <a:off x="4959" y="5399"/>
              <a:ext cx="2546" cy="1"/>
            </a:xfrm>
            <a:prstGeom prst="straightConnector1">
              <a:avLst/>
            </a:prstGeom>
            <a:ln w="50800"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true"/>
            <p:nvPr/>
          </p:nvSpPr>
          <p:spPr>
            <a:xfrm>
              <a:off x="5714" y="4635"/>
              <a:ext cx="117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PWM</a:t>
              </a:r>
              <a:endParaRPr lang="en-US" altLang="zh-CN"/>
            </a:p>
          </p:txBody>
        </p:sp>
        <p:sp>
          <p:nvSpPr>
            <p:cNvPr id="14" name="文本框 13"/>
            <p:cNvSpPr txBox="true"/>
            <p:nvPr/>
          </p:nvSpPr>
          <p:spPr>
            <a:xfrm>
              <a:off x="3431" y="7112"/>
              <a:ext cx="107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/>
                <a:t>LED</a:t>
              </a:r>
              <a:endParaRPr lang="en-US" altLang="zh-CN" sz="20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57415" y="2635885"/>
            <a:ext cx="3750945" cy="2279015"/>
            <a:chOff x="11429" y="4151"/>
            <a:chExt cx="5907" cy="3589"/>
          </a:xfrm>
        </p:grpSpPr>
        <p:sp>
          <p:nvSpPr>
            <p:cNvPr id="8" name="圆角矩形 7"/>
            <p:cNvSpPr/>
            <p:nvPr/>
          </p:nvSpPr>
          <p:spPr>
            <a:xfrm>
              <a:off x="13934" y="4151"/>
              <a:ext cx="3402" cy="2494"/>
            </a:xfrm>
            <a:prstGeom prst="roundRect">
              <a:avLst/>
            </a:prstGeom>
            <a:gradFill>
              <a:gsLst>
                <a:gs pos="0">
                  <a:srgbClr val="323232"/>
                </a:gs>
                <a:gs pos="0">
                  <a:schemeClr val="accent1">
                    <a:lumMod val="5000"/>
                    <a:lumOff val="95000"/>
                  </a:schemeClr>
                </a:gs>
                <a:gs pos="66000">
                  <a:srgbClr val="323232"/>
                </a:gs>
                <a:gs pos="83000">
                  <a:schemeClr val="tx1">
                    <a:lumMod val="95000"/>
                    <a:lumOff val="5000"/>
                  </a:schemeClr>
                </a:gs>
                <a:gs pos="100000">
                  <a:schemeClr val="tx1"/>
                </a:gs>
              </a:gsLst>
              <a:lin ang="2700000" scaled="false"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358" y="4666"/>
              <a:ext cx="2502" cy="15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stCxn id="2" idx="3"/>
              <a:endCxn id="8" idx="1"/>
            </p:cNvCxnSpPr>
            <p:nvPr/>
          </p:nvCxnSpPr>
          <p:spPr>
            <a:xfrm flipV="true">
              <a:off x="11429" y="5398"/>
              <a:ext cx="2505" cy="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true"/>
            <p:nvPr/>
          </p:nvSpPr>
          <p:spPr>
            <a:xfrm>
              <a:off x="14423" y="5108"/>
              <a:ext cx="23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Hello World</a:t>
              </a:r>
              <a:endParaRPr lang="en-US" altLang="zh-CN"/>
            </a:p>
          </p:txBody>
        </p:sp>
        <p:sp>
          <p:nvSpPr>
            <p:cNvPr id="13" name="文本框 12"/>
            <p:cNvSpPr txBox="true"/>
            <p:nvPr/>
          </p:nvSpPr>
          <p:spPr>
            <a:xfrm>
              <a:off x="12140" y="4635"/>
              <a:ext cx="87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I2C</a:t>
              </a:r>
              <a:endParaRPr lang="en-US" altLang="zh-CN"/>
            </a:p>
          </p:txBody>
        </p:sp>
        <p:sp>
          <p:nvSpPr>
            <p:cNvPr id="15" name="文本框 14"/>
            <p:cNvSpPr txBox="true"/>
            <p:nvPr/>
          </p:nvSpPr>
          <p:spPr>
            <a:xfrm>
              <a:off x="14941" y="7112"/>
              <a:ext cx="1387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2000"/>
                <a:t>O</a:t>
              </a:r>
              <a:r>
                <a:rPr lang="en-US" altLang="zh-CN" sz="2000"/>
                <a:t>LED</a:t>
              </a:r>
              <a:endParaRPr lang="en-US" altLang="zh-CN" sz="2000"/>
            </a:p>
          </p:txBody>
        </p:sp>
      </p:grpSp>
      <p:pic>
        <p:nvPicPr>
          <p:cNvPr id="18" name="图片 17" descr="77b6618c9052bce136cf644ecc0cca9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365115" y="2367280"/>
            <a:ext cx="1292860" cy="431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3361690" y="720090"/>
            <a:ext cx="54686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CC0000"/>
                </a:solidFill>
              </a:rPr>
              <a:t>开发方式</a:t>
            </a:r>
            <a:endParaRPr lang="zh-CN" altLang="en-US" sz="4800" b="1">
              <a:solidFill>
                <a:srgbClr val="CC000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3361690" y="2091055"/>
            <a:ext cx="6121400" cy="3967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zh-CN" altLang="en-US" sz="3600"/>
              <a:t>使用</a:t>
            </a:r>
            <a:r>
              <a:rPr lang="en-US" altLang="zh-CN" sz="3600"/>
              <a:t> Arduino IDE</a:t>
            </a:r>
            <a:endParaRPr lang="en-US" altLang="zh-CN" sz="3600"/>
          </a:p>
          <a:p>
            <a:pPr marL="571500" indent="-57150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zh-CN" altLang="en-US" sz="3600"/>
              <a:t>使用</a:t>
            </a:r>
            <a:r>
              <a:rPr lang="en-US" altLang="zh-CN" sz="3600"/>
              <a:t> Freedom Studio</a:t>
            </a:r>
            <a:endParaRPr lang="en-US" altLang="zh-CN" sz="3600"/>
          </a:p>
          <a:p>
            <a:pPr marL="571500" indent="-57150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zh-CN" altLang="en-US" sz="3600"/>
              <a:t>使用</a:t>
            </a:r>
            <a:r>
              <a:rPr lang="en-US" altLang="zh-CN" sz="3600"/>
              <a:t> </a:t>
            </a:r>
            <a:r>
              <a:rPr lang="en-US" altLang="en-US" sz="3600"/>
              <a:t>FreeRTOS</a:t>
            </a:r>
            <a:endParaRPr lang="en-US" altLang="en-US" sz="3600"/>
          </a:p>
          <a:p>
            <a:pPr marL="571500" indent="-57150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zh-CN" altLang="en-US" sz="3600"/>
              <a:t>使用</a:t>
            </a:r>
            <a:r>
              <a:rPr lang="en-US" altLang="zh-CN" sz="3600"/>
              <a:t> </a:t>
            </a:r>
            <a:r>
              <a:rPr lang="en-US" altLang="en-US" sz="3600"/>
              <a:t>Zephyr</a:t>
            </a:r>
            <a:endParaRPr lang="en-US" altLang="en-US" sz="3600"/>
          </a:p>
          <a:p>
            <a:pPr marL="571500" indent="-571500">
              <a:lnSpc>
                <a:spcPct val="140000"/>
              </a:lnSpc>
              <a:buFont typeface="Arial" panose="02080604020202020204" pitchFamily="34" charset="0"/>
              <a:buChar char="•"/>
            </a:pPr>
            <a:r>
              <a:rPr lang="zh-CN" altLang="en-US" sz="3600"/>
              <a:t>使用</a:t>
            </a:r>
            <a:r>
              <a:rPr lang="en-US" altLang="zh-CN" sz="3600"/>
              <a:t> </a:t>
            </a:r>
            <a:r>
              <a:rPr lang="en-US" altLang="en-US" sz="3600"/>
              <a:t>RT-Thread</a:t>
            </a:r>
            <a:endParaRPr lang="en-US" altLang="en-US" sz="3600"/>
          </a:p>
        </p:txBody>
      </p:sp>
      <p:sp>
        <p:nvSpPr>
          <p:cNvPr id="5" name="文本框 4"/>
          <p:cNvSpPr txBox="true"/>
          <p:nvPr/>
        </p:nvSpPr>
        <p:spPr>
          <a:xfrm>
            <a:off x="9013190" y="3073400"/>
            <a:ext cx="786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rgbClr val="CC0000"/>
                </a:solidFill>
                <a:latin typeface="汉仪叶叶相思体简" charset="0"/>
                <a:ea typeface="汉仪叶叶相思体简" charset="0"/>
              </a:rPr>
              <a:t>★</a:t>
            </a:r>
            <a:endParaRPr lang="zh-CN" altLang="en-US" sz="3600">
              <a:solidFill>
                <a:srgbClr val="CC0000"/>
              </a:solidFill>
              <a:latin typeface="汉仪叶叶相思体简" charset="0"/>
              <a:ea typeface="汉仪叶叶相思体简" charset="0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9024620" y="5363210"/>
            <a:ext cx="786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rgbClr val="CC0000"/>
                </a:solidFill>
                <a:latin typeface="汉仪叶叶相思体简" charset="0"/>
                <a:ea typeface="汉仪叶叶相思体简" charset="0"/>
              </a:rPr>
              <a:t>★</a:t>
            </a:r>
            <a:endParaRPr lang="zh-CN" altLang="en-US" sz="3600">
              <a:solidFill>
                <a:srgbClr val="CC0000"/>
              </a:solidFill>
              <a:latin typeface="汉仪叶叶相思体简" charset="0"/>
              <a:ea typeface="汉仪叶叶相思体简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56540" y="3013710"/>
            <a:ext cx="1167955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4800">
                <a:solidFill>
                  <a:srgbClr val="CC0000"/>
                </a:solidFill>
                <a:effectLst/>
              </a:rPr>
              <a:t>功能演示</a:t>
            </a:r>
            <a:endParaRPr lang="zh-CN" altLang="en-US" sz="4800">
              <a:solidFill>
                <a:srgbClr val="CC0000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8925" y="1229360"/>
            <a:ext cx="14554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200" b="1">
                <a:solidFill>
                  <a:srgbClr val="CC0000"/>
                </a:solidFill>
                <a:effectLst/>
              </a:rPr>
              <a:t>03</a:t>
            </a:r>
            <a:endParaRPr lang="en-US" altLang="zh-CN" sz="7200" b="1">
              <a:solidFill>
                <a:srgbClr val="CC0000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256540" y="3013710"/>
            <a:ext cx="1167955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4800">
                <a:solidFill>
                  <a:srgbClr val="CC0000"/>
                </a:solidFill>
                <a:effectLst/>
              </a:rPr>
              <a:t>RED</a:t>
            </a:r>
            <a:r>
              <a:rPr lang="" altLang="en-US" sz="4800">
                <a:solidFill>
                  <a:srgbClr val="CC0000"/>
                </a:solidFill>
                <a:effectLst/>
              </a:rPr>
              <a:t>-V + RT-Thread</a:t>
            </a:r>
            <a:endParaRPr lang="" altLang="en-US" sz="4800">
              <a:solidFill>
                <a:srgbClr val="CC0000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6985" y="122936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" sz="7200" b="1">
                <a:solidFill>
                  <a:srgbClr val="CC0000"/>
                </a:solidFill>
                <a:effectLst/>
              </a:rPr>
              <a:t>彩蛋</a:t>
            </a:r>
            <a:endParaRPr lang="zh-CN" altLang="" sz="7200" b="1">
              <a:solidFill>
                <a:srgbClr val="CC0000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WPS 演示</Application>
  <PresentationFormat>宽屏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DejaVu Sans</vt:lpstr>
      <vt:lpstr>Courier</vt:lpstr>
      <vt:lpstr>Gubbi</vt:lpstr>
      <vt:lpstr>汉仪叶叶相思体简</vt:lpstr>
      <vt:lpstr>微软雅黑</vt:lpstr>
      <vt:lpstr>Droid Sans Fallback</vt:lpstr>
      <vt:lpstr>宋体</vt:lpstr>
      <vt:lpstr>Arial Unicode MS</vt:lpstr>
      <vt:lpstr>Arial Black</vt:lpstr>
      <vt:lpstr>AR PL UKai CN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rudy</dc:creator>
  <cp:lastModifiedBy>卢华东</cp:lastModifiedBy>
  <cp:revision>12</cp:revision>
  <dcterms:created xsi:type="dcterms:W3CDTF">2020-11-02T18:18:59Z</dcterms:created>
  <dcterms:modified xsi:type="dcterms:W3CDTF">2020-11-02T18:18:59Z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2052-11.1.0.9615</vt:lpwstr>
  </property>
</Properties>
</file>