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1" r:id="rId18"/>
    <p:sldId id="272" r:id="rId19"/>
    <p:sldId id="273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386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14" y="114"/>
      </p:cViewPr>
      <p:guideLst>
        <p:guide orient="horz" pos="2183"/>
        <p:guide pos="38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9C51865-3BC8-465A-866A-F3A5BD746113}" type="datetimeFigureOut">
              <a:rPr lang="ru-RU"/>
              <a:t>22.05.2025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8D3070-80BE-4EE6-9F79-7B4A13512ACE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124476/Entangled-Tale" TargetMode="External"/><Relationship Id="rId3" Type="http://schemas.openxmlformats.org/officeDocument/2006/relationships/hyperlink" Target="https://github.com/124476/Smart_Class_program" TargetMode="External"/><Relationship Id="rId7" Type="http://schemas.openxmlformats.org/officeDocument/2006/relationships/hyperlink" Target="https://github.com/124476/Tatarlango" TargetMode="External"/><Relationship Id="rId2" Type="http://schemas.openxmlformats.org/officeDocument/2006/relationships/hyperlink" Target="https://github.com/124476/Smart_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124476/Mahjong_chemistry" TargetMode="External"/><Relationship Id="rId5" Type="http://schemas.openxmlformats.org/officeDocument/2006/relationships/hyperlink" Target="https://github.com/124476/Kanhub" TargetMode="External"/><Relationship Id="rId4" Type="http://schemas.openxmlformats.org/officeDocument/2006/relationships/hyperlink" Target="https://github.com/124476/Askly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Экосистема «Умный класс»</a:t>
            </a: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77397" y="175789"/>
            <a:ext cx="2271840" cy="2271840"/>
          </a:xfrm>
          <a:prstGeom prst="rect">
            <a:avLst/>
          </a:prstGeom>
        </p:spPr>
      </p:pic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 bwMode="auto">
          <a:xfrm>
            <a:off x="2633709" y="5102365"/>
            <a:ext cx="9144000" cy="1655762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ru-RU" sz="2000"/>
              <a:t>Крахмальников Илья</a:t>
            </a:r>
            <a:endParaRPr/>
          </a:p>
          <a:p>
            <a:pPr algn="r">
              <a:defRPr/>
            </a:pPr>
            <a:r>
              <a:rPr lang="ru-RU" sz="2000"/>
              <a:t>Хуснуллин Марсел</a:t>
            </a:r>
          </a:p>
          <a:p>
            <a:pPr algn="r">
              <a:defRPr/>
            </a:pPr>
            <a:r>
              <a:rPr lang="ru-RU" sz="2000"/>
              <a:t>Фазылзянов Дамир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49949933" name="Рисунок 5"/>
          <p:cNvPicPr/>
          <p:nvPr/>
        </p:nvPicPr>
        <p:blipFill>
          <a:blip r:embed="rId2"/>
          <a:stretch/>
        </p:blipFill>
        <p:spPr bwMode="auto">
          <a:xfrm>
            <a:off x="6739730" y="1379020"/>
            <a:ext cx="4803738" cy="2738757"/>
          </a:xfrm>
          <a:prstGeom prst="rect">
            <a:avLst/>
          </a:prstGeom>
        </p:spPr>
      </p:pic>
      <p:sp>
        <p:nvSpPr>
          <p:cNvPr id="136919006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Маджонг Химия — web игра про химию</a:t>
            </a:r>
            <a:endParaRPr/>
          </a:p>
        </p:txBody>
      </p:sp>
      <p:pic>
        <p:nvPicPr>
          <p:cNvPr id="1879716598" name="Рисунок 6"/>
          <p:cNvPicPr/>
          <p:nvPr/>
        </p:nvPicPr>
        <p:blipFill>
          <a:blip r:embed="rId3"/>
          <a:stretch/>
        </p:blipFill>
        <p:spPr bwMode="auto">
          <a:xfrm>
            <a:off x="968584" y="1379020"/>
            <a:ext cx="5127415" cy="2738757"/>
          </a:xfrm>
          <a:prstGeom prst="rect">
            <a:avLst/>
          </a:prstGeom>
        </p:spPr>
      </p:pic>
      <p:pic>
        <p:nvPicPr>
          <p:cNvPr id="1791399445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4117777"/>
            <a:ext cx="2724184" cy="2724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Entangled Tale — образовательная компьютерная игра</a:t>
            </a:r>
            <a:endParaRPr/>
          </a:p>
        </p:txBody>
      </p:sp>
      <p:pic>
        <p:nvPicPr>
          <p:cNvPr id="4" name="Рисунок 3" descr="Кадр 1"/>
          <p:cNvPicPr/>
          <p:nvPr/>
        </p:nvPicPr>
        <p:blipFill>
          <a:blip r:embed="rId2"/>
          <a:stretch/>
        </p:blipFill>
        <p:spPr bwMode="auto">
          <a:xfrm>
            <a:off x="6965694" y="1690688"/>
            <a:ext cx="4067608" cy="2539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38.png"/>
          <p:cNvPicPr/>
          <p:nvPr/>
        </p:nvPicPr>
        <p:blipFill>
          <a:blip r:embed="rId3"/>
          <a:stretch/>
        </p:blipFill>
        <p:spPr bwMode="auto">
          <a:xfrm>
            <a:off x="940776" y="1706481"/>
            <a:ext cx="4211300" cy="2410756"/>
          </a:xfrm>
          <a:prstGeom prst="rect">
            <a:avLst/>
          </a:prstGeom>
          <a:ln/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4117238"/>
            <a:ext cx="2727012" cy="27270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617382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Entangled Tale — образовательная компьютерная игра</a:t>
            </a:r>
            <a:endParaRPr/>
          </a:p>
        </p:txBody>
      </p:sp>
      <p:pic>
        <p:nvPicPr>
          <p:cNvPr id="385944860" name="Рисунок 4" descr="Кадр 3"/>
          <p:cNvPicPr/>
          <p:nvPr/>
        </p:nvPicPr>
        <p:blipFill>
          <a:blip r:embed="rId2"/>
          <a:stretch/>
        </p:blipFill>
        <p:spPr bwMode="auto">
          <a:xfrm>
            <a:off x="932414" y="1720580"/>
            <a:ext cx="3856586" cy="239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4690900" name="Рисунок 5" descr="Кадр 2"/>
          <p:cNvPicPr/>
          <p:nvPr/>
        </p:nvPicPr>
        <p:blipFill>
          <a:blip r:embed="rId3"/>
          <a:stretch/>
        </p:blipFill>
        <p:spPr bwMode="auto">
          <a:xfrm>
            <a:off x="6913137" y="1690688"/>
            <a:ext cx="4694208" cy="3115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805113" name="Рисунок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4117238"/>
            <a:ext cx="2727012" cy="2727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838199" y="4143406"/>
            <a:ext cx="2724737" cy="272473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Tatarlango — игра для изучения татарского языка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3"/>
          <a:stretch/>
        </p:blipFill>
        <p:spPr bwMode="auto">
          <a:xfrm>
            <a:off x="5174307" y="1172307"/>
            <a:ext cx="4613144" cy="2710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Скриншот 2"/>
          <p:cNvPicPr/>
          <p:nvPr/>
        </p:nvPicPr>
        <p:blipFill>
          <a:blip r:embed="rId4"/>
          <a:stretch/>
        </p:blipFill>
        <p:spPr bwMode="auto">
          <a:xfrm>
            <a:off x="5174307" y="4059115"/>
            <a:ext cx="4613144" cy="259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Тестирование</a:t>
            </a:r>
            <a:endParaRPr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rcRect b="70622"/>
          <a:stretch/>
        </p:blipFill>
        <p:spPr bwMode="auto">
          <a:xfrm>
            <a:off x="8292738" y="2822932"/>
            <a:ext cx="3553321" cy="58491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rcRect l="-1" r="-594" b="-3950"/>
          <a:stretch/>
        </p:blipFill>
        <p:spPr bwMode="auto">
          <a:xfrm>
            <a:off x="838199" y="1531833"/>
            <a:ext cx="7206677" cy="316710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Документация</a:t>
            </a:r>
            <a:endParaRPr/>
          </a:p>
        </p:txBody>
      </p:sp>
      <p:pic>
        <p:nvPicPr>
          <p:cNvPr id="1026" name="Picture 2" descr="scheme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673394" y="3500413"/>
            <a:ext cx="5219471" cy="2577114"/>
          </a:xfrm>
          <a:prstGeom prst="rect">
            <a:avLst/>
          </a:prstGeom>
          <a:noFill/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65818" y="853499"/>
            <a:ext cx="4066309" cy="52240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900CC4-84E2-4FE7-BEA0-A639E4476146}"/>
              </a:ext>
            </a:extLst>
          </p:cNvPr>
          <p:cNvSpPr txBox="1"/>
          <p:nvPr/>
        </p:nvSpPr>
        <p:spPr bwMode="auto">
          <a:xfrm>
            <a:off x="838200" y="1703091"/>
            <a:ext cx="2023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ru-RU" sz="2400" dirty="0"/>
              <a:t>Диаграммы</a:t>
            </a:r>
            <a:endParaRPr dirty="0"/>
          </a:p>
          <a:p>
            <a:pPr marL="285750" indent="-285750">
              <a:buFontTx/>
              <a:buChar char="-"/>
              <a:defRPr/>
            </a:pPr>
            <a:r>
              <a:rPr lang="ru-RU" sz="2400" dirty="0"/>
              <a:t>Реферат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Документация</a:t>
            </a:r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BFACA9-9A08-41DD-A531-5A36B61BF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138" y="556478"/>
            <a:ext cx="6287463" cy="410583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24BDD16-3808-472B-8BAB-4AD90BBBA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34088"/>
            <a:ext cx="6620210" cy="43371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24A04F-6834-42C8-BE88-A610BB576B8A}"/>
              </a:ext>
            </a:extLst>
          </p:cNvPr>
          <p:cNvSpPr txBox="1"/>
          <p:nvPr/>
        </p:nvSpPr>
        <p:spPr bwMode="auto">
          <a:xfrm>
            <a:off x="838200" y="1703091"/>
            <a:ext cx="20233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ru-RU" sz="2400" dirty="0"/>
              <a:t>Диаграммы</a:t>
            </a:r>
            <a:endParaRPr dirty="0"/>
          </a:p>
          <a:p>
            <a:pPr marL="285750" indent="-285750">
              <a:buFontTx/>
              <a:buChar char="-"/>
              <a:defRPr/>
            </a:pPr>
            <a:r>
              <a:rPr lang="ru-RU" sz="2400" dirty="0"/>
              <a:t>Реферат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5130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/>
          <p:cNvSpPr/>
          <p:nvPr/>
        </p:nvSpPr>
        <p:spPr bwMode="auto">
          <a:xfrm>
            <a:off x="692728" y="1876539"/>
            <a:ext cx="7878618" cy="1256146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chemeClr val="accent1">
                <a:lumMod val="60000"/>
                <a:lumOff val="4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Дальнейшее развитие</a:t>
            </a:r>
            <a:endParaRPr/>
          </a:p>
        </p:txBody>
      </p:sp>
      <p:sp>
        <p:nvSpPr>
          <p:cNvPr id="3" name="Прямоугольник: скругленные углы 2"/>
          <p:cNvSpPr/>
          <p:nvPr/>
        </p:nvSpPr>
        <p:spPr bwMode="auto">
          <a:xfrm>
            <a:off x="838200" y="1979721"/>
            <a:ext cx="7590408" cy="104978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/>
              <a:t>Расширение системы</a:t>
            </a:r>
            <a:endParaRPr/>
          </a:p>
        </p:txBody>
      </p:sp>
      <p:sp>
        <p:nvSpPr>
          <p:cNvPr id="7" name="Прямоугольник: скругленные углы 6"/>
          <p:cNvSpPr/>
          <p:nvPr/>
        </p:nvSpPr>
        <p:spPr bwMode="auto">
          <a:xfrm>
            <a:off x="3133817" y="3588228"/>
            <a:ext cx="7590408" cy="104978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/>
              <a:t>Внедрение ИИ</a:t>
            </a:r>
            <a:endParaRPr/>
          </a:p>
        </p:txBody>
      </p:sp>
      <p:sp>
        <p:nvSpPr>
          <p:cNvPr id="8" name="Прямоугольник: скругленные углы 7"/>
          <p:cNvSpPr/>
          <p:nvPr/>
        </p:nvSpPr>
        <p:spPr bwMode="auto">
          <a:xfrm>
            <a:off x="838201" y="5196735"/>
            <a:ext cx="7590408" cy="1049784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ru-RU" sz="3200"/>
              <a:t>Адаптировать под мобильные устройства</a:t>
            </a:r>
            <a:endParaRPr/>
          </a:p>
        </p:txBody>
      </p:sp>
      <p:sp>
        <p:nvSpPr>
          <p:cNvPr id="10" name="Прямоугольник: скругленные углы 9"/>
          <p:cNvSpPr/>
          <p:nvPr/>
        </p:nvSpPr>
        <p:spPr bwMode="auto">
          <a:xfrm>
            <a:off x="692729" y="5093554"/>
            <a:ext cx="7878618" cy="1256146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chemeClr val="accent1">
                <a:lumMod val="60000"/>
                <a:lumOff val="4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1" name="Прямоугольник: скругленные углы 10"/>
          <p:cNvSpPr/>
          <p:nvPr/>
        </p:nvSpPr>
        <p:spPr bwMode="auto">
          <a:xfrm>
            <a:off x="2989712" y="3485146"/>
            <a:ext cx="7878618" cy="1256146"/>
          </a:xfrm>
          <a:prstGeom prst="roundRect">
            <a:avLst>
              <a:gd name="adj" fmla="val 16667"/>
            </a:avLst>
          </a:prstGeom>
          <a:noFill/>
          <a:ln w="38100" cap="rnd">
            <a:solidFill>
              <a:schemeClr val="accent1">
                <a:lumMod val="60000"/>
                <a:lumOff val="40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Список литературы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2" tooltip="https://github.com/124476/Smart_Class"/>
              </a:rPr>
              <a:t>https://github.com/124476/Smart_Class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сайта </a:t>
            </a:r>
            <a:r>
              <a:rPr lang="en-US"/>
              <a:t>smart class </a:t>
            </a:r>
            <a:r>
              <a:rPr lang="ru-RU"/>
              <a:t>на </a:t>
            </a:r>
            <a:r>
              <a:rPr lang="en-US"/>
              <a:t>github.</a:t>
            </a:r>
            <a:endParaRPr/>
          </a:p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3" tooltip="https://github.com/124476/Smart_Class_program"/>
              </a:rPr>
              <a:t>https://github.com/124476/Smart_Class_program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приложения для управления компьютером </a:t>
            </a:r>
            <a:r>
              <a:rPr lang="en-US"/>
              <a:t>smart class </a:t>
            </a:r>
            <a:r>
              <a:rPr lang="ru-RU"/>
              <a:t>на </a:t>
            </a:r>
            <a:r>
              <a:rPr lang="en-US"/>
              <a:t>github.</a:t>
            </a:r>
            <a:endParaRPr/>
          </a:p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4" tooltip="https://github.com/124476/Askly/"/>
              </a:rPr>
              <a:t>https://github.com/124476/Askly/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сайта </a:t>
            </a:r>
            <a:r>
              <a:rPr lang="en-US"/>
              <a:t>Askly </a:t>
            </a:r>
            <a:r>
              <a:rPr lang="ru-RU"/>
              <a:t>на </a:t>
            </a:r>
            <a:r>
              <a:rPr lang="en-US"/>
              <a:t>github.</a:t>
            </a:r>
            <a:endParaRPr/>
          </a:p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5" tooltip="https://github.com/124476/Kanhub"/>
              </a:rPr>
              <a:t>https://github.com/124476/Kanhub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сайта </a:t>
            </a:r>
            <a:r>
              <a:rPr lang="en-US"/>
              <a:t>Kanhub </a:t>
            </a:r>
            <a:r>
              <a:rPr lang="ru-RU"/>
              <a:t>на </a:t>
            </a:r>
            <a:r>
              <a:rPr lang="en-US"/>
              <a:t>github.</a:t>
            </a:r>
            <a:endParaRPr/>
          </a:p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6" tooltip="https://github.com/124476/Mahjong_chemistry"/>
              </a:rPr>
              <a:t>https://github.com/124476/Mahjong_chemistry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сайта Маджонг Химия на </a:t>
            </a:r>
            <a:r>
              <a:rPr lang="en-US"/>
              <a:t>github.</a:t>
            </a:r>
            <a:endParaRPr/>
          </a:p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7" tooltip="https://github.com/124476/Tatarlango"/>
              </a:rPr>
              <a:t>https://github.com/124476/Tatarlango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игры </a:t>
            </a:r>
            <a:r>
              <a:rPr lang="en-US"/>
              <a:t>Tatarlango </a:t>
            </a:r>
            <a:r>
              <a:rPr lang="ru-RU"/>
              <a:t>на </a:t>
            </a:r>
            <a:r>
              <a:rPr lang="en-US"/>
              <a:t>github.</a:t>
            </a:r>
            <a:endParaRPr/>
          </a:p>
          <a:p>
            <a:pPr marL="0" indent="0">
              <a:lnSpc>
                <a:spcPct val="160000"/>
              </a:lnSpc>
              <a:defRPr/>
            </a:pPr>
            <a:r>
              <a:rPr lang="en-US" u="sng">
                <a:hlinkClick r:id="rId8" tooltip="https://github.com/124476/Entangled-Tale"/>
              </a:rPr>
              <a:t>https://github.com/124476/Entangled-Tale</a:t>
            </a:r>
            <a:r>
              <a:rPr lang="ru-RU"/>
              <a:t> </a:t>
            </a:r>
            <a:r>
              <a:rPr lang="en-US"/>
              <a:t>— </a:t>
            </a:r>
            <a:r>
              <a:rPr lang="ru-RU"/>
              <a:t>репозиторий </a:t>
            </a:r>
            <a:r>
              <a:rPr lang="en-US"/>
              <a:t>Entangled tale </a:t>
            </a:r>
            <a:r>
              <a:rPr lang="ru-RU"/>
              <a:t>на </a:t>
            </a:r>
            <a:r>
              <a:rPr lang="en-US"/>
              <a:t>github.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 bwMode="auto">
          <a:xfrm>
            <a:off x="-2161880" y="-2137986"/>
            <a:ext cx="9759883" cy="11206998"/>
          </a:xfrm>
          <a:prstGeom prst="ellipse">
            <a:avLst/>
          </a:prstGeom>
          <a:blipFill>
            <a:blip r:embed="rId2"/>
            <a:stretch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05823" y="2669047"/>
            <a:ext cx="4986177" cy="1325563"/>
          </a:xfrm>
        </p:spPr>
        <p:txBody>
          <a:bodyPr/>
          <a:lstStyle/>
          <a:p>
            <a:pPr algn="ctr">
              <a:defRPr/>
            </a:pPr>
            <a:r>
              <a:rPr lang="ru-RU" b="1">
                <a:latin typeface="Arial Black"/>
              </a:rPr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50" name="Picture 2" descr="Управление персоналом, определение перспективы, целевая ориентация. Организация совместной работы. Бизнес-тренер, руководитель компании и персонажи мультфильмов персонала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10005003" y="54480"/>
            <a:ext cx="1946852" cy="1946852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Умный класс, цели и задачи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2311977"/>
            <a:ext cx="10515599" cy="3669653"/>
          </a:xfrm>
        </p:spPr>
        <p:txBody>
          <a:bodyPr>
            <a:normAutofit/>
          </a:bodyPr>
          <a:lstStyle/>
          <a:p>
            <a:pPr marL="0" indent="357188">
              <a:defRPr/>
            </a:pPr>
            <a:r>
              <a:rPr lang="ru-RU" sz="2400"/>
              <a:t>Экосистема «Умный класс» представляет собой сервис, где вы можете использовать различные инструменты для обучения, играть в развивающие игры и настраивать компьютеры в классах информатики.</a:t>
            </a:r>
            <a:endParaRPr/>
          </a:p>
          <a:p>
            <a:pPr marL="0" indent="357188">
              <a:defRPr/>
            </a:pPr>
            <a:endParaRPr lang="ru-RU" sz="2400"/>
          </a:p>
          <a:p>
            <a:pPr marL="0" indent="357188">
              <a:defRPr/>
            </a:pPr>
            <a:r>
              <a:rPr lang="ru-RU" sz="2400"/>
              <a:t>Цель: разработать веб-сайт для помощи детям и учителям, включающий множество модулей.</a:t>
            </a:r>
            <a:endParaRPr/>
          </a:p>
          <a:p>
            <a:pPr marL="0" indent="357188">
              <a:defRPr/>
            </a:pPr>
            <a:endParaRPr lang="ru-RU" sz="2400"/>
          </a:p>
          <a:p>
            <a:pPr marL="0" indent="357188">
              <a:defRPr/>
            </a:pPr>
            <a:endParaRPr lang="ru-RU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27" name="Picture 3" descr="Иллюстрация абстрактной концепции устранения неполадок компьютера"/>
          <p:cNvPicPr>
            <a:picLocks noChangeAspect="1" noChangeArrowheads="1"/>
          </p:cNvPicPr>
          <p:nvPr/>
        </p:nvPicPr>
        <p:blipFill>
          <a:blip r:embed="rId2"/>
          <a:stretch/>
        </p:blipFill>
        <p:spPr bwMode="auto">
          <a:xfrm>
            <a:off x="9339982" y="4250676"/>
            <a:ext cx="2514745" cy="2514745"/>
          </a:xfrm>
          <a:prstGeom prst="rect">
            <a:avLst/>
          </a:prstGeom>
          <a:noFill/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Сервисы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838200" y="1887769"/>
            <a:ext cx="9362243" cy="4351338"/>
          </a:xfrm>
        </p:spPr>
        <p:txBody>
          <a:bodyPr/>
          <a:lstStyle/>
          <a:p>
            <a:pPr marL="457200" indent="-457200">
              <a:buFont typeface="Arial"/>
              <a:buChar char="•"/>
              <a:defRPr/>
            </a:pPr>
            <a:r>
              <a:rPr lang="ru-RU"/>
              <a:t>Askly — сервис для опросов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/>
              <a:t>Kanhub — сервис для управления временем и задачами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/>
              <a:t>Маджонг Химия — web игра про химию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/>
              <a:t>Tatarlango — игра для изучения татарского языка</a:t>
            </a:r>
            <a:endParaRPr/>
          </a:p>
          <a:p>
            <a:pPr marL="457200" indent="-457200">
              <a:buFont typeface="Arial"/>
              <a:buChar char="•"/>
              <a:defRPr/>
            </a:pPr>
            <a:r>
              <a:rPr lang="ru-RU"/>
              <a:t>Entangled Tale — образовательная компьютерная игра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Smart Class – </a:t>
            </a:r>
            <a:r>
              <a:rPr lang="ru-RU"/>
              <a:t>сервис для управления компьютерами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6527399" y="1438002"/>
            <a:ext cx="5356332" cy="2774950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/>
        </p:blipFill>
        <p:spPr bwMode="auto">
          <a:xfrm>
            <a:off x="986904" y="1690687"/>
            <a:ext cx="5479107" cy="22695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3960266"/>
            <a:ext cx="2748371" cy="27483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23489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Smart Class – </a:t>
            </a:r>
            <a:r>
              <a:rPr lang="ru-RU"/>
              <a:t>сервис для управления компьютерами</a:t>
            </a:r>
            <a:endParaRPr/>
          </a:p>
        </p:txBody>
      </p:sp>
      <p:pic>
        <p:nvPicPr>
          <p:cNvPr id="1921004268" name="Рисунок 5"/>
          <p:cNvPicPr/>
          <p:nvPr/>
        </p:nvPicPr>
        <p:blipFill>
          <a:blip r:embed="rId2"/>
          <a:stretch/>
        </p:blipFill>
        <p:spPr bwMode="auto">
          <a:xfrm>
            <a:off x="838199" y="1690688"/>
            <a:ext cx="3671139" cy="1883197"/>
          </a:xfrm>
          <a:prstGeom prst="rect">
            <a:avLst/>
          </a:prstGeom>
        </p:spPr>
      </p:pic>
      <p:pic>
        <p:nvPicPr>
          <p:cNvPr id="1117545370" name="Рисунок 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086384" y="1690688"/>
            <a:ext cx="6785682" cy="2185943"/>
          </a:xfrm>
          <a:prstGeom prst="rect">
            <a:avLst/>
          </a:prstGeom>
        </p:spPr>
      </p:pic>
      <p:pic>
        <p:nvPicPr>
          <p:cNvPr id="1614895878" name="Рисунок 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3872343"/>
            <a:ext cx="2748371" cy="27483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Askly — </a:t>
            </a:r>
            <a:r>
              <a:rPr lang="ru-RU"/>
              <a:t>сервис для опросов</a:t>
            </a:r>
            <a:endParaRPr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/>
        </p:blipFill>
        <p:spPr bwMode="auto">
          <a:xfrm>
            <a:off x="5115692" y="1686880"/>
            <a:ext cx="6238107" cy="3207504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/>
        </p:blipFill>
        <p:spPr bwMode="auto">
          <a:xfrm>
            <a:off x="838199" y="1839371"/>
            <a:ext cx="3471530" cy="199993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4020073"/>
            <a:ext cx="2738838" cy="27388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56823096" name="Рисунок 7"/>
          <p:cNvPicPr/>
          <p:nvPr/>
        </p:nvPicPr>
        <p:blipFill>
          <a:blip r:embed="rId2"/>
          <a:stretch/>
        </p:blipFill>
        <p:spPr bwMode="auto">
          <a:xfrm>
            <a:off x="7548230" y="1329647"/>
            <a:ext cx="4276421" cy="5330707"/>
          </a:xfrm>
          <a:prstGeom prst="rect">
            <a:avLst/>
          </a:prstGeom>
          <a:noFill/>
          <a:ln>
            <a:noFill/>
          </a:ln>
        </p:spPr>
      </p:pic>
      <p:sp>
        <p:nvSpPr>
          <p:cNvPr id="656410893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Askly — </a:t>
            </a:r>
            <a:r>
              <a:rPr lang="ru-RU"/>
              <a:t>сервис для опросов</a:t>
            </a:r>
            <a:endParaRPr/>
          </a:p>
        </p:txBody>
      </p:sp>
      <p:pic>
        <p:nvPicPr>
          <p:cNvPr id="708775204" name="Рисунок 6"/>
          <p:cNvPicPr/>
          <p:nvPr/>
        </p:nvPicPr>
        <p:blipFill>
          <a:blip r:embed="rId3"/>
          <a:stretch/>
        </p:blipFill>
        <p:spPr bwMode="auto">
          <a:xfrm>
            <a:off x="838199" y="1329647"/>
            <a:ext cx="4161454" cy="2690427"/>
          </a:xfrm>
          <a:prstGeom prst="rect">
            <a:avLst/>
          </a:prstGeom>
        </p:spPr>
      </p:pic>
      <p:pic>
        <p:nvPicPr>
          <p:cNvPr id="240968231" name="Рисунок 1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4078689"/>
            <a:ext cx="2724184" cy="27241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Kanhub — сервис для управления временем и задачами</a:t>
            </a:r>
            <a:endParaRPr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/>
        </p:blipFill>
        <p:spPr bwMode="auto">
          <a:xfrm>
            <a:off x="3888832" y="1751648"/>
            <a:ext cx="5076190" cy="3066415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/>
        </p:blipFill>
        <p:spPr bwMode="auto">
          <a:xfrm>
            <a:off x="838199" y="1884679"/>
            <a:ext cx="2787015" cy="2229485"/>
          </a:xfrm>
          <a:prstGeom prst="rect">
            <a:avLst/>
          </a:prstGeom>
        </p:spPr>
      </p:pic>
      <p:pic>
        <p:nvPicPr>
          <p:cNvPr id="6" name="Рисунок 5"/>
          <p:cNvPicPr/>
          <p:nvPr/>
        </p:nvPicPr>
        <p:blipFill>
          <a:blip r:embed="rId4"/>
          <a:stretch/>
        </p:blipFill>
        <p:spPr bwMode="auto">
          <a:xfrm>
            <a:off x="4022455" y="5026488"/>
            <a:ext cx="4942567" cy="1466387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5"/>
          <a:stretch/>
        </p:blipFill>
        <p:spPr bwMode="auto">
          <a:xfrm>
            <a:off x="9433377" y="1884680"/>
            <a:ext cx="2241550" cy="460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38199" y="4114164"/>
            <a:ext cx="2724184" cy="27241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9828641" name="Рисунок 3"/>
          <p:cNvPicPr/>
          <p:nvPr/>
        </p:nvPicPr>
        <p:blipFill>
          <a:blip r:embed="rId2"/>
          <a:stretch/>
        </p:blipFill>
        <p:spPr bwMode="auto">
          <a:xfrm>
            <a:off x="5672538" y="1463899"/>
            <a:ext cx="5613505" cy="4907753"/>
          </a:xfrm>
          <a:prstGeom prst="rect">
            <a:avLst/>
          </a:prstGeom>
          <a:noFill/>
          <a:ln>
            <a:noFill/>
          </a:ln>
        </p:spPr>
      </p:pic>
      <p:sp>
        <p:nvSpPr>
          <p:cNvPr id="182627778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Маджонг Химия — web игра про химию</a:t>
            </a:r>
            <a:endParaRPr/>
          </a:p>
        </p:txBody>
      </p:sp>
      <p:pic>
        <p:nvPicPr>
          <p:cNvPr id="403278924" name="Рисунок 4"/>
          <p:cNvPicPr/>
          <p:nvPr/>
        </p:nvPicPr>
        <p:blipFill>
          <a:blip r:embed="rId3"/>
          <a:srcRect t="14753" b="16054"/>
          <a:stretch/>
        </p:blipFill>
        <p:spPr bwMode="auto">
          <a:xfrm>
            <a:off x="838199" y="1463899"/>
            <a:ext cx="3949444" cy="2580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2025526" name="Рисунок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838199" y="4117777"/>
            <a:ext cx="2724184" cy="27241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308</Words>
  <Application>Microsoft Office PowerPoint</Application>
  <DocSecurity>0</DocSecurity>
  <PresentationFormat>Широкоэкранный</PresentationFormat>
  <Paragraphs>44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Calibri Light</vt:lpstr>
      <vt:lpstr>Тема Office</vt:lpstr>
      <vt:lpstr>Экосистема «Умный класс»</vt:lpstr>
      <vt:lpstr>Умный класс, цели и задачи</vt:lpstr>
      <vt:lpstr>Сервисы</vt:lpstr>
      <vt:lpstr>Smart Class – сервис для управления компьютерами</vt:lpstr>
      <vt:lpstr>Smart Class – сервис для управления компьютерами</vt:lpstr>
      <vt:lpstr>Askly — сервис для опросов</vt:lpstr>
      <vt:lpstr>Askly — сервис для опросов</vt:lpstr>
      <vt:lpstr>Kanhub — сервис для управления временем и задачами</vt:lpstr>
      <vt:lpstr>Маджонг Химия — web игра про химию</vt:lpstr>
      <vt:lpstr>Маджонг Химия — web игра про химию</vt:lpstr>
      <vt:lpstr>Entangled Tale — образовательная компьютерная игра</vt:lpstr>
      <vt:lpstr>Entangled Tale — образовательная компьютерная игра</vt:lpstr>
      <vt:lpstr>Tatarlango — игра для изучения татарского языка</vt:lpstr>
      <vt:lpstr>Тестирование</vt:lpstr>
      <vt:lpstr>Документация</vt:lpstr>
      <vt:lpstr>Документация</vt:lpstr>
      <vt:lpstr>Дальнейшее развитие</vt:lpstr>
      <vt:lpstr>Список литературы</vt:lpstr>
      <vt:lpstr>Спасибо за внимание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Экосистема «Умный класс»</dc:title>
  <dc:subject/>
  <dc:creator>Марсель Хуснуллин</dc:creator>
  <cp:keywords/>
  <dc:description/>
  <cp:lastModifiedBy>Krahm Art</cp:lastModifiedBy>
  <cp:revision>9</cp:revision>
  <dcterms:created xsi:type="dcterms:W3CDTF">2025-03-31T17:30:19Z</dcterms:created>
  <dcterms:modified xsi:type="dcterms:W3CDTF">2025-05-22T16:55:30Z</dcterms:modified>
  <cp:category/>
  <dc:identifier/>
  <cp:contentStatus/>
  <dc:language/>
  <cp:version/>
</cp:coreProperties>
</file>