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52A94-530A-4A21-A22E-1B016DCFB5B3}" v="91" dt="2024-03-14T19:02:44.217"/>
    <p1510:client id="{1BC59166-97B7-41CD-ABA4-7581C8A4F09E}" v="30" dt="2024-03-14T19:47:25.800"/>
    <p1510:client id="{6CA7D034-5581-4C96-AEC7-C03AF61DF09E}" v="268" dt="2024-03-14T12:13:19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75B62-AD64-460E-9E3E-8BEE73579C2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A17FFBA-3630-4C4D-9311-AC02401FB805}">
      <dgm:prSet/>
      <dgm:spPr/>
      <dgm:t>
        <a:bodyPr/>
        <a:lstStyle/>
        <a:p>
          <a:r>
            <a:rPr lang="hr-HR"/>
            <a:t>"Import Necessary Modules":</a:t>
          </a:r>
          <a:endParaRPr lang="en-US"/>
        </a:p>
      </dgm:t>
    </dgm:pt>
    <dgm:pt modelId="{8DEA9CDC-0BE9-4C2B-A62E-714D810FB397}" type="parTrans" cxnId="{19D74DDA-6776-40E8-8CF9-B42059EF8795}">
      <dgm:prSet/>
      <dgm:spPr/>
      <dgm:t>
        <a:bodyPr/>
        <a:lstStyle/>
        <a:p>
          <a:endParaRPr lang="en-US"/>
        </a:p>
      </dgm:t>
    </dgm:pt>
    <dgm:pt modelId="{70B5A674-BC5B-41CA-B249-BC698960F53D}" type="sibTrans" cxnId="{19D74DDA-6776-40E8-8CF9-B42059EF8795}">
      <dgm:prSet/>
      <dgm:spPr/>
      <dgm:t>
        <a:bodyPr/>
        <a:lstStyle/>
        <a:p>
          <a:endParaRPr lang="en-US"/>
        </a:p>
      </dgm:t>
    </dgm:pt>
    <dgm:pt modelId="{D3298FD9-4103-4CAA-86ED-90E687B52E15}">
      <dgm:prSet/>
      <dgm:spPr/>
      <dgm:t>
        <a:bodyPr/>
        <a:lstStyle/>
        <a:p>
          <a:r>
            <a:rPr lang="hr-HR"/>
            <a:t>os module is used to interact with the operating system, such as joining paths.</a:t>
          </a:r>
          <a:endParaRPr lang="en-US"/>
        </a:p>
      </dgm:t>
    </dgm:pt>
    <dgm:pt modelId="{2FF2E14E-6073-45A5-A42A-B56C29C74B66}" type="parTrans" cxnId="{0429B1FD-E4BA-4B66-ADE1-C08C6D01EB79}">
      <dgm:prSet/>
      <dgm:spPr/>
      <dgm:t>
        <a:bodyPr/>
        <a:lstStyle/>
        <a:p>
          <a:endParaRPr lang="en-US"/>
        </a:p>
      </dgm:t>
    </dgm:pt>
    <dgm:pt modelId="{11239DFE-6331-4333-900F-76E9ACB5FB3D}" type="sibTrans" cxnId="{0429B1FD-E4BA-4B66-ADE1-C08C6D01EB79}">
      <dgm:prSet/>
      <dgm:spPr/>
      <dgm:t>
        <a:bodyPr/>
        <a:lstStyle/>
        <a:p>
          <a:endParaRPr lang="en-US"/>
        </a:p>
      </dgm:t>
    </dgm:pt>
    <dgm:pt modelId="{4D6B3D7D-49AB-496C-9D9C-B7E7E76E6C5C}">
      <dgm:prSet/>
      <dgm:spPr/>
      <dgm:t>
        <a:bodyPr/>
        <a:lstStyle/>
        <a:p>
          <a:r>
            <a:rPr lang="hr-HR"/>
            <a:t>collections module provides the Counter class which is a container that stores elements as dictionary keys and their counts as dictionary values.</a:t>
          </a:r>
          <a:endParaRPr lang="en-US"/>
        </a:p>
      </dgm:t>
    </dgm:pt>
    <dgm:pt modelId="{6D43C93B-F92F-4469-A224-F5E02E1CC331}" type="parTrans" cxnId="{29F28C50-99B3-474A-BAD5-7429A7844078}">
      <dgm:prSet/>
      <dgm:spPr/>
      <dgm:t>
        <a:bodyPr/>
        <a:lstStyle/>
        <a:p>
          <a:endParaRPr lang="en-US"/>
        </a:p>
      </dgm:t>
    </dgm:pt>
    <dgm:pt modelId="{DA372AE3-4339-433D-A47D-F4C6D895851F}" type="sibTrans" cxnId="{29F28C50-99B3-474A-BAD5-7429A7844078}">
      <dgm:prSet/>
      <dgm:spPr/>
      <dgm:t>
        <a:bodyPr/>
        <a:lstStyle/>
        <a:p>
          <a:endParaRPr lang="en-US"/>
        </a:p>
      </dgm:t>
    </dgm:pt>
    <dgm:pt modelId="{86242EB2-CAF7-45B6-89BE-29263CA0286F}">
      <dgm:prSet/>
      <dgm:spPr/>
      <dgm:t>
        <a:bodyPr/>
        <a:lstStyle/>
        <a:p>
          <a:r>
            <a:rPr lang="hr-HR"/>
            <a:t>glob module is used to retrieve files/pathnames matching a specified pattern.</a:t>
          </a:r>
          <a:endParaRPr lang="en-US"/>
        </a:p>
      </dgm:t>
    </dgm:pt>
    <dgm:pt modelId="{EF05F18B-7202-4893-B44A-64D11A4B6AC0}" type="parTrans" cxnId="{79ECA67C-E5FF-4443-AD20-9D036063A783}">
      <dgm:prSet/>
      <dgm:spPr/>
      <dgm:t>
        <a:bodyPr/>
        <a:lstStyle/>
        <a:p>
          <a:endParaRPr lang="en-US"/>
        </a:p>
      </dgm:t>
    </dgm:pt>
    <dgm:pt modelId="{8FEA9D59-2528-4EAF-9A52-C4FCB20BFF62}" type="sibTrans" cxnId="{79ECA67C-E5FF-4443-AD20-9D036063A783}">
      <dgm:prSet/>
      <dgm:spPr/>
      <dgm:t>
        <a:bodyPr/>
        <a:lstStyle/>
        <a:p>
          <a:endParaRPr lang="en-US"/>
        </a:p>
      </dgm:t>
    </dgm:pt>
    <dgm:pt modelId="{BE233953-7F78-4B0A-A4AD-B99EE1141FCF}" type="pres">
      <dgm:prSet presAssocID="{18B75B62-AD64-460E-9E3E-8BEE73579C2F}" presName="outerComposite" presStyleCnt="0">
        <dgm:presLayoutVars>
          <dgm:chMax val="5"/>
          <dgm:dir/>
          <dgm:resizeHandles val="exact"/>
        </dgm:presLayoutVars>
      </dgm:prSet>
      <dgm:spPr/>
    </dgm:pt>
    <dgm:pt modelId="{973523F4-983B-4F7A-AF91-A1616BEDD774}" type="pres">
      <dgm:prSet presAssocID="{18B75B62-AD64-460E-9E3E-8BEE73579C2F}" presName="dummyMaxCanvas" presStyleCnt="0">
        <dgm:presLayoutVars/>
      </dgm:prSet>
      <dgm:spPr/>
    </dgm:pt>
    <dgm:pt modelId="{62454102-1CDE-45C1-9A53-C56D94C65FCE}" type="pres">
      <dgm:prSet presAssocID="{18B75B62-AD64-460E-9E3E-8BEE73579C2F}" presName="FourNodes_1" presStyleLbl="node1" presStyleIdx="0" presStyleCnt="4">
        <dgm:presLayoutVars>
          <dgm:bulletEnabled val="1"/>
        </dgm:presLayoutVars>
      </dgm:prSet>
      <dgm:spPr/>
    </dgm:pt>
    <dgm:pt modelId="{FD833410-DC5F-496A-BBCC-24B5409D297C}" type="pres">
      <dgm:prSet presAssocID="{18B75B62-AD64-460E-9E3E-8BEE73579C2F}" presName="FourNodes_2" presStyleLbl="node1" presStyleIdx="1" presStyleCnt="4">
        <dgm:presLayoutVars>
          <dgm:bulletEnabled val="1"/>
        </dgm:presLayoutVars>
      </dgm:prSet>
      <dgm:spPr/>
    </dgm:pt>
    <dgm:pt modelId="{2B71C510-4D4B-493C-8A6D-12093FBC786E}" type="pres">
      <dgm:prSet presAssocID="{18B75B62-AD64-460E-9E3E-8BEE73579C2F}" presName="FourNodes_3" presStyleLbl="node1" presStyleIdx="2" presStyleCnt="4">
        <dgm:presLayoutVars>
          <dgm:bulletEnabled val="1"/>
        </dgm:presLayoutVars>
      </dgm:prSet>
      <dgm:spPr/>
    </dgm:pt>
    <dgm:pt modelId="{853F525C-7576-4D56-8C6C-E1F9AAE49A04}" type="pres">
      <dgm:prSet presAssocID="{18B75B62-AD64-460E-9E3E-8BEE73579C2F}" presName="FourNodes_4" presStyleLbl="node1" presStyleIdx="3" presStyleCnt="4">
        <dgm:presLayoutVars>
          <dgm:bulletEnabled val="1"/>
        </dgm:presLayoutVars>
      </dgm:prSet>
      <dgm:spPr/>
    </dgm:pt>
    <dgm:pt modelId="{37DA20E4-5E31-483D-9DC1-F313909EB530}" type="pres">
      <dgm:prSet presAssocID="{18B75B62-AD64-460E-9E3E-8BEE73579C2F}" presName="FourConn_1-2" presStyleLbl="fgAccFollowNode1" presStyleIdx="0" presStyleCnt="3">
        <dgm:presLayoutVars>
          <dgm:bulletEnabled val="1"/>
        </dgm:presLayoutVars>
      </dgm:prSet>
      <dgm:spPr/>
    </dgm:pt>
    <dgm:pt modelId="{2420E51C-AD5E-47CB-8DCF-7CC305E1E1DF}" type="pres">
      <dgm:prSet presAssocID="{18B75B62-AD64-460E-9E3E-8BEE73579C2F}" presName="FourConn_2-3" presStyleLbl="fgAccFollowNode1" presStyleIdx="1" presStyleCnt="3">
        <dgm:presLayoutVars>
          <dgm:bulletEnabled val="1"/>
        </dgm:presLayoutVars>
      </dgm:prSet>
      <dgm:spPr/>
    </dgm:pt>
    <dgm:pt modelId="{2248EA49-A344-4F0A-B974-65873ABA5C33}" type="pres">
      <dgm:prSet presAssocID="{18B75B62-AD64-460E-9E3E-8BEE73579C2F}" presName="FourConn_3-4" presStyleLbl="fgAccFollowNode1" presStyleIdx="2" presStyleCnt="3">
        <dgm:presLayoutVars>
          <dgm:bulletEnabled val="1"/>
        </dgm:presLayoutVars>
      </dgm:prSet>
      <dgm:spPr/>
    </dgm:pt>
    <dgm:pt modelId="{54EE913E-0544-4DFE-9348-6E3E1C54D697}" type="pres">
      <dgm:prSet presAssocID="{18B75B62-AD64-460E-9E3E-8BEE73579C2F}" presName="FourNodes_1_text" presStyleLbl="node1" presStyleIdx="3" presStyleCnt="4">
        <dgm:presLayoutVars>
          <dgm:bulletEnabled val="1"/>
        </dgm:presLayoutVars>
      </dgm:prSet>
      <dgm:spPr/>
    </dgm:pt>
    <dgm:pt modelId="{A7243CB1-12F7-40C2-B0AD-E09C60AD3C24}" type="pres">
      <dgm:prSet presAssocID="{18B75B62-AD64-460E-9E3E-8BEE73579C2F}" presName="FourNodes_2_text" presStyleLbl="node1" presStyleIdx="3" presStyleCnt="4">
        <dgm:presLayoutVars>
          <dgm:bulletEnabled val="1"/>
        </dgm:presLayoutVars>
      </dgm:prSet>
      <dgm:spPr/>
    </dgm:pt>
    <dgm:pt modelId="{5E06D5FA-FE5B-4859-A771-FA5F1E7932EE}" type="pres">
      <dgm:prSet presAssocID="{18B75B62-AD64-460E-9E3E-8BEE73579C2F}" presName="FourNodes_3_text" presStyleLbl="node1" presStyleIdx="3" presStyleCnt="4">
        <dgm:presLayoutVars>
          <dgm:bulletEnabled val="1"/>
        </dgm:presLayoutVars>
      </dgm:prSet>
      <dgm:spPr/>
    </dgm:pt>
    <dgm:pt modelId="{A8976CFE-D0BC-4863-8B0E-D833BACC2421}" type="pres">
      <dgm:prSet presAssocID="{18B75B62-AD64-460E-9E3E-8BEE73579C2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8268E1E-8609-4627-95EA-5789CFEDDDDC}" type="presOf" srcId="{86242EB2-CAF7-45B6-89BE-29263CA0286F}" destId="{853F525C-7576-4D56-8C6C-E1F9AAE49A04}" srcOrd="0" destOrd="0" presId="urn:microsoft.com/office/officeart/2005/8/layout/vProcess5"/>
    <dgm:cxn modelId="{1AB67725-4FC2-4857-9E52-9B98F3A57DBD}" type="presOf" srcId="{18B75B62-AD64-460E-9E3E-8BEE73579C2F}" destId="{BE233953-7F78-4B0A-A4AD-B99EE1141FCF}" srcOrd="0" destOrd="0" presId="urn:microsoft.com/office/officeart/2005/8/layout/vProcess5"/>
    <dgm:cxn modelId="{E814952D-08EF-41A7-BB76-FB9C1E6C734C}" type="presOf" srcId="{6A17FFBA-3630-4C4D-9311-AC02401FB805}" destId="{62454102-1CDE-45C1-9A53-C56D94C65FCE}" srcOrd="0" destOrd="0" presId="urn:microsoft.com/office/officeart/2005/8/layout/vProcess5"/>
    <dgm:cxn modelId="{CF098C2E-9AA7-4E2B-A06E-F5FA60CEE77C}" type="presOf" srcId="{86242EB2-CAF7-45B6-89BE-29263CA0286F}" destId="{A8976CFE-D0BC-4863-8B0E-D833BACC2421}" srcOrd="1" destOrd="0" presId="urn:microsoft.com/office/officeart/2005/8/layout/vProcess5"/>
    <dgm:cxn modelId="{24A16649-2C2F-4A8D-AE2C-7AA15C6F0354}" type="presOf" srcId="{D3298FD9-4103-4CAA-86ED-90E687B52E15}" destId="{FD833410-DC5F-496A-BBCC-24B5409D297C}" srcOrd="0" destOrd="0" presId="urn:microsoft.com/office/officeart/2005/8/layout/vProcess5"/>
    <dgm:cxn modelId="{551C974A-B967-4A27-915D-9DDCB735D725}" type="presOf" srcId="{D3298FD9-4103-4CAA-86ED-90E687B52E15}" destId="{A7243CB1-12F7-40C2-B0AD-E09C60AD3C24}" srcOrd="1" destOrd="0" presId="urn:microsoft.com/office/officeart/2005/8/layout/vProcess5"/>
    <dgm:cxn modelId="{29F28C50-99B3-474A-BAD5-7429A7844078}" srcId="{18B75B62-AD64-460E-9E3E-8BEE73579C2F}" destId="{4D6B3D7D-49AB-496C-9D9C-B7E7E76E6C5C}" srcOrd="2" destOrd="0" parTransId="{6D43C93B-F92F-4469-A224-F5E02E1CC331}" sibTransId="{DA372AE3-4339-433D-A47D-F4C6D895851F}"/>
    <dgm:cxn modelId="{79ECA67C-E5FF-4443-AD20-9D036063A783}" srcId="{18B75B62-AD64-460E-9E3E-8BEE73579C2F}" destId="{86242EB2-CAF7-45B6-89BE-29263CA0286F}" srcOrd="3" destOrd="0" parTransId="{EF05F18B-7202-4893-B44A-64D11A4B6AC0}" sibTransId="{8FEA9D59-2528-4EAF-9A52-C4FCB20BFF62}"/>
    <dgm:cxn modelId="{4066787F-22D1-4373-AC50-4633EC04D612}" type="presOf" srcId="{DA372AE3-4339-433D-A47D-F4C6D895851F}" destId="{2248EA49-A344-4F0A-B974-65873ABA5C33}" srcOrd="0" destOrd="0" presId="urn:microsoft.com/office/officeart/2005/8/layout/vProcess5"/>
    <dgm:cxn modelId="{21004F85-F12A-403A-9707-65EACF4CFE25}" type="presOf" srcId="{11239DFE-6331-4333-900F-76E9ACB5FB3D}" destId="{2420E51C-AD5E-47CB-8DCF-7CC305E1E1DF}" srcOrd="0" destOrd="0" presId="urn:microsoft.com/office/officeart/2005/8/layout/vProcess5"/>
    <dgm:cxn modelId="{C48F8DAE-DB9D-4367-8AF2-70D0C3CC7266}" type="presOf" srcId="{70B5A674-BC5B-41CA-B249-BC698960F53D}" destId="{37DA20E4-5E31-483D-9DC1-F313909EB530}" srcOrd="0" destOrd="0" presId="urn:microsoft.com/office/officeart/2005/8/layout/vProcess5"/>
    <dgm:cxn modelId="{16C06DB8-CB66-4AFD-842C-255E15CBE3D0}" type="presOf" srcId="{6A17FFBA-3630-4C4D-9311-AC02401FB805}" destId="{54EE913E-0544-4DFE-9348-6E3E1C54D697}" srcOrd="1" destOrd="0" presId="urn:microsoft.com/office/officeart/2005/8/layout/vProcess5"/>
    <dgm:cxn modelId="{B27172B9-B4FC-4DEF-B024-41B9D9CAC367}" type="presOf" srcId="{4D6B3D7D-49AB-496C-9D9C-B7E7E76E6C5C}" destId="{2B71C510-4D4B-493C-8A6D-12093FBC786E}" srcOrd="0" destOrd="0" presId="urn:microsoft.com/office/officeart/2005/8/layout/vProcess5"/>
    <dgm:cxn modelId="{19D74DDA-6776-40E8-8CF9-B42059EF8795}" srcId="{18B75B62-AD64-460E-9E3E-8BEE73579C2F}" destId="{6A17FFBA-3630-4C4D-9311-AC02401FB805}" srcOrd="0" destOrd="0" parTransId="{8DEA9CDC-0BE9-4C2B-A62E-714D810FB397}" sibTransId="{70B5A674-BC5B-41CA-B249-BC698960F53D}"/>
    <dgm:cxn modelId="{738149FB-D38B-420E-B3E6-0D883F9545A1}" type="presOf" srcId="{4D6B3D7D-49AB-496C-9D9C-B7E7E76E6C5C}" destId="{5E06D5FA-FE5B-4859-A771-FA5F1E7932EE}" srcOrd="1" destOrd="0" presId="urn:microsoft.com/office/officeart/2005/8/layout/vProcess5"/>
    <dgm:cxn modelId="{0429B1FD-E4BA-4B66-ADE1-C08C6D01EB79}" srcId="{18B75B62-AD64-460E-9E3E-8BEE73579C2F}" destId="{D3298FD9-4103-4CAA-86ED-90E687B52E15}" srcOrd="1" destOrd="0" parTransId="{2FF2E14E-6073-45A5-A42A-B56C29C74B66}" sibTransId="{11239DFE-6331-4333-900F-76E9ACB5FB3D}"/>
    <dgm:cxn modelId="{9A721DF0-24DE-4B25-BB16-AD6E8ACCE9E5}" type="presParOf" srcId="{BE233953-7F78-4B0A-A4AD-B99EE1141FCF}" destId="{973523F4-983B-4F7A-AF91-A1616BEDD774}" srcOrd="0" destOrd="0" presId="urn:microsoft.com/office/officeart/2005/8/layout/vProcess5"/>
    <dgm:cxn modelId="{388A8B77-9942-4B1E-BBA6-1EE4F4AE6A06}" type="presParOf" srcId="{BE233953-7F78-4B0A-A4AD-B99EE1141FCF}" destId="{62454102-1CDE-45C1-9A53-C56D94C65FCE}" srcOrd="1" destOrd="0" presId="urn:microsoft.com/office/officeart/2005/8/layout/vProcess5"/>
    <dgm:cxn modelId="{8EDF6759-2D2B-411E-978B-8047EB79B805}" type="presParOf" srcId="{BE233953-7F78-4B0A-A4AD-B99EE1141FCF}" destId="{FD833410-DC5F-496A-BBCC-24B5409D297C}" srcOrd="2" destOrd="0" presId="urn:microsoft.com/office/officeart/2005/8/layout/vProcess5"/>
    <dgm:cxn modelId="{9E21714B-BC2F-4F4F-8BF4-C054543A9963}" type="presParOf" srcId="{BE233953-7F78-4B0A-A4AD-B99EE1141FCF}" destId="{2B71C510-4D4B-493C-8A6D-12093FBC786E}" srcOrd="3" destOrd="0" presId="urn:microsoft.com/office/officeart/2005/8/layout/vProcess5"/>
    <dgm:cxn modelId="{7D2C38DB-7A13-49DE-B0B9-1F734D10154D}" type="presParOf" srcId="{BE233953-7F78-4B0A-A4AD-B99EE1141FCF}" destId="{853F525C-7576-4D56-8C6C-E1F9AAE49A04}" srcOrd="4" destOrd="0" presId="urn:microsoft.com/office/officeart/2005/8/layout/vProcess5"/>
    <dgm:cxn modelId="{C3207236-FC1B-4E96-9990-899378E12822}" type="presParOf" srcId="{BE233953-7F78-4B0A-A4AD-B99EE1141FCF}" destId="{37DA20E4-5E31-483D-9DC1-F313909EB530}" srcOrd="5" destOrd="0" presId="urn:microsoft.com/office/officeart/2005/8/layout/vProcess5"/>
    <dgm:cxn modelId="{A47C4074-9BD5-4468-9BFB-F1856345B168}" type="presParOf" srcId="{BE233953-7F78-4B0A-A4AD-B99EE1141FCF}" destId="{2420E51C-AD5E-47CB-8DCF-7CC305E1E1DF}" srcOrd="6" destOrd="0" presId="urn:microsoft.com/office/officeart/2005/8/layout/vProcess5"/>
    <dgm:cxn modelId="{22AB4981-5599-4441-A03A-F8BF5D3E7630}" type="presParOf" srcId="{BE233953-7F78-4B0A-A4AD-B99EE1141FCF}" destId="{2248EA49-A344-4F0A-B974-65873ABA5C33}" srcOrd="7" destOrd="0" presId="urn:microsoft.com/office/officeart/2005/8/layout/vProcess5"/>
    <dgm:cxn modelId="{AA5BBD51-52D0-473B-973E-1C8FCDBAE6DD}" type="presParOf" srcId="{BE233953-7F78-4B0A-A4AD-B99EE1141FCF}" destId="{54EE913E-0544-4DFE-9348-6E3E1C54D697}" srcOrd="8" destOrd="0" presId="urn:microsoft.com/office/officeart/2005/8/layout/vProcess5"/>
    <dgm:cxn modelId="{B917A5A9-D6D8-4E8A-9E22-9D2D3EE1A04E}" type="presParOf" srcId="{BE233953-7F78-4B0A-A4AD-B99EE1141FCF}" destId="{A7243CB1-12F7-40C2-B0AD-E09C60AD3C24}" srcOrd="9" destOrd="0" presId="urn:microsoft.com/office/officeart/2005/8/layout/vProcess5"/>
    <dgm:cxn modelId="{1CDBB82F-1D66-49A2-A6E5-ECCD62F1AB69}" type="presParOf" srcId="{BE233953-7F78-4B0A-A4AD-B99EE1141FCF}" destId="{5E06D5FA-FE5B-4859-A771-FA5F1E7932EE}" srcOrd="10" destOrd="0" presId="urn:microsoft.com/office/officeart/2005/8/layout/vProcess5"/>
    <dgm:cxn modelId="{0B09C5BF-305E-477E-A161-08BCC58F02A5}" type="presParOf" srcId="{BE233953-7F78-4B0A-A4AD-B99EE1141FCF}" destId="{A8976CFE-D0BC-4863-8B0E-D833BACC242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54102-1CDE-45C1-9A53-C56D94C65FCE}">
      <dsp:nvSpPr>
        <dsp:cNvPr id="0" name=""/>
        <dsp:cNvSpPr/>
      </dsp:nvSpPr>
      <dsp:spPr>
        <a:xfrm>
          <a:off x="0" y="0"/>
          <a:ext cx="7793855" cy="6812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/>
            <a:t>"Import Necessary Modules":</a:t>
          </a:r>
          <a:endParaRPr lang="en-US" sz="1700" kern="1200"/>
        </a:p>
      </dsp:txBody>
      <dsp:txXfrm>
        <a:off x="19953" y="19953"/>
        <a:ext cx="7001156" cy="641354"/>
      </dsp:txXfrm>
    </dsp:sp>
    <dsp:sp modelId="{FD833410-DC5F-496A-BBCC-24B5409D297C}">
      <dsp:nvSpPr>
        <dsp:cNvPr id="0" name=""/>
        <dsp:cNvSpPr/>
      </dsp:nvSpPr>
      <dsp:spPr>
        <a:xfrm>
          <a:off x="652735" y="805125"/>
          <a:ext cx="7793855" cy="6812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/>
            <a:t>os module is used to interact with the operating system, such as joining paths.</a:t>
          </a:r>
          <a:endParaRPr lang="en-US" sz="1700" kern="1200"/>
        </a:p>
      </dsp:txBody>
      <dsp:txXfrm>
        <a:off x="672688" y="825078"/>
        <a:ext cx="6658394" cy="641354"/>
      </dsp:txXfrm>
    </dsp:sp>
    <dsp:sp modelId="{2B71C510-4D4B-493C-8A6D-12093FBC786E}">
      <dsp:nvSpPr>
        <dsp:cNvPr id="0" name=""/>
        <dsp:cNvSpPr/>
      </dsp:nvSpPr>
      <dsp:spPr>
        <a:xfrm>
          <a:off x="1295728" y="1610251"/>
          <a:ext cx="7793855" cy="6812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/>
            <a:t>collections module provides the Counter class which is a container that stores elements as dictionary keys and their counts as dictionary values.</a:t>
          </a:r>
          <a:endParaRPr lang="en-US" sz="1700" kern="1200"/>
        </a:p>
      </dsp:txBody>
      <dsp:txXfrm>
        <a:off x="1315681" y="1630204"/>
        <a:ext cx="6668136" cy="641354"/>
      </dsp:txXfrm>
    </dsp:sp>
    <dsp:sp modelId="{853F525C-7576-4D56-8C6C-E1F9AAE49A04}">
      <dsp:nvSpPr>
        <dsp:cNvPr id="0" name=""/>
        <dsp:cNvSpPr/>
      </dsp:nvSpPr>
      <dsp:spPr>
        <a:xfrm>
          <a:off x="1948463" y="2415377"/>
          <a:ext cx="7793855" cy="6812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/>
            <a:t>glob module is used to retrieve files/pathnames matching a specified pattern.</a:t>
          </a:r>
          <a:endParaRPr lang="en-US" sz="1700" kern="1200"/>
        </a:p>
      </dsp:txBody>
      <dsp:txXfrm>
        <a:off x="1968416" y="2435330"/>
        <a:ext cx="6658394" cy="641354"/>
      </dsp:txXfrm>
    </dsp:sp>
    <dsp:sp modelId="{37DA20E4-5E31-483D-9DC1-F313909EB530}">
      <dsp:nvSpPr>
        <dsp:cNvPr id="0" name=""/>
        <dsp:cNvSpPr/>
      </dsp:nvSpPr>
      <dsp:spPr>
        <a:xfrm>
          <a:off x="7351035" y="521783"/>
          <a:ext cx="442819" cy="44281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450669" y="521783"/>
        <a:ext cx="243551" cy="333221"/>
      </dsp:txXfrm>
    </dsp:sp>
    <dsp:sp modelId="{2420E51C-AD5E-47CB-8DCF-7CC305E1E1DF}">
      <dsp:nvSpPr>
        <dsp:cNvPr id="0" name=""/>
        <dsp:cNvSpPr/>
      </dsp:nvSpPr>
      <dsp:spPr>
        <a:xfrm>
          <a:off x="8003771" y="1326909"/>
          <a:ext cx="442819" cy="44281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03405" y="1326909"/>
        <a:ext cx="243551" cy="333221"/>
      </dsp:txXfrm>
    </dsp:sp>
    <dsp:sp modelId="{2248EA49-A344-4F0A-B974-65873ABA5C33}">
      <dsp:nvSpPr>
        <dsp:cNvPr id="0" name=""/>
        <dsp:cNvSpPr/>
      </dsp:nvSpPr>
      <dsp:spPr>
        <a:xfrm>
          <a:off x="8646764" y="2132035"/>
          <a:ext cx="442819" cy="44281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46398" y="2132035"/>
        <a:ext cx="243551" cy="333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6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5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29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7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46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83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86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18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3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3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8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4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4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6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8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444658" y="755904"/>
            <a:ext cx="7711025" cy="3084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/>
              <a:t>Character Frequency Counter in Python</a:t>
            </a:r>
          </a:p>
        </p:txBody>
      </p:sp>
      <p:sp>
        <p:nvSpPr>
          <p:cNvPr id="4" name="Elipsa 3">
            <a:extLst>
              <a:ext uri="{FF2B5EF4-FFF2-40B4-BE49-F238E27FC236}">
                <a16:creationId xmlns:a16="http://schemas.microsoft.com/office/drawing/2014/main" id="{3EE83D61-3EDD-B37B-771A-4D53370C5811}"/>
              </a:ext>
            </a:extLst>
          </p:cNvPr>
          <p:cNvSpPr/>
          <p:nvPr/>
        </p:nvSpPr>
        <p:spPr>
          <a:xfrm>
            <a:off x="7912131" y="4089910"/>
            <a:ext cx="3316702" cy="17121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100">
                <a:solidFill>
                  <a:schemeClr val="tx1"/>
                </a:solidFill>
              </a:rPr>
              <a:t>A step-by-step explanation of the Python script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4714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93DFFF1F-74E1-71AA-DE5A-D324CCD6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hr-HR" b="1" err="1">
                <a:ea typeface="+mj-lt"/>
                <a:cs typeface="+mj-lt"/>
              </a:rPr>
              <a:t>String</a:t>
            </a:r>
            <a:r>
              <a:rPr lang="hr-HR" b="1">
                <a:ea typeface="+mj-lt"/>
                <a:cs typeface="+mj-lt"/>
              </a:rPr>
              <a:t> </a:t>
            </a:r>
            <a:r>
              <a:rPr lang="hr-HR" b="1" err="1">
                <a:ea typeface="+mj-lt"/>
                <a:cs typeface="+mj-lt"/>
              </a:rPr>
              <a:t>Formatting</a:t>
            </a:r>
            <a:r>
              <a:rPr lang="hr-HR" b="1">
                <a:ea typeface="+mj-lt"/>
                <a:cs typeface="+mj-lt"/>
              </a:rPr>
              <a:t> </a:t>
            </a:r>
            <a:r>
              <a:rPr lang="hr-HR" b="1" err="1">
                <a:ea typeface="+mj-lt"/>
                <a:cs typeface="+mj-lt"/>
              </a:rPr>
              <a:t>Explained</a:t>
            </a:r>
            <a:endParaRPr lang="sr-Latn-RS" dirty="0" err="1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92D37676-12BF-C836-7748-0395B9E5F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17" r="4973" b="7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9B55BA8-2385-12C1-721A-A24F7898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algn="just"/>
            <a:r>
              <a:rPr lang="hr-HR" dirty="0" err="1"/>
              <a:t>Here's</a:t>
            </a:r>
            <a:r>
              <a:rPr lang="hr-HR" dirty="0"/>
              <a:t> a </a:t>
            </a:r>
            <a:r>
              <a:rPr lang="hr-HR" dirty="0" err="1"/>
              <a:t>brief</a:t>
            </a:r>
            <a:r>
              <a:rPr lang="hr-HR" dirty="0"/>
              <a:t> </a:t>
            </a:r>
            <a:r>
              <a:rPr lang="hr-HR" dirty="0" err="1"/>
              <a:t>rundown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how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string</a:t>
            </a:r>
            <a:r>
              <a:rPr lang="hr-HR" dirty="0"/>
              <a:t> </a:t>
            </a:r>
            <a:r>
              <a:rPr lang="hr-HR" dirty="0" err="1"/>
              <a:t>formatting</a:t>
            </a:r>
            <a:r>
              <a:rPr lang="hr-HR" dirty="0"/>
              <a:t> </a:t>
            </a:r>
            <a:r>
              <a:rPr lang="hr-HR" dirty="0" err="1"/>
              <a:t>works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print </a:t>
            </a:r>
            <a:r>
              <a:rPr lang="hr-HR" dirty="0" err="1"/>
              <a:t>statement</a:t>
            </a:r>
            <a:r>
              <a:rPr lang="hr-HR" dirty="0"/>
              <a:t>: "{:&lt;10} {:&lt;10}".format('</a:t>
            </a:r>
            <a:r>
              <a:rPr lang="hr-HR" dirty="0" err="1"/>
              <a:t>Char</a:t>
            </a:r>
            <a:r>
              <a:rPr lang="hr-HR" dirty="0"/>
              <a:t>', '</a:t>
            </a:r>
            <a:r>
              <a:rPr lang="hr-HR" dirty="0" err="1"/>
              <a:t>Freq</a:t>
            </a:r>
            <a:r>
              <a:rPr lang="hr-HR" dirty="0"/>
              <a:t>') </a:t>
            </a:r>
            <a:r>
              <a:rPr lang="hr-HR" dirty="0" err="1"/>
              <a:t>creates</a:t>
            </a:r>
            <a:r>
              <a:rPr lang="hr-HR" dirty="0"/>
              <a:t> a </a:t>
            </a:r>
            <a:r>
              <a:rPr lang="hr-HR" dirty="0" err="1"/>
              <a:t>string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two</a:t>
            </a:r>
            <a:r>
              <a:rPr lang="hr-HR" dirty="0"/>
              <a:t> </a:t>
            </a:r>
            <a:r>
              <a:rPr lang="hr-HR" dirty="0" err="1"/>
              <a:t>columns</a:t>
            </a:r>
            <a:r>
              <a:rPr lang="hr-HR" dirty="0"/>
              <a:t>, </a:t>
            </a:r>
            <a:r>
              <a:rPr lang="hr-HR" dirty="0" err="1"/>
              <a:t>each</a:t>
            </a:r>
            <a:r>
              <a:rPr lang="hr-HR" dirty="0"/>
              <a:t> </a:t>
            </a:r>
            <a:r>
              <a:rPr lang="hr-HR" dirty="0" err="1"/>
              <a:t>column</a:t>
            </a:r>
            <a:r>
              <a:rPr lang="hr-HR" dirty="0"/>
              <a:t> </a:t>
            </a:r>
            <a:r>
              <a:rPr lang="hr-HR" dirty="0" err="1"/>
              <a:t>being</a:t>
            </a:r>
            <a:r>
              <a:rPr lang="hr-HR" dirty="0"/>
              <a:t> at </a:t>
            </a:r>
            <a:r>
              <a:rPr lang="hr-HR" dirty="0" err="1"/>
              <a:t>least</a:t>
            </a:r>
            <a:r>
              <a:rPr lang="hr-HR" dirty="0"/>
              <a:t> 10 </a:t>
            </a:r>
            <a:r>
              <a:rPr lang="hr-HR" dirty="0" err="1"/>
              <a:t>characters</a:t>
            </a:r>
            <a:r>
              <a:rPr lang="hr-HR" dirty="0"/>
              <a:t> wide,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text</a:t>
            </a:r>
            <a:r>
              <a:rPr lang="hr-HR" dirty="0"/>
              <a:t> </a:t>
            </a:r>
            <a:r>
              <a:rPr lang="hr-HR" dirty="0" err="1"/>
              <a:t>aligned</a:t>
            </a:r>
            <a:r>
              <a:rPr lang="hr-HR" dirty="0"/>
              <a:t>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left</a:t>
            </a:r>
            <a:r>
              <a:rPr lang="hr-HR" dirty="0"/>
              <a:t> (&lt;). </a:t>
            </a:r>
            <a:r>
              <a:rPr lang="hr-HR" dirty="0" err="1"/>
              <a:t>repr</a:t>
            </a:r>
            <a:r>
              <a:rPr lang="hr-HR" dirty="0"/>
              <a:t>(</a:t>
            </a:r>
            <a:r>
              <a:rPr lang="hr-HR" dirty="0" err="1"/>
              <a:t>char</a:t>
            </a:r>
            <a:r>
              <a:rPr lang="hr-HR" dirty="0"/>
              <a:t>) </a:t>
            </a:r>
            <a:r>
              <a:rPr lang="hr-HR" dirty="0" err="1"/>
              <a:t>provides</a:t>
            </a:r>
            <a:r>
              <a:rPr lang="hr-HR" dirty="0"/>
              <a:t> a </a:t>
            </a:r>
            <a:r>
              <a:rPr lang="hr-HR" dirty="0" err="1"/>
              <a:t>string</a:t>
            </a:r>
            <a:r>
              <a:rPr lang="hr-HR" dirty="0"/>
              <a:t> </a:t>
            </a:r>
            <a:r>
              <a:rPr lang="hr-HR" dirty="0" err="1"/>
              <a:t>representation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character</a:t>
            </a:r>
            <a:r>
              <a:rPr lang="hr-HR" dirty="0"/>
              <a:t> </a:t>
            </a: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useful</a:t>
            </a:r>
            <a:r>
              <a:rPr lang="hr-HR" dirty="0"/>
              <a:t> for </a:t>
            </a:r>
            <a:r>
              <a:rPr lang="hr-HR" dirty="0" err="1"/>
              <a:t>displaying</a:t>
            </a:r>
            <a:r>
              <a:rPr lang="hr-HR" dirty="0"/>
              <a:t> </a:t>
            </a:r>
            <a:r>
              <a:rPr lang="hr-HR" dirty="0" err="1"/>
              <a:t>special</a:t>
            </a:r>
            <a:r>
              <a:rPr lang="hr-HR" dirty="0"/>
              <a:t> </a:t>
            </a:r>
            <a:r>
              <a:rPr lang="hr-HR" dirty="0" err="1"/>
              <a:t>characters</a:t>
            </a:r>
            <a:r>
              <a:rPr lang="hr-HR" dirty="0"/>
              <a:t> </a:t>
            </a:r>
            <a:r>
              <a:rPr lang="hr-HR" dirty="0" err="1"/>
              <a:t>like</a:t>
            </a:r>
            <a:r>
              <a:rPr lang="hr-HR" dirty="0"/>
              <a:t> </a:t>
            </a:r>
            <a:r>
              <a:rPr lang="hr-HR" dirty="0" err="1"/>
              <a:t>newlines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tabs</a:t>
            </a:r>
            <a:r>
              <a:rPr lang="hr-HR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2650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FCF2C49-1C63-88F2-27ED-6AFE0CA9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hr-HR" b="1" err="1">
                <a:ea typeface="+mj-lt"/>
                <a:cs typeface="+mj-lt"/>
              </a:rPr>
              <a:t>Final</a:t>
            </a:r>
            <a:r>
              <a:rPr lang="hr-HR" b="1">
                <a:ea typeface="+mj-lt"/>
                <a:cs typeface="+mj-lt"/>
              </a:rPr>
              <a:t> Notes</a:t>
            </a:r>
            <a:endParaRPr lang="sr-Latn-R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DD2BC48-EC22-5FBD-4EEE-DC53E868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783175"/>
            <a:ext cx="5989391" cy="5008026"/>
          </a:xfrm>
        </p:spPr>
        <p:txBody>
          <a:bodyPr anchor="ctr">
            <a:normAutofit/>
          </a:bodyPr>
          <a:lstStyle/>
          <a:p>
            <a:pPr algn="just">
              <a:lnSpc>
                <a:spcPct val="90000"/>
              </a:lnSpc>
              <a:spcBef>
                <a:spcPts val="20"/>
              </a:spcBef>
            </a:pPr>
            <a:r>
              <a:rPr lang="hr-HR" sz="1900" dirty="0" err="1"/>
              <a:t>Char</a:t>
            </a:r>
            <a:r>
              <a:rPr lang="hr-HR" sz="1900" dirty="0"/>
              <a:t>: "</a:t>
            </a:r>
            <a:r>
              <a:rPr lang="hr-HR" sz="1900" dirty="0" err="1"/>
              <a:t>Char</a:t>
            </a:r>
            <a:r>
              <a:rPr lang="hr-HR" sz="1900" dirty="0"/>
              <a:t>" </a:t>
            </a:r>
            <a:r>
              <a:rPr lang="hr-HR" sz="1900" dirty="0" err="1"/>
              <a:t>stands</a:t>
            </a:r>
            <a:r>
              <a:rPr lang="hr-HR" sz="1900" dirty="0"/>
              <a:t> for "</a:t>
            </a:r>
            <a:r>
              <a:rPr lang="hr-HR" sz="1900" dirty="0" err="1"/>
              <a:t>character</a:t>
            </a:r>
            <a:r>
              <a:rPr lang="hr-HR" sz="1900" dirty="0"/>
              <a:t>." In </a:t>
            </a:r>
            <a:r>
              <a:rPr lang="hr-HR" sz="1900" dirty="0" err="1"/>
              <a:t>this</a:t>
            </a:r>
            <a:r>
              <a:rPr lang="hr-HR" sz="1900" dirty="0"/>
              <a:t> program, </a:t>
            </a:r>
            <a:r>
              <a:rPr lang="hr-HR" sz="1900" dirty="0" err="1"/>
              <a:t>it</a:t>
            </a:r>
            <a:r>
              <a:rPr lang="hr-HR" sz="1900" dirty="0"/>
              <a:t> </a:t>
            </a:r>
            <a:r>
              <a:rPr lang="hr-HR" sz="1900" dirty="0" err="1"/>
              <a:t>refers</a:t>
            </a:r>
            <a:r>
              <a:rPr lang="hr-HR" sz="1900" dirty="0"/>
              <a:t> to </a:t>
            </a:r>
            <a:r>
              <a:rPr lang="hr-HR" sz="1900" dirty="0" err="1"/>
              <a:t>each</a:t>
            </a:r>
            <a:r>
              <a:rPr lang="hr-HR" sz="1900" dirty="0"/>
              <a:t> </a:t>
            </a:r>
            <a:r>
              <a:rPr lang="hr-HR" sz="1900" dirty="0" err="1"/>
              <a:t>individual</a:t>
            </a:r>
            <a:r>
              <a:rPr lang="hr-HR" sz="1900" dirty="0"/>
              <a:t> </a:t>
            </a:r>
            <a:r>
              <a:rPr lang="hr-HR" sz="1900" dirty="0" err="1"/>
              <a:t>character</a:t>
            </a:r>
            <a:r>
              <a:rPr lang="hr-HR" sz="1900" dirty="0"/>
              <a:t> </a:t>
            </a:r>
            <a:r>
              <a:rPr lang="hr-HR" sz="1900" dirty="0" err="1"/>
              <a:t>that</a:t>
            </a:r>
            <a:r>
              <a:rPr lang="hr-HR" sz="1900" dirty="0"/>
              <a:t> </a:t>
            </a:r>
            <a:r>
              <a:rPr lang="hr-HR" sz="1900" dirty="0" err="1"/>
              <a:t>appears</a:t>
            </a:r>
            <a:r>
              <a:rPr lang="hr-HR" sz="1900" dirty="0"/>
              <a:t> </a:t>
            </a:r>
            <a:r>
              <a:rPr lang="hr-HR" sz="1900" dirty="0" err="1"/>
              <a:t>in</a:t>
            </a:r>
            <a:r>
              <a:rPr lang="hr-HR" sz="1900" dirty="0"/>
              <a:t> </a:t>
            </a:r>
            <a:r>
              <a:rPr lang="hr-HR" sz="1900" dirty="0" err="1"/>
              <a:t>the</a:t>
            </a:r>
            <a:r>
              <a:rPr lang="hr-HR" sz="1900" dirty="0"/>
              <a:t> </a:t>
            </a:r>
            <a:r>
              <a:rPr lang="hr-HR" sz="1900" dirty="0" err="1"/>
              <a:t>first</a:t>
            </a:r>
            <a:r>
              <a:rPr lang="hr-HR" sz="1900" dirty="0"/>
              <a:t> line </a:t>
            </a:r>
            <a:r>
              <a:rPr lang="hr-HR" sz="1900" dirty="0" err="1"/>
              <a:t>of</a:t>
            </a:r>
            <a:r>
              <a:rPr lang="hr-HR" sz="1900" dirty="0"/>
              <a:t> </a:t>
            </a:r>
            <a:r>
              <a:rPr lang="hr-HR" sz="1900" dirty="0" err="1"/>
              <a:t>the</a:t>
            </a:r>
            <a:r>
              <a:rPr lang="hr-HR" sz="1900" dirty="0"/>
              <a:t> </a:t>
            </a:r>
            <a:r>
              <a:rPr lang="hr-HR" sz="1900" dirty="0" err="1"/>
              <a:t>text</a:t>
            </a:r>
            <a:r>
              <a:rPr lang="hr-HR" sz="1900" dirty="0"/>
              <a:t> </a:t>
            </a:r>
            <a:r>
              <a:rPr lang="hr-HR" sz="1900" dirty="0" err="1"/>
              <a:t>files</a:t>
            </a:r>
            <a:r>
              <a:rPr lang="hr-HR" sz="1900" dirty="0"/>
              <a:t> </a:t>
            </a:r>
            <a:r>
              <a:rPr lang="hr-HR" sz="1900" dirty="0" err="1"/>
              <a:t>being</a:t>
            </a:r>
            <a:r>
              <a:rPr lang="hr-HR" sz="1900" dirty="0"/>
              <a:t> </a:t>
            </a:r>
            <a:r>
              <a:rPr lang="hr-HR" sz="1900" dirty="0" err="1"/>
              <a:t>analyzed</a:t>
            </a:r>
            <a:r>
              <a:rPr lang="hr-HR" sz="1900" dirty="0"/>
              <a:t>. For </a:t>
            </a:r>
            <a:r>
              <a:rPr lang="hr-HR" sz="1900" dirty="0" err="1"/>
              <a:t>example</a:t>
            </a:r>
            <a:r>
              <a:rPr lang="hr-HR" sz="1900" dirty="0"/>
              <a:t>, "a," "b," "c," </a:t>
            </a:r>
            <a:r>
              <a:rPr lang="hr-HR" sz="1900" dirty="0" err="1"/>
              <a:t>etc</a:t>
            </a:r>
            <a:r>
              <a:rPr lang="hr-HR" sz="1900" dirty="0"/>
              <a:t>., are </a:t>
            </a:r>
            <a:r>
              <a:rPr lang="hr-HR" sz="1900" dirty="0" err="1"/>
              <a:t>all</a:t>
            </a:r>
            <a:r>
              <a:rPr lang="hr-HR" sz="1900" dirty="0"/>
              <a:t> </a:t>
            </a:r>
            <a:r>
              <a:rPr lang="hr-HR" sz="1900" dirty="0" err="1"/>
              <a:t>characters</a:t>
            </a:r>
            <a:r>
              <a:rPr lang="hr-HR" sz="1900" dirty="0"/>
              <a:t>.</a:t>
            </a:r>
            <a:endParaRPr lang="sr-Latn-RS" dirty="0"/>
          </a:p>
          <a:p>
            <a:pPr algn="just">
              <a:lnSpc>
                <a:spcPct val="90000"/>
              </a:lnSpc>
              <a:spcBef>
                <a:spcPts val="20"/>
              </a:spcBef>
              <a:buClr>
                <a:srgbClr val="1287C3"/>
              </a:buClr>
            </a:pPr>
            <a:r>
              <a:rPr lang="hr-HR" sz="1900" err="1"/>
              <a:t>Freq</a:t>
            </a:r>
            <a:r>
              <a:rPr lang="hr-HR" sz="1900" dirty="0"/>
              <a:t>: "</a:t>
            </a:r>
            <a:r>
              <a:rPr lang="hr-HR" sz="1900" err="1"/>
              <a:t>Freq</a:t>
            </a:r>
            <a:r>
              <a:rPr lang="hr-HR" sz="1900" dirty="0"/>
              <a:t>" </a:t>
            </a:r>
            <a:r>
              <a:rPr lang="hr-HR" sz="1900" err="1"/>
              <a:t>stands</a:t>
            </a:r>
            <a:r>
              <a:rPr lang="hr-HR" sz="1900" dirty="0"/>
              <a:t> for "</a:t>
            </a:r>
            <a:r>
              <a:rPr lang="hr-HR" sz="1900" err="1"/>
              <a:t>frequency</a:t>
            </a:r>
            <a:r>
              <a:rPr lang="hr-HR" sz="1900" dirty="0"/>
              <a:t>." </a:t>
            </a:r>
            <a:r>
              <a:rPr lang="hr-HR" sz="1900" err="1"/>
              <a:t>It</a:t>
            </a:r>
            <a:r>
              <a:rPr lang="hr-HR" sz="1900" dirty="0"/>
              <a:t> </a:t>
            </a:r>
            <a:r>
              <a:rPr lang="hr-HR" sz="1900" err="1"/>
              <a:t>represents</a:t>
            </a:r>
            <a:r>
              <a:rPr lang="hr-HR" sz="1900" dirty="0"/>
              <a:t> how </a:t>
            </a:r>
            <a:r>
              <a:rPr lang="hr-HR" sz="1900" err="1"/>
              <a:t>many</a:t>
            </a:r>
            <a:r>
              <a:rPr lang="hr-HR" sz="1900" dirty="0"/>
              <a:t> </a:t>
            </a:r>
            <a:r>
              <a:rPr lang="hr-HR" sz="1900" err="1"/>
              <a:t>times</a:t>
            </a:r>
            <a:r>
              <a:rPr lang="hr-HR" sz="1900" dirty="0"/>
              <a:t> </a:t>
            </a:r>
            <a:r>
              <a:rPr lang="hr-HR" sz="1900" err="1"/>
              <a:t>each</a:t>
            </a:r>
            <a:r>
              <a:rPr lang="hr-HR" sz="1900" dirty="0"/>
              <a:t> </a:t>
            </a:r>
            <a:r>
              <a:rPr lang="hr-HR" sz="1900" err="1"/>
              <a:t>character</a:t>
            </a:r>
            <a:r>
              <a:rPr lang="hr-HR" sz="1900" dirty="0"/>
              <a:t> </a:t>
            </a:r>
            <a:r>
              <a:rPr lang="hr-HR" sz="1900" err="1"/>
              <a:t>appears</a:t>
            </a:r>
            <a:r>
              <a:rPr lang="hr-HR" sz="1900" dirty="0"/>
              <a:t> </a:t>
            </a:r>
            <a:r>
              <a:rPr lang="hr-HR" sz="1900" err="1"/>
              <a:t>in</a:t>
            </a:r>
            <a:r>
              <a:rPr lang="hr-HR" sz="1900" dirty="0"/>
              <a:t> </a:t>
            </a:r>
            <a:r>
              <a:rPr lang="hr-HR" sz="1900" err="1"/>
              <a:t>the</a:t>
            </a:r>
            <a:r>
              <a:rPr lang="hr-HR" sz="1900" dirty="0"/>
              <a:t> </a:t>
            </a:r>
            <a:r>
              <a:rPr lang="hr-HR" sz="1900" err="1"/>
              <a:t>first</a:t>
            </a:r>
            <a:r>
              <a:rPr lang="hr-HR" sz="1900" dirty="0"/>
              <a:t> line </a:t>
            </a:r>
            <a:r>
              <a:rPr lang="hr-HR" sz="1900" err="1"/>
              <a:t>of</a:t>
            </a:r>
            <a:r>
              <a:rPr lang="hr-HR" sz="1900" dirty="0"/>
              <a:t> </a:t>
            </a:r>
            <a:r>
              <a:rPr lang="hr-HR" sz="1900" err="1"/>
              <a:t>the</a:t>
            </a:r>
            <a:r>
              <a:rPr lang="hr-HR" sz="1900" dirty="0"/>
              <a:t> </a:t>
            </a:r>
            <a:r>
              <a:rPr lang="hr-HR" sz="1900" err="1"/>
              <a:t>text</a:t>
            </a:r>
            <a:r>
              <a:rPr lang="hr-HR" sz="1900" dirty="0"/>
              <a:t> </a:t>
            </a:r>
            <a:r>
              <a:rPr lang="hr-HR" sz="1900" err="1"/>
              <a:t>files</a:t>
            </a:r>
            <a:r>
              <a:rPr lang="hr-HR" sz="1900" dirty="0"/>
              <a:t>. For instance, </a:t>
            </a:r>
            <a:r>
              <a:rPr lang="hr-HR" sz="1900" err="1"/>
              <a:t>if</a:t>
            </a:r>
            <a:r>
              <a:rPr lang="hr-HR" sz="1900" dirty="0"/>
              <a:t> </a:t>
            </a:r>
            <a:r>
              <a:rPr lang="hr-HR" sz="1900" err="1"/>
              <a:t>the</a:t>
            </a:r>
            <a:r>
              <a:rPr lang="hr-HR" sz="1900" dirty="0"/>
              <a:t> </a:t>
            </a:r>
            <a:r>
              <a:rPr lang="hr-HR" sz="1900" err="1"/>
              <a:t>character</a:t>
            </a:r>
            <a:r>
              <a:rPr lang="hr-HR" sz="1900" dirty="0"/>
              <a:t> "a" </a:t>
            </a:r>
            <a:r>
              <a:rPr lang="hr-HR" sz="1900" err="1"/>
              <a:t>appears</a:t>
            </a:r>
            <a:r>
              <a:rPr lang="hr-HR" sz="1900" dirty="0"/>
              <a:t> 10 </a:t>
            </a:r>
            <a:r>
              <a:rPr lang="hr-HR" sz="1900" err="1"/>
              <a:t>times</a:t>
            </a:r>
            <a:r>
              <a:rPr lang="hr-HR" sz="1900" dirty="0"/>
              <a:t> </a:t>
            </a:r>
            <a:r>
              <a:rPr lang="hr-HR" sz="1900" err="1"/>
              <a:t>in</a:t>
            </a:r>
            <a:r>
              <a:rPr lang="hr-HR" sz="1900" dirty="0"/>
              <a:t> </a:t>
            </a:r>
            <a:r>
              <a:rPr lang="hr-HR" sz="1900" err="1"/>
              <a:t>the</a:t>
            </a:r>
            <a:r>
              <a:rPr lang="hr-HR" sz="1900" dirty="0"/>
              <a:t> </a:t>
            </a:r>
            <a:r>
              <a:rPr lang="hr-HR" sz="1900" err="1"/>
              <a:t>first</a:t>
            </a:r>
            <a:r>
              <a:rPr lang="hr-HR" sz="1900" dirty="0"/>
              <a:t> line </a:t>
            </a:r>
            <a:r>
              <a:rPr lang="hr-HR" sz="1900" err="1"/>
              <a:t>of</a:t>
            </a:r>
            <a:r>
              <a:rPr lang="hr-HR" sz="1900" dirty="0"/>
              <a:t> a </a:t>
            </a:r>
            <a:r>
              <a:rPr lang="hr-HR" sz="1900" err="1"/>
              <a:t>text</a:t>
            </a:r>
            <a:r>
              <a:rPr lang="hr-HR" sz="1900" dirty="0"/>
              <a:t> file, </a:t>
            </a:r>
            <a:r>
              <a:rPr lang="hr-HR" sz="1900" err="1"/>
              <a:t>then</a:t>
            </a:r>
            <a:r>
              <a:rPr lang="hr-HR" sz="1900" dirty="0"/>
              <a:t> </a:t>
            </a:r>
            <a:r>
              <a:rPr lang="hr-HR" sz="1900" err="1"/>
              <a:t>the</a:t>
            </a:r>
            <a:r>
              <a:rPr lang="hr-HR" sz="1900" dirty="0"/>
              <a:t> </a:t>
            </a:r>
            <a:r>
              <a:rPr lang="hr-HR" sz="1900" err="1"/>
              <a:t>frequency</a:t>
            </a:r>
            <a:r>
              <a:rPr lang="hr-HR" sz="1900" dirty="0"/>
              <a:t> </a:t>
            </a:r>
            <a:r>
              <a:rPr lang="hr-HR" sz="1900" err="1"/>
              <a:t>of</a:t>
            </a:r>
            <a:r>
              <a:rPr lang="hr-HR" sz="1900" dirty="0"/>
              <a:t> "a" </a:t>
            </a:r>
            <a:r>
              <a:rPr lang="hr-HR" sz="1900" err="1"/>
              <a:t>would</a:t>
            </a:r>
            <a:r>
              <a:rPr lang="hr-HR" sz="1900" dirty="0"/>
              <a:t> </a:t>
            </a:r>
            <a:r>
              <a:rPr lang="hr-HR" sz="1900" err="1"/>
              <a:t>be</a:t>
            </a:r>
            <a:r>
              <a:rPr lang="hr-HR" sz="1900" dirty="0"/>
              <a:t> 10.</a:t>
            </a:r>
          </a:p>
          <a:p>
            <a:pPr algn="just">
              <a:lnSpc>
                <a:spcPct val="90000"/>
              </a:lnSpc>
              <a:spcBef>
                <a:spcPts val="20"/>
              </a:spcBef>
              <a:buClr>
                <a:srgbClr val="1287C3"/>
              </a:buClr>
            </a:pPr>
            <a:r>
              <a:rPr lang="hr-HR" sz="1900" err="1"/>
              <a:t>So</a:t>
            </a:r>
            <a:r>
              <a:rPr lang="hr-HR" sz="1900" dirty="0"/>
              <a:t>, </a:t>
            </a:r>
            <a:r>
              <a:rPr lang="hr-HR" sz="1900" err="1"/>
              <a:t>when</a:t>
            </a:r>
            <a:r>
              <a:rPr lang="hr-HR" sz="1900" dirty="0"/>
              <a:t> </a:t>
            </a:r>
            <a:r>
              <a:rPr lang="hr-HR" sz="1900" err="1"/>
              <a:t>you</a:t>
            </a:r>
            <a:r>
              <a:rPr lang="hr-HR" sz="1900" dirty="0"/>
              <a:t> </a:t>
            </a:r>
            <a:r>
              <a:rPr lang="hr-HR" sz="1900" err="1"/>
              <a:t>see</a:t>
            </a:r>
            <a:r>
              <a:rPr lang="hr-HR" sz="1900" dirty="0"/>
              <a:t> "</a:t>
            </a:r>
            <a:r>
              <a:rPr lang="hr-HR" sz="1900" err="1"/>
              <a:t>char</a:t>
            </a:r>
            <a:r>
              <a:rPr lang="hr-HR" sz="1900" dirty="0"/>
              <a:t>" </a:t>
            </a:r>
            <a:r>
              <a:rPr lang="hr-HR" sz="1900" err="1"/>
              <a:t>and</a:t>
            </a:r>
            <a:r>
              <a:rPr lang="hr-HR" sz="1900" dirty="0"/>
              <a:t> "</a:t>
            </a:r>
            <a:r>
              <a:rPr lang="hr-HR" sz="1900" err="1"/>
              <a:t>freq</a:t>
            </a:r>
            <a:r>
              <a:rPr lang="hr-HR" sz="1900" dirty="0"/>
              <a:t>" </a:t>
            </a:r>
            <a:r>
              <a:rPr lang="hr-HR" sz="1900" err="1"/>
              <a:t>displayed</a:t>
            </a:r>
            <a:r>
              <a:rPr lang="hr-HR" sz="1900" dirty="0"/>
              <a:t> </a:t>
            </a:r>
            <a:r>
              <a:rPr lang="hr-HR" sz="1900" err="1"/>
              <a:t>together</a:t>
            </a:r>
            <a:r>
              <a:rPr lang="hr-HR" sz="1900" dirty="0"/>
              <a:t> </a:t>
            </a:r>
            <a:r>
              <a:rPr lang="hr-HR" sz="1900" err="1"/>
              <a:t>in</a:t>
            </a:r>
            <a:r>
              <a:rPr lang="hr-HR" sz="1900" dirty="0"/>
              <a:t> </a:t>
            </a:r>
            <a:r>
              <a:rPr lang="hr-HR" sz="1900" err="1"/>
              <a:t>the</a:t>
            </a:r>
            <a:r>
              <a:rPr lang="hr-HR" sz="1900" dirty="0"/>
              <a:t> </a:t>
            </a:r>
            <a:r>
              <a:rPr lang="hr-HR" sz="1900" err="1"/>
              <a:t>program's</a:t>
            </a:r>
            <a:r>
              <a:rPr lang="hr-HR" sz="1900" dirty="0"/>
              <a:t> output, </a:t>
            </a:r>
            <a:r>
              <a:rPr lang="hr-HR" sz="1900" err="1"/>
              <a:t>it</a:t>
            </a:r>
            <a:r>
              <a:rPr lang="hr-HR" sz="1900" dirty="0"/>
              <a:t> </a:t>
            </a:r>
            <a:r>
              <a:rPr lang="hr-HR" sz="1900" err="1"/>
              <a:t>means</a:t>
            </a:r>
            <a:r>
              <a:rPr lang="hr-HR" sz="1900" dirty="0"/>
              <a:t> </a:t>
            </a:r>
            <a:r>
              <a:rPr lang="hr-HR" sz="1900" err="1"/>
              <a:t>you</a:t>
            </a:r>
            <a:r>
              <a:rPr lang="hr-HR" sz="1900" dirty="0"/>
              <a:t> are </a:t>
            </a:r>
            <a:r>
              <a:rPr lang="hr-HR" sz="1900" err="1"/>
              <a:t>looking</a:t>
            </a:r>
            <a:r>
              <a:rPr lang="hr-HR" sz="1900" dirty="0"/>
              <a:t> at a list </a:t>
            </a:r>
            <a:r>
              <a:rPr lang="hr-HR" sz="1900" err="1"/>
              <a:t>of</a:t>
            </a:r>
            <a:r>
              <a:rPr lang="hr-HR" sz="1900" dirty="0"/>
              <a:t> </a:t>
            </a:r>
            <a:r>
              <a:rPr lang="hr-HR" sz="1900" err="1"/>
              <a:t>characters</a:t>
            </a:r>
            <a:r>
              <a:rPr lang="hr-HR" sz="1900" dirty="0"/>
              <a:t> </a:t>
            </a:r>
            <a:r>
              <a:rPr lang="hr-HR" sz="1900" err="1"/>
              <a:t>along</a:t>
            </a:r>
            <a:r>
              <a:rPr lang="hr-HR" sz="1900" dirty="0"/>
              <a:t> </a:t>
            </a:r>
            <a:r>
              <a:rPr lang="hr-HR" sz="1900" err="1"/>
              <a:t>with</a:t>
            </a:r>
            <a:r>
              <a:rPr lang="hr-HR" sz="1900" dirty="0"/>
              <a:t> </a:t>
            </a:r>
            <a:r>
              <a:rPr lang="hr-HR" sz="1900" err="1"/>
              <a:t>their</a:t>
            </a:r>
            <a:r>
              <a:rPr lang="hr-HR" sz="1900" dirty="0"/>
              <a:t> </a:t>
            </a:r>
            <a:r>
              <a:rPr lang="hr-HR" sz="1900" err="1"/>
              <a:t>corresponding</a:t>
            </a:r>
            <a:r>
              <a:rPr lang="hr-HR" sz="1900" dirty="0"/>
              <a:t> </a:t>
            </a:r>
            <a:r>
              <a:rPr lang="hr-HR" sz="1900" err="1"/>
              <a:t>frequencies</a:t>
            </a:r>
            <a:r>
              <a:rPr lang="hr-HR" sz="1900" dirty="0"/>
              <a:t>—</a:t>
            </a:r>
            <a:r>
              <a:rPr lang="hr-HR" sz="1900" err="1"/>
              <a:t>the</a:t>
            </a:r>
            <a:r>
              <a:rPr lang="hr-HR" sz="1900" dirty="0"/>
              <a:t> </a:t>
            </a:r>
            <a:r>
              <a:rPr lang="hr-HR" sz="1900" err="1"/>
              <a:t>number</a:t>
            </a:r>
            <a:r>
              <a:rPr lang="hr-HR" sz="1900" dirty="0"/>
              <a:t> </a:t>
            </a:r>
            <a:r>
              <a:rPr lang="hr-HR" sz="1900" err="1"/>
              <a:t>of</a:t>
            </a:r>
            <a:r>
              <a:rPr lang="hr-HR" sz="1900" dirty="0"/>
              <a:t> </a:t>
            </a:r>
            <a:r>
              <a:rPr lang="hr-HR" sz="1900" err="1"/>
              <a:t>times</a:t>
            </a:r>
            <a:r>
              <a:rPr lang="hr-HR" sz="1900" dirty="0"/>
              <a:t> </a:t>
            </a:r>
            <a:r>
              <a:rPr lang="hr-HR" sz="1900" err="1"/>
              <a:t>each</a:t>
            </a:r>
            <a:r>
              <a:rPr lang="hr-HR" sz="1900" dirty="0"/>
              <a:t> </a:t>
            </a:r>
            <a:r>
              <a:rPr lang="hr-HR" sz="1900" err="1"/>
              <a:t>character</a:t>
            </a:r>
            <a:r>
              <a:rPr lang="hr-HR" sz="1900" dirty="0"/>
              <a:t> </a:t>
            </a:r>
            <a:r>
              <a:rPr lang="hr-HR" sz="1900" err="1"/>
              <a:t>appears</a:t>
            </a:r>
            <a:r>
              <a:rPr lang="hr-HR" sz="1900" dirty="0"/>
              <a:t> </a:t>
            </a:r>
            <a:r>
              <a:rPr lang="hr-HR" sz="1900" err="1"/>
              <a:t>in</a:t>
            </a:r>
            <a:r>
              <a:rPr lang="hr-HR" sz="1900" dirty="0"/>
              <a:t> </a:t>
            </a:r>
            <a:r>
              <a:rPr lang="hr-HR" sz="1900" err="1"/>
              <a:t>the</a:t>
            </a:r>
            <a:r>
              <a:rPr lang="hr-HR" sz="1900" dirty="0"/>
              <a:t> </a:t>
            </a:r>
            <a:r>
              <a:rPr lang="hr-HR" sz="1900" err="1"/>
              <a:t>first</a:t>
            </a:r>
            <a:r>
              <a:rPr lang="hr-HR" sz="1900" dirty="0"/>
              <a:t> line </a:t>
            </a:r>
            <a:r>
              <a:rPr lang="hr-HR" sz="1900" err="1"/>
              <a:t>of</a:t>
            </a:r>
            <a:r>
              <a:rPr lang="hr-HR" sz="1900" dirty="0"/>
              <a:t> </a:t>
            </a:r>
            <a:r>
              <a:rPr lang="hr-HR" sz="1900" err="1"/>
              <a:t>the</a:t>
            </a:r>
            <a:r>
              <a:rPr lang="hr-HR" sz="1900" dirty="0"/>
              <a:t> </a:t>
            </a:r>
            <a:r>
              <a:rPr lang="hr-HR" sz="1900" err="1"/>
              <a:t>text</a:t>
            </a:r>
            <a:r>
              <a:rPr lang="hr-HR" sz="1900" dirty="0"/>
              <a:t> </a:t>
            </a:r>
            <a:r>
              <a:rPr lang="hr-HR" sz="1900" err="1"/>
              <a:t>files</a:t>
            </a:r>
            <a:r>
              <a:rPr lang="hr-HR" sz="1900" dirty="0"/>
              <a:t>. </a:t>
            </a:r>
            <a:r>
              <a:rPr lang="hr-HR" sz="1900" err="1"/>
              <a:t>This</a:t>
            </a:r>
            <a:r>
              <a:rPr lang="hr-HR" sz="1900" dirty="0"/>
              <a:t> </a:t>
            </a:r>
            <a:r>
              <a:rPr lang="hr-HR" sz="1900" err="1"/>
              <a:t>information</a:t>
            </a:r>
            <a:r>
              <a:rPr lang="hr-HR" sz="1900" dirty="0"/>
              <a:t> </a:t>
            </a:r>
            <a:r>
              <a:rPr lang="hr-HR" sz="1900" err="1"/>
              <a:t>helps</a:t>
            </a:r>
            <a:r>
              <a:rPr lang="hr-HR" sz="1900" dirty="0"/>
              <a:t> </a:t>
            </a:r>
            <a:r>
              <a:rPr lang="hr-HR" sz="1900" err="1"/>
              <a:t>you</a:t>
            </a:r>
            <a:r>
              <a:rPr lang="hr-HR" sz="1900" dirty="0"/>
              <a:t> </a:t>
            </a:r>
            <a:r>
              <a:rPr lang="hr-HR" sz="1900" err="1"/>
              <a:t>understand</a:t>
            </a:r>
            <a:r>
              <a:rPr lang="hr-HR" sz="1900" dirty="0"/>
              <a:t> </a:t>
            </a:r>
            <a:r>
              <a:rPr lang="hr-HR" sz="1900" err="1"/>
              <a:t>the</a:t>
            </a:r>
            <a:r>
              <a:rPr lang="hr-HR" sz="1900" dirty="0"/>
              <a:t> </a:t>
            </a:r>
            <a:r>
              <a:rPr lang="hr-HR" sz="1900" err="1"/>
              <a:t>distribution</a:t>
            </a:r>
            <a:r>
              <a:rPr lang="hr-HR" sz="1900" dirty="0"/>
              <a:t> </a:t>
            </a:r>
            <a:r>
              <a:rPr lang="hr-HR" sz="1900" err="1"/>
              <a:t>of</a:t>
            </a:r>
            <a:r>
              <a:rPr lang="hr-HR" sz="1900" dirty="0"/>
              <a:t> </a:t>
            </a:r>
            <a:r>
              <a:rPr lang="hr-HR" sz="1900" err="1"/>
              <a:t>characters</a:t>
            </a:r>
            <a:r>
              <a:rPr lang="hr-HR" sz="1900" dirty="0"/>
              <a:t> </a:t>
            </a:r>
            <a:r>
              <a:rPr lang="hr-HR" sz="1900" err="1"/>
              <a:t>and</a:t>
            </a:r>
            <a:r>
              <a:rPr lang="hr-HR" sz="1900" dirty="0"/>
              <a:t> </a:t>
            </a:r>
            <a:r>
              <a:rPr lang="hr-HR" sz="1900" err="1"/>
              <a:t>their</a:t>
            </a:r>
            <a:r>
              <a:rPr lang="hr-HR" sz="1900" dirty="0"/>
              <a:t> </a:t>
            </a:r>
            <a:r>
              <a:rPr lang="hr-HR" sz="1900" err="1"/>
              <a:t>occurrences</a:t>
            </a:r>
            <a:r>
              <a:rPr lang="hr-HR" sz="1900" dirty="0"/>
              <a:t> </a:t>
            </a:r>
            <a:r>
              <a:rPr lang="hr-HR" sz="1900" err="1"/>
              <a:t>across</a:t>
            </a:r>
            <a:r>
              <a:rPr lang="hr-HR" sz="1900" dirty="0"/>
              <a:t> </a:t>
            </a:r>
            <a:r>
              <a:rPr lang="hr-HR" sz="1900" err="1"/>
              <a:t>the</a:t>
            </a:r>
            <a:r>
              <a:rPr lang="hr-HR" sz="1900" dirty="0"/>
              <a:t> </a:t>
            </a:r>
            <a:r>
              <a:rPr lang="hr-HR" sz="1900" err="1"/>
              <a:t>analyzed</a:t>
            </a:r>
            <a:r>
              <a:rPr lang="hr-HR" sz="1900" dirty="0"/>
              <a:t> </a:t>
            </a:r>
            <a:r>
              <a:rPr lang="hr-HR" sz="1900" err="1"/>
              <a:t>files</a:t>
            </a:r>
            <a:r>
              <a:rPr lang="hr-HR" sz="1900" dirty="0"/>
              <a:t>.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endParaRPr lang="hr-HR" sz="1900"/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03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89F9523-0410-989B-405B-25003E1C1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6573" r="-2" b="90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AD006CE-F3C2-529F-4007-C1374E55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hr-HR" b="1" err="1">
                <a:ea typeface="+mj-lt"/>
                <a:cs typeface="+mj-lt"/>
              </a:rPr>
              <a:t>Introduction</a:t>
            </a:r>
            <a:endParaRPr lang="sr-Latn-RS" b="1" err="1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294C405-ACBC-2C04-197F-092E5D8B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2666999"/>
            <a:ext cx="10233621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hr-HR" dirty="0" err="1">
                <a:ea typeface="+mn-lt"/>
                <a:cs typeface="+mn-lt"/>
              </a:rPr>
              <a:t>The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provided</a:t>
            </a:r>
            <a:r>
              <a:rPr lang="hr-HR" dirty="0">
                <a:ea typeface="+mn-lt"/>
                <a:cs typeface="+mn-lt"/>
              </a:rPr>
              <a:t> Python </a:t>
            </a:r>
            <a:r>
              <a:rPr lang="hr-HR" dirty="0" err="1">
                <a:ea typeface="+mn-lt"/>
                <a:cs typeface="+mn-lt"/>
              </a:rPr>
              <a:t>script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is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designed</a:t>
            </a:r>
            <a:r>
              <a:rPr lang="hr-HR" dirty="0">
                <a:ea typeface="+mn-lt"/>
                <a:cs typeface="+mn-lt"/>
              </a:rPr>
              <a:t> to </a:t>
            </a:r>
            <a:r>
              <a:rPr lang="hr-HR" dirty="0" err="1">
                <a:ea typeface="+mn-lt"/>
                <a:cs typeface="+mn-lt"/>
              </a:rPr>
              <a:t>calculate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the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frequency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of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each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character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in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the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first</a:t>
            </a:r>
            <a:r>
              <a:rPr lang="hr-HR" dirty="0">
                <a:ea typeface="+mn-lt"/>
                <a:cs typeface="+mn-lt"/>
              </a:rPr>
              <a:t> line </a:t>
            </a:r>
            <a:r>
              <a:rPr lang="hr-HR" dirty="0" err="1">
                <a:ea typeface="+mn-lt"/>
                <a:cs typeface="+mn-lt"/>
              </a:rPr>
              <a:t>of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every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text</a:t>
            </a:r>
            <a:r>
              <a:rPr lang="hr-HR" dirty="0">
                <a:ea typeface="+mn-lt"/>
                <a:cs typeface="+mn-lt"/>
              </a:rPr>
              <a:t> file </a:t>
            </a:r>
            <a:r>
              <a:rPr lang="hr-HR" dirty="0" err="1">
                <a:ea typeface="+mn-lt"/>
                <a:cs typeface="+mn-lt"/>
              </a:rPr>
              <a:t>within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specified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directories</a:t>
            </a:r>
            <a:r>
              <a:rPr lang="hr-HR" dirty="0">
                <a:ea typeface="+mn-lt"/>
                <a:cs typeface="+mn-lt"/>
              </a:rPr>
              <a:t>. 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84186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FEEB07D-3AB4-194F-058C-2D46ECC5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hr-HR" b="1" err="1">
                <a:ea typeface="+mj-lt"/>
                <a:cs typeface="+mj-lt"/>
              </a:rPr>
              <a:t>Modules</a:t>
            </a:r>
            <a:r>
              <a:rPr lang="hr-HR" b="1">
                <a:ea typeface="+mj-lt"/>
                <a:cs typeface="+mj-lt"/>
              </a:rPr>
              <a:t> </a:t>
            </a:r>
            <a:r>
              <a:rPr lang="hr-HR" b="1" err="1">
                <a:ea typeface="+mj-lt"/>
                <a:cs typeface="+mj-lt"/>
              </a:rPr>
              <a:t>Used</a:t>
            </a:r>
            <a:endParaRPr lang="hr-HR" err="1"/>
          </a:p>
        </p:txBody>
      </p:sp>
      <p:graphicFrame>
        <p:nvGraphicFramePr>
          <p:cNvPr id="11" name="Rezervirano mjesto sadržaja 2">
            <a:extLst>
              <a:ext uri="{FF2B5EF4-FFF2-40B4-BE49-F238E27FC236}">
                <a16:creationId xmlns:a16="http://schemas.microsoft.com/office/drawing/2014/main" id="{708EAE33-5FA4-543C-73AF-DC0DB25AE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898721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14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B3602BC0-2939-2AFB-A514-C1DB8138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hr-HR" b="1" err="1">
                <a:ea typeface="+mj-lt"/>
                <a:cs typeface="+mj-lt"/>
              </a:rPr>
              <a:t>Directory</a:t>
            </a:r>
            <a:r>
              <a:rPr lang="hr-HR" b="1">
                <a:ea typeface="+mj-lt"/>
                <a:cs typeface="+mj-lt"/>
              </a:rPr>
              <a:t> </a:t>
            </a:r>
            <a:r>
              <a:rPr lang="hr-HR" b="1" err="1">
                <a:ea typeface="+mj-lt"/>
                <a:cs typeface="+mj-lt"/>
              </a:rPr>
              <a:t>Structure</a:t>
            </a:r>
            <a:endParaRPr lang="sr-Latn-RS" err="1"/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2D1607D1-3EFE-7E40-F9D4-1DDE8D217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64" r="30117" b="-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4325FFD-E77F-1AF1-407A-0964B212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hr-HR" dirty="0">
                <a:ea typeface="+mn-lt"/>
                <a:cs typeface="+mn-lt"/>
              </a:rPr>
              <a:t>A list </a:t>
            </a:r>
            <a:r>
              <a:rPr lang="hr-HR" err="1">
                <a:ea typeface="+mn-lt"/>
                <a:cs typeface="+mn-lt"/>
              </a:rPr>
              <a:t>named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err="1">
                <a:ea typeface="+mn-lt"/>
                <a:cs typeface="+mn-lt"/>
              </a:rPr>
              <a:t>directories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err="1">
                <a:ea typeface="+mn-lt"/>
                <a:cs typeface="+mn-lt"/>
              </a:rPr>
              <a:t>contains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err="1">
                <a:ea typeface="+mn-lt"/>
                <a:cs typeface="+mn-lt"/>
              </a:rPr>
              <a:t>the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err="1">
                <a:ea typeface="+mn-lt"/>
                <a:cs typeface="+mn-lt"/>
              </a:rPr>
              <a:t>paths</a:t>
            </a:r>
            <a:r>
              <a:rPr lang="hr-HR" dirty="0">
                <a:ea typeface="+mn-lt"/>
                <a:cs typeface="+mn-lt"/>
              </a:rPr>
              <a:t> to </a:t>
            </a:r>
            <a:r>
              <a:rPr lang="hr-HR" err="1">
                <a:ea typeface="+mn-lt"/>
                <a:cs typeface="+mn-lt"/>
              </a:rPr>
              <a:t>the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err="1">
                <a:ea typeface="+mn-lt"/>
                <a:cs typeface="+mn-lt"/>
              </a:rPr>
              <a:t>folders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err="1">
                <a:ea typeface="+mn-lt"/>
                <a:cs typeface="+mn-lt"/>
              </a:rPr>
              <a:t>where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err="1">
                <a:ea typeface="+mn-lt"/>
                <a:cs typeface="+mn-lt"/>
              </a:rPr>
              <a:t>the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err="1">
                <a:ea typeface="+mn-lt"/>
                <a:cs typeface="+mn-lt"/>
              </a:rPr>
              <a:t>text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err="1">
                <a:ea typeface="+mn-lt"/>
                <a:cs typeface="+mn-lt"/>
              </a:rPr>
              <a:t>files</a:t>
            </a:r>
            <a:r>
              <a:rPr lang="hr-HR" dirty="0">
                <a:ea typeface="+mn-lt"/>
                <a:cs typeface="+mn-lt"/>
              </a:rPr>
              <a:t> are </a:t>
            </a:r>
            <a:r>
              <a:rPr lang="hr-HR" err="1">
                <a:ea typeface="+mn-lt"/>
                <a:cs typeface="+mn-lt"/>
              </a:rPr>
              <a:t>located</a:t>
            </a:r>
            <a:r>
              <a:rPr lang="hr-HR" dirty="0">
                <a:ea typeface="+mn-lt"/>
                <a:cs typeface="+mn-lt"/>
              </a:rPr>
              <a:t>: "C:\</a:t>
            </a:r>
            <a:r>
              <a:rPr lang="hr-HR" err="1">
                <a:ea typeface="+mn-lt"/>
                <a:cs typeface="+mn-lt"/>
              </a:rPr>
              <a:t>Users</a:t>
            </a:r>
            <a:r>
              <a:rPr lang="hr-HR" dirty="0">
                <a:ea typeface="+mn-lt"/>
                <a:cs typeface="+mn-lt"/>
              </a:rPr>
              <a:t>\korisnik\Desktop\Machine17"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8008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2491FEA-745B-8AD6-F5A9-D21EEBE27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75" r="17223" b="-3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473FA053-FF23-241B-3A37-9209C722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hr-HR" b="1" i="0" dirty="0" err="1">
                <a:latin typeface="Poppins"/>
                <a:ea typeface="Poppins"/>
                <a:cs typeface="Poppins"/>
              </a:rPr>
              <a:t>Function</a:t>
            </a:r>
            <a:r>
              <a:rPr lang="hr-HR" b="1" i="0" dirty="0">
                <a:latin typeface="Poppins"/>
                <a:ea typeface="Poppins"/>
                <a:cs typeface="Poppins"/>
              </a:rPr>
              <a:t> to </a:t>
            </a:r>
            <a:r>
              <a:rPr lang="hr-HR" b="1" i="0" dirty="0" err="1">
                <a:latin typeface="Poppins"/>
                <a:ea typeface="Poppins"/>
                <a:cs typeface="Poppins"/>
              </a:rPr>
              <a:t>Calculate</a:t>
            </a:r>
            <a:r>
              <a:rPr lang="hr-HR" b="1" i="0" dirty="0">
                <a:latin typeface="Poppins"/>
                <a:ea typeface="Poppins"/>
                <a:cs typeface="Poppins"/>
              </a:rPr>
              <a:t> </a:t>
            </a:r>
            <a:r>
              <a:rPr lang="hr-HR" b="1" i="0" dirty="0" err="1">
                <a:latin typeface="Poppins"/>
                <a:ea typeface="Poppins"/>
                <a:cs typeface="Poppins"/>
              </a:rPr>
              <a:t>Frequencies</a:t>
            </a:r>
            <a:endParaRPr lang="hr-HR" dirty="0" err="1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F29652C-547D-65A9-7711-59218D39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 algn="just"/>
            <a:r>
              <a:rPr lang="hr-HR" sz="2000" dirty="0" err="1"/>
              <a:t>Define</a:t>
            </a:r>
            <a:r>
              <a:rPr lang="hr-HR" sz="2000" dirty="0"/>
              <a:t> a </a:t>
            </a:r>
            <a:r>
              <a:rPr lang="hr-HR" sz="2000" dirty="0" err="1"/>
              <a:t>function</a:t>
            </a:r>
            <a:r>
              <a:rPr lang="hr-HR" sz="2000" dirty="0"/>
              <a:t> to </a:t>
            </a:r>
            <a:r>
              <a:rPr lang="hr-HR" sz="2000" dirty="0" err="1"/>
              <a:t>calculate</a:t>
            </a:r>
            <a:r>
              <a:rPr lang="hr-HR" sz="2000" dirty="0"/>
              <a:t> </a:t>
            </a:r>
            <a:r>
              <a:rPr lang="hr-HR" sz="2000" dirty="0" err="1"/>
              <a:t>frequencies</a:t>
            </a:r>
            <a:r>
              <a:rPr lang="hr-HR" sz="2000" dirty="0"/>
              <a:t>: </a:t>
            </a:r>
            <a:endParaRPr lang="sr-Latn-RS" sz="2000" dirty="0"/>
          </a:p>
          <a:p>
            <a:pPr algn="just">
              <a:buClr>
                <a:srgbClr val="1287C3"/>
              </a:buClr>
            </a:pPr>
            <a:r>
              <a:rPr lang="hr-HR" sz="2000" dirty="0" err="1"/>
              <a:t>The</a:t>
            </a:r>
            <a:r>
              <a:rPr lang="hr-HR" sz="2000" dirty="0"/>
              <a:t> </a:t>
            </a:r>
            <a:r>
              <a:rPr lang="hr-HR" sz="2000" dirty="0" err="1"/>
              <a:t>calculate_frequencies</a:t>
            </a:r>
            <a:r>
              <a:rPr lang="hr-HR" sz="2000" dirty="0"/>
              <a:t> </a:t>
            </a:r>
            <a:r>
              <a:rPr lang="hr-HR" sz="2000" dirty="0" err="1"/>
              <a:t>function</a:t>
            </a:r>
            <a:r>
              <a:rPr lang="hr-HR" sz="2000" dirty="0"/>
              <a:t> </a:t>
            </a:r>
            <a:r>
              <a:rPr lang="hr-HR" sz="2000" dirty="0" err="1"/>
              <a:t>takes</a:t>
            </a:r>
            <a:r>
              <a:rPr lang="hr-HR" sz="2000" dirty="0"/>
              <a:t> a file </a:t>
            </a:r>
            <a:r>
              <a:rPr lang="hr-HR" sz="2000" dirty="0" err="1"/>
              <a:t>path</a:t>
            </a:r>
            <a:r>
              <a:rPr lang="hr-HR" sz="2000" dirty="0"/>
              <a:t> as </a:t>
            </a:r>
            <a:r>
              <a:rPr lang="hr-HR" sz="2000" dirty="0" err="1"/>
              <a:t>an</a:t>
            </a:r>
            <a:r>
              <a:rPr lang="hr-HR" sz="2000" dirty="0"/>
              <a:t> argument, </a:t>
            </a:r>
            <a:r>
              <a:rPr lang="hr-HR" sz="2000" dirty="0" err="1"/>
              <a:t>opens</a:t>
            </a:r>
            <a:r>
              <a:rPr lang="hr-HR" sz="2000" dirty="0"/>
              <a:t> </a:t>
            </a:r>
            <a:r>
              <a:rPr lang="hr-HR" sz="2000" dirty="0" err="1"/>
              <a:t>the</a:t>
            </a:r>
            <a:r>
              <a:rPr lang="hr-HR" sz="2000" dirty="0"/>
              <a:t> file, </a:t>
            </a:r>
            <a:r>
              <a:rPr lang="hr-HR" sz="2000" dirty="0" err="1"/>
              <a:t>reads</a:t>
            </a:r>
            <a:r>
              <a:rPr lang="hr-HR" sz="2000" dirty="0"/>
              <a:t> </a:t>
            </a:r>
            <a:r>
              <a:rPr lang="hr-HR" sz="2000" dirty="0" err="1"/>
              <a:t>the</a:t>
            </a:r>
            <a:r>
              <a:rPr lang="hr-HR" sz="2000" dirty="0"/>
              <a:t> </a:t>
            </a:r>
            <a:r>
              <a:rPr lang="hr-HR" sz="2000" dirty="0" err="1"/>
              <a:t>first</a:t>
            </a:r>
            <a:r>
              <a:rPr lang="hr-HR" sz="2000" dirty="0"/>
              <a:t> line, </a:t>
            </a:r>
            <a:r>
              <a:rPr lang="hr-HR" sz="2000" dirty="0" err="1"/>
              <a:t>and</a:t>
            </a:r>
            <a:r>
              <a:rPr lang="hr-HR" sz="2000" dirty="0"/>
              <a:t> </a:t>
            </a:r>
            <a:r>
              <a:rPr lang="hr-HR" sz="2000" dirty="0" err="1"/>
              <a:t>then</a:t>
            </a:r>
            <a:r>
              <a:rPr lang="hr-HR" sz="2000" dirty="0"/>
              <a:t> </a:t>
            </a:r>
            <a:r>
              <a:rPr lang="hr-HR" sz="2000" dirty="0" err="1"/>
              <a:t>uses</a:t>
            </a:r>
            <a:r>
              <a:rPr lang="hr-HR" sz="2000" dirty="0"/>
              <a:t> </a:t>
            </a:r>
            <a:r>
              <a:rPr lang="hr-HR" sz="2000" dirty="0" err="1"/>
              <a:t>the</a:t>
            </a:r>
            <a:r>
              <a:rPr lang="hr-HR" sz="2000" dirty="0"/>
              <a:t> </a:t>
            </a:r>
            <a:r>
              <a:rPr lang="hr-HR" sz="2000" dirty="0" err="1"/>
              <a:t>Counter</a:t>
            </a:r>
            <a:r>
              <a:rPr lang="hr-HR" sz="2000" dirty="0"/>
              <a:t> </a:t>
            </a:r>
            <a:r>
              <a:rPr lang="hr-HR" sz="2000" dirty="0" err="1"/>
              <a:t>class</a:t>
            </a:r>
            <a:r>
              <a:rPr lang="hr-HR" sz="2000" dirty="0"/>
              <a:t> to </a:t>
            </a:r>
            <a:r>
              <a:rPr lang="hr-HR" sz="2000" dirty="0" err="1"/>
              <a:t>tally</a:t>
            </a:r>
            <a:r>
              <a:rPr lang="hr-HR" sz="2000" dirty="0"/>
              <a:t> </a:t>
            </a:r>
            <a:r>
              <a:rPr lang="hr-HR" sz="2000" dirty="0" err="1"/>
              <a:t>the</a:t>
            </a:r>
            <a:r>
              <a:rPr lang="hr-HR" sz="2000" dirty="0"/>
              <a:t> </a:t>
            </a:r>
            <a:r>
              <a:rPr lang="hr-HR" sz="2000" dirty="0" err="1"/>
              <a:t>frequency</a:t>
            </a:r>
            <a:r>
              <a:rPr lang="hr-HR" sz="2000" dirty="0"/>
              <a:t> </a:t>
            </a:r>
            <a:r>
              <a:rPr lang="hr-HR" sz="2000" dirty="0" err="1"/>
              <a:t>of</a:t>
            </a:r>
            <a:r>
              <a:rPr lang="hr-HR" sz="2000" dirty="0"/>
              <a:t> </a:t>
            </a:r>
            <a:r>
              <a:rPr lang="hr-HR" sz="2000" dirty="0" err="1"/>
              <a:t>each</a:t>
            </a:r>
            <a:r>
              <a:rPr lang="hr-HR" sz="2000" dirty="0"/>
              <a:t> </a:t>
            </a:r>
            <a:r>
              <a:rPr lang="hr-HR" sz="2000" dirty="0" err="1"/>
              <a:t>character</a:t>
            </a:r>
            <a:r>
              <a:rPr lang="hr-HR" sz="2000" dirty="0"/>
              <a:t> </a:t>
            </a:r>
            <a:r>
              <a:rPr lang="hr-HR" sz="2000" dirty="0" err="1"/>
              <a:t>in</a:t>
            </a:r>
            <a:r>
              <a:rPr lang="hr-HR" sz="2000" dirty="0"/>
              <a:t> </a:t>
            </a:r>
            <a:r>
              <a:rPr lang="hr-HR" sz="2000" dirty="0" err="1"/>
              <a:t>that</a:t>
            </a:r>
            <a:r>
              <a:rPr lang="hr-HR" sz="2000" dirty="0"/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170864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42582E2B-2618-1232-900D-EA270518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hr-HR" b="1" err="1">
                <a:ea typeface="+mj-lt"/>
                <a:cs typeface="+mj-lt"/>
              </a:rPr>
              <a:t>Counter</a:t>
            </a:r>
            <a:r>
              <a:rPr lang="hr-HR" b="1">
                <a:ea typeface="+mj-lt"/>
                <a:cs typeface="+mj-lt"/>
              </a:rPr>
              <a:t> </a:t>
            </a:r>
            <a:r>
              <a:rPr lang="hr-HR" b="1" err="1">
                <a:ea typeface="+mj-lt"/>
                <a:cs typeface="+mj-lt"/>
              </a:rPr>
              <a:t>Object</a:t>
            </a:r>
            <a:endParaRPr lang="sr-Latn-RS" dirty="0" err="1"/>
          </a:p>
        </p:txBody>
      </p:sp>
      <p:pic>
        <p:nvPicPr>
          <p:cNvPr id="10" name="Picture 4" descr="Close up of ruler">
            <a:extLst>
              <a:ext uri="{FF2B5EF4-FFF2-40B4-BE49-F238E27FC236}">
                <a16:creationId xmlns:a16="http://schemas.microsoft.com/office/drawing/2014/main" id="{73108A93-DD6F-5675-785F-0A704CB33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68" r="36813" b="-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0F09FCD-78D7-CAA3-1F20-85A0C7D89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algn="just"/>
            <a:r>
              <a:rPr lang="hr-HR" dirty="0" err="1">
                <a:ea typeface="+mn-lt"/>
                <a:cs typeface="+mn-lt"/>
              </a:rPr>
              <a:t>Initialize</a:t>
            </a:r>
            <a:r>
              <a:rPr lang="hr-HR" dirty="0">
                <a:ea typeface="+mn-lt"/>
                <a:cs typeface="+mn-lt"/>
              </a:rPr>
              <a:t> a </a:t>
            </a:r>
            <a:r>
              <a:rPr lang="hr-HR" dirty="0" err="1">
                <a:ea typeface="+mn-lt"/>
                <a:cs typeface="+mn-lt"/>
              </a:rPr>
              <a:t>Counter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object</a:t>
            </a:r>
            <a:r>
              <a:rPr lang="hr-HR" dirty="0">
                <a:ea typeface="+mn-lt"/>
                <a:cs typeface="+mn-lt"/>
              </a:rPr>
              <a:t>: </a:t>
            </a:r>
            <a:r>
              <a:rPr lang="hr-HR" dirty="0" err="1">
                <a:ea typeface="+mn-lt"/>
                <a:cs typeface="+mn-lt"/>
              </a:rPr>
              <a:t>The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total_frequencies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Counter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object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is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initialized</a:t>
            </a:r>
            <a:r>
              <a:rPr lang="hr-HR" dirty="0">
                <a:ea typeface="+mn-lt"/>
                <a:cs typeface="+mn-lt"/>
              </a:rPr>
              <a:t> to </a:t>
            </a:r>
            <a:r>
              <a:rPr lang="hr-HR" dirty="0" err="1">
                <a:ea typeface="+mn-lt"/>
                <a:cs typeface="+mn-lt"/>
              </a:rPr>
              <a:t>keep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track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of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the</a:t>
            </a:r>
            <a:r>
              <a:rPr lang="hr-HR" dirty="0">
                <a:ea typeface="+mn-lt"/>
                <a:cs typeface="+mn-lt"/>
              </a:rPr>
              <a:t> total </a:t>
            </a:r>
            <a:r>
              <a:rPr lang="hr-HR" dirty="0" err="1">
                <a:ea typeface="+mn-lt"/>
                <a:cs typeface="+mn-lt"/>
              </a:rPr>
              <a:t>frequencies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of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characters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across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all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files</a:t>
            </a:r>
            <a:r>
              <a:rPr lang="hr-HR" dirty="0">
                <a:ea typeface="+mn-lt"/>
                <a:cs typeface="+mn-lt"/>
              </a:rPr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1878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843F9799-0656-5ECB-D78B-87106D18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hr-HR" b="1">
                <a:ea typeface="+mj-lt"/>
                <a:cs typeface="+mj-lt"/>
              </a:rPr>
              <a:t> </a:t>
            </a:r>
            <a:r>
              <a:rPr lang="hr-HR" b="1" err="1">
                <a:ea typeface="+mj-lt"/>
                <a:cs typeface="+mj-lt"/>
              </a:rPr>
              <a:t>Iterating</a:t>
            </a:r>
            <a:r>
              <a:rPr lang="hr-HR" b="1">
                <a:ea typeface="+mj-lt"/>
                <a:cs typeface="+mj-lt"/>
              </a:rPr>
              <a:t> </a:t>
            </a:r>
            <a:r>
              <a:rPr lang="hr-HR" b="1" err="1">
                <a:ea typeface="+mj-lt"/>
                <a:cs typeface="+mj-lt"/>
              </a:rPr>
              <a:t>Over</a:t>
            </a:r>
            <a:r>
              <a:rPr lang="hr-HR" b="1">
                <a:ea typeface="+mj-lt"/>
                <a:cs typeface="+mj-lt"/>
              </a:rPr>
              <a:t> </a:t>
            </a:r>
            <a:r>
              <a:rPr lang="hr-HR" b="1" err="1">
                <a:ea typeface="+mj-lt"/>
                <a:cs typeface="+mj-lt"/>
              </a:rPr>
              <a:t>Files</a:t>
            </a:r>
            <a:endParaRPr lang="sr-Latn-RS" dirty="0" err="1"/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52DB5BAA-111C-E12A-F5BF-BA369F092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50" r="32183" b="4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796C345-D336-8B6E-A871-06A0CA638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algn="just"/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script</a:t>
            </a:r>
            <a:r>
              <a:rPr lang="hr-HR" dirty="0"/>
              <a:t> </a:t>
            </a:r>
            <a:r>
              <a:rPr lang="hr-HR" dirty="0" err="1"/>
              <a:t>iterates</a:t>
            </a:r>
            <a:r>
              <a:rPr lang="hr-HR" dirty="0"/>
              <a:t> </a:t>
            </a:r>
            <a:r>
              <a:rPr lang="hr-HR" dirty="0" err="1"/>
              <a:t>over</a:t>
            </a:r>
            <a:r>
              <a:rPr lang="hr-HR" dirty="0"/>
              <a:t> </a:t>
            </a:r>
            <a:r>
              <a:rPr lang="hr-HR" dirty="0" err="1"/>
              <a:t>each</a:t>
            </a:r>
            <a:r>
              <a:rPr lang="hr-HR" dirty="0"/>
              <a:t> </a:t>
            </a:r>
            <a:r>
              <a:rPr lang="hr-HR" dirty="0" err="1"/>
              <a:t>directory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then</a:t>
            </a:r>
            <a:r>
              <a:rPr lang="hr-HR" dirty="0"/>
              <a:t> </a:t>
            </a:r>
            <a:r>
              <a:rPr lang="hr-HR" dirty="0" err="1"/>
              <a:t>uses</a:t>
            </a:r>
            <a:r>
              <a:rPr lang="hr-HR" dirty="0"/>
              <a:t> </a:t>
            </a:r>
            <a:r>
              <a:rPr lang="hr-HR" dirty="0" err="1"/>
              <a:t>glob.glob</a:t>
            </a:r>
            <a:r>
              <a:rPr lang="hr-HR" dirty="0"/>
              <a:t> </a:t>
            </a:r>
            <a:r>
              <a:rPr lang="hr-HR" dirty="0" err="1"/>
              <a:t>together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os.path.join</a:t>
            </a:r>
            <a:r>
              <a:rPr lang="hr-HR" dirty="0"/>
              <a:t> to </a:t>
            </a:r>
            <a:r>
              <a:rPr lang="hr-HR" dirty="0" err="1"/>
              <a:t>find</a:t>
            </a:r>
            <a:r>
              <a:rPr lang="hr-HR" dirty="0"/>
              <a:t> </a:t>
            </a:r>
            <a:r>
              <a:rPr lang="hr-HR" dirty="0" err="1"/>
              <a:t>all</a:t>
            </a:r>
            <a:r>
              <a:rPr lang="hr-HR" dirty="0"/>
              <a:t> .</a:t>
            </a:r>
            <a:r>
              <a:rPr lang="hr-HR" dirty="0" err="1"/>
              <a:t>txt</a:t>
            </a:r>
            <a:r>
              <a:rPr lang="hr-HR" dirty="0"/>
              <a:t> </a:t>
            </a:r>
            <a:r>
              <a:rPr lang="hr-HR" dirty="0" err="1"/>
              <a:t>files</a:t>
            </a:r>
            <a:r>
              <a:rPr lang="hr-HR" dirty="0"/>
              <a:t> </a:t>
            </a:r>
            <a:r>
              <a:rPr lang="hr-HR" dirty="0" err="1"/>
              <a:t>within</a:t>
            </a:r>
            <a:r>
              <a:rPr lang="hr-HR" dirty="0"/>
              <a:t> </a:t>
            </a:r>
            <a:r>
              <a:rPr lang="hr-HR" dirty="0" err="1"/>
              <a:t>that</a:t>
            </a:r>
            <a:r>
              <a:rPr lang="hr-HR" dirty="0"/>
              <a:t> </a:t>
            </a:r>
            <a:r>
              <a:rPr lang="hr-HR" dirty="0" err="1"/>
              <a:t>directory</a:t>
            </a:r>
            <a:r>
              <a:rPr lang="hr-HR" dirty="0"/>
              <a:t>. For </a:t>
            </a:r>
            <a:r>
              <a:rPr lang="hr-HR" dirty="0" err="1"/>
              <a:t>each</a:t>
            </a:r>
            <a:r>
              <a:rPr lang="hr-HR" dirty="0"/>
              <a:t> </a:t>
            </a:r>
            <a:r>
              <a:rPr lang="hr-HR" dirty="0" err="1"/>
              <a:t>text</a:t>
            </a:r>
            <a:r>
              <a:rPr lang="hr-HR" dirty="0"/>
              <a:t> file, </a:t>
            </a:r>
            <a:r>
              <a:rPr lang="hr-HR" dirty="0" err="1"/>
              <a:t>it</a:t>
            </a:r>
            <a:r>
              <a:rPr lang="hr-HR" dirty="0"/>
              <a:t> </a:t>
            </a:r>
            <a:r>
              <a:rPr lang="hr-HR" dirty="0" err="1"/>
              <a:t>calls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calculate_frequencies</a:t>
            </a:r>
            <a:r>
              <a:rPr lang="hr-HR" dirty="0"/>
              <a:t> </a:t>
            </a:r>
            <a:r>
              <a:rPr lang="hr-HR" dirty="0" err="1"/>
              <a:t>function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updates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total_frequencies</a:t>
            </a:r>
            <a:r>
              <a:rPr lang="hr-HR" dirty="0"/>
              <a:t> </a:t>
            </a:r>
            <a:r>
              <a:rPr lang="hr-HR" dirty="0" err="1"/>
              <a:t>Counter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results</a:t>
            </a:r>
            <a:r>
              <a:rPr lang="hr-HR" dirty="0"/>
              <a:t>.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0745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1CD1C8C3-8A4A-C679-3805-3DC8DC03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hr-HR" b="1" err="1">
                <a:ea typeface="+mj-lt"/>
                <a:cs typeface="+mj-lt"/>
              </a:rPr>
              <a:t>Sorting</a:t>
            </a:r>
            <a:r>
              <a:rPr lang="hr-HR" b="1">
                <a:ea typeface="+mj-lt"/>
                <a:cs typeface="+mj-lt"/>
              </a:rPr>
              <a:t> </a:t>
            </a:r>
            <a:r>
              <a:rPr lang="hr-HR" b="1" err="1">
                <a:ea typeface="+mj-lt"/>
                <a:cs typeface="+mj-lt"/>
              </a:rPr>
              <a:t>Frequencies</a:t>
            </a:r>
            <a:endParaRPr lang="sr-Latn-RS" dirty="0" err="1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B4BA1254-1E27-EE51-3927-A7F3D5AA8F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20" r="24552" b="4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613453C-B0AC-1C4B-29E8-AA4B53CEC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algn="just"/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most_common</a:t>
            </a:r>
            <a:r>
              <a:rPr lang="hr-HR" dirty="0"/>
              <a:t> </a:t>
            </a:r>
            <a:r>
              <a:rPr lang="hr-HR" dirty="0" err="1"/>
              <a:t>method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used</a:t>
            </a:r>
            <a:r>
              <a:rPr lang="hr-HR" dirty="0"/>
              <a:t> on </a:t>
            </a:r>
            <a:r>
              <a:rPr lang="hr-HR" dirty="0" err="1"/>
              <a:t>thetotal_frequencies</a:t>
            </a:r>
            <a:r>
              <a:rPr lang="hr-HR" dirty="0"/>
              <a:t> </a:t>
            </a:r>
            <a:r>
              <a:rPr lang="hr-HR" dirty="0" err="1"/>
              <a:t>Counter</a:t>
            </a:r>
            <a:r>
              <a:rPr lang="hr-HR" dirty="0"/>
              <a:t> to </a:t>
            </a:r>
            <a:r>
              <a:rPr lang="hr-HR" dirty="0" err="1"/>
              <a:t>get</a:t>
            </a:r>
            <a:r>
              <a:rPr lang="hr-HR" dirty="0"/>
              <a:t> a list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characters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their</a:t>
            </a:r>
            <a:r>
              <a:rPr lang="hr-HR" dirty="0"/>
              <a:t> </a:t>
            </a:r>
            <a:r>
              <a:rPr lang="hr-HR" dirty="0" err="1"/>
              <a:t>frequencies</a:t>
            </a:r>
            <a:r>
              <a:rPr lang="hr-HR" dirty="0"/>
              <a:t>, </a:t>
            </a:r>
            <a:r>
              <a:rPr lang="hr-HR" dirty="0" err="1"/>
              <a:t>sorted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most to </a:t>
            </a:r>
            <a:r>
              <a:rPr lang="hr-HR" dirty="0" err="1"/>
              <a:t>least</a:t>
            </a:r>
            <a:r>
              <a:rPr lang="hr-HR" dirty="0"/>
              <a:t> </a:t>
            </a:r>
            <a:r>
              <a:rPr lang="hr-HR" dirty="0" err="1"/>
              <a:t>common</a:t>
            </a:r>
            <a:r>
              <a:rPr lang="hr-HR" dirty="0"/>
              <a:t>.</a:t>
            </a:r>
          </a:p>
          <a:p>
            <a:pPr algn="just">
              <a:buClr>
                <a:srgbClr val="1287C3"/>
              </a:buClr>
            </a:pPr>
            <a:r>
              <a:rPr lang="hr-HR" dirty="0" err="1"/>
              <a:t>Appendix</a:t>
            </a:r>
            <a:r>
              <a:rPr lang="hr-HR" dirty="0"/>
              <a:t>: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most_common</a:t>
            </a:r>
            <a:r>
              <a:rPr lang="hr-HR" dirty="0"/>
              <a:t>() </a:t>
            </a:r>
            <a:r>
              <a:rPr lang="hr-HR" dirty="0" err="1"/>
              <a:t>method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a </a:t>
            </a:r>
            <a:r>
              <a:rPr lang="hr-HR" dirty="0" err="1"/>
              <a:t>built-in</a:t>
            </a:r>
            <a:r>
              <a:rPr lang="hr-HR" dirty="0"/>
              <a:t> </a:t>
            </a:r>
            <a:r>
              <a:rPr lang="hr-HR" dirty="0" err="1"/>
              <a:t>function</a:t>
            </a:r>
            <a:r>
              <a:rPr lang="hr-HR" dirty="0"/>
              <a:t> </a:t>
            </a:r>
            <a:r>
              <a:rPr lang="hr-HR" dirty="0" err="1"/>
              <a:t>provided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Counter</a:t>
            </a:r>
            <a:r>
              <a:rPr lang="hr-HR" dirty="0"/>
              <a:t> </a:t>
            </a:r>
            <a:r>
              <a:rPr lang="hr-HR" dirty="0" err="1"/>
              <a:t>class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collections</a:t>
            </a:r>
            <a:r>
              <a:rPr lang="hr-HR" dirty="0"/>
              <a:t> module </a:t>
            </a:r>
            <a:r>
              <a:rPr lang="hr-HR" dirty="0" err="1"/>
              <a:t>of</a:t>
            </a:r>
            <a:r>
              <a:rPr lang="hr-HR" dirty="0"/>
              <a:t> Python. </a:t>
            </a:r>
            <a:r>
              <a:rPr lang="hr-HR" dirty="0" err="1"/>
              <a:t>It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used</a:t>
            </a:r>
            <a:r>
              <a:rPr lang="hr-HR" dirty="0"/>
              <a:t> to </a:t>
            </a:r>
            <a:r>
              <a:rPr lang="hr-HR" dirty="0" err="1"/>
              <a:t>return</a:t>
            </a:r>
            <a:r>
              <a:rPr lang="hr-HR" dirty="0"/>
              <a:t> a list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n most </a:t>
            </a:r>
            <a:r>
              <a:rPr lang="hr-HR" dirty="0" err="1"/>
              <a:t>common</a:t>
            </a:r>
            <a:r>
              <a:rPr lang="hr-HR" dirty="0"/>
              <a:t> </a:t>
            </a:r>
            <a:r>
              <a:rPr lang="hr-HR" dirty="0" err="1"/>
              <a:t>elements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their</a:t>
            </a:r>
            <a:r>
              <a:rPr lang="hr-HR" dirty="0"/>
              <a:t> </a:t>
            </a:r>
            <a:r>
              <a:rPr lang="hr-HR" dirty="0" err="1"/>
              <a:t>counts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Counter</a:t>
            </a:r>
            <a:r>
              <a:rPr lang="hr-HR" dirty="0"/>
              <a:t> </a:t>
            </a:r>
            <a:r>
              <a:rPr lang="hr-HR" dirty="0" err="1"/>
              <a:t>object</a:t>
            </a:r>
            <a:r>
              <a:rPr lang="hr-HR" dirty="0"/>
              <a:t>, </a:t>
            </a:r>
            <a:r>
              <a:rPr lang="hr-HR" dirty="0" err="1"/>
              <a:t>sorted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descending</a:t>
            </a:r>
            <a:r>
              <a:rPr lang="hr-HR" dirty="0"/>
              <a:t> </a:t>
            </a:r>
            <a:r>
              <a:rPr lang="hr-HR" dirty="0" err="1"/>
              <a:t>order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</a:t>
            </a:r>
            <a:r>
              <a:rPr lang="hr-HR" dirty="0" err="1"/>
              <a:t>frequency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4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9583F49D-1285-ABE1-DE97-42CC9D547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5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B11B08CC-3376-4FE3-A466-2C09C580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hr-HR" b="1" err="1">
                <a:ea typeface="+mj-lt"/>
                <a:cs typeface="+mj-lt"/>
              </a:rPr>
              <a:t>Printing</a:t>
            </a:r>
            <a:r>
              <a:rPr lang="hr-HR" b="1">
                <a:ea typeface="+mj-lt"/>
                <a:cs typeface="+mj-lt"/>
              </a:rPr>
              <a:t> </a:t>
            </a:r>
            <a:r>
              <a:rPr lang="hr-HR" b="1" err="1">
                <a:ea typeface="+mj-lt"/>
                <a:cs typeface="+mj-lt"/>
              </a:rPr>
              <a:t>Results</a:t>
            </a:r>
            <a:endParaRPr lang="sr-Latn-RS" err="1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D39A072-8932-82D5-2746-FBE08967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2666999"/>
            <a:ext cx="10233621" cy="3124201"/>
          </a:xfrm>
        </p:spPr>
        <p:txBody>
          <a:bodyPr anchor="t">
            <a:normAutofit/>
          </a:bodyPr>
          <a:lstStyle/>
          <a:p>
            <a:pPr algn="just"/>
            <a:r>
              <a:rPr lang="hr-HR" err="1"/>
              <a:t>Finally</a:t>
            </a:r>
            <a:r>
              <a:rPr lang="hr-HR" dirty="0"/>
              <a:t>, </a:t>
            </a:r>
            <a:r>
              <a:rPr lang="hr-HR" err="1"/>
              <a:t>the</a:t>
            </a:r>
            <a:r>
              <a:rPr lang="hr-HR" dirty="0"/>
              <a:t> </a:t>
            </a:r>
            <a:r>
              <a:rPr lang="hr-HR" err="1"/>
              <a:t>script</a:t>
            </a:r>
            <a:r>
              <a:rPr lang="hr-HR" dirty="0"/>
              <a:t> </a:t>
            </a:r>
            <a:r>
              <a:rPr lang="hr-HR" err="1"/>
              <a:t>prints</a:t>
            </a:r>
            <a:r>
              <a:rPr lang="hr-HR" dirty="0"/>
              <a:t> </a:t>
            </a:r>
            <a:r>
              <a:rPr lang="hr-HR" err="1"/>
              <a:t>the</a:t>
            </a:r>
            <a:r>
              <a:rPr lang="hr-HR" dirty="0"/>
              <a:t> </a:t>
            </a:r>
            <a:r>
              <a:rPr lang="hr-HR" err="1"/>
              <a:t>headers</a:t>
            </a:r>
            <a:r>
              <a:rPr lang="hr-HR" dirty="0"/>
              <a:t> '</a:t>
            </a:r>
            <a:r>
              <a:rPr lang="hr-HR" err="1"/>
              <a:t>Char</a:t>
            </a:r>
            <a:r>
              <a:rPr lang="hr-HR" dirty="0"/>
              <a:t>' </a:t>
            </a:r>
            <a:r>
              <a:rPr lang="hr-HR" err="1"/>
              <a:t>and</a:t>
            </a:r>
            <a:r>
              <a:rPr lang="hr-HR" dirty="0"/>
              <a:t> '</a:t>
            </a:r>
            <a:r>
              <a:rPr lang="hr-HR" err="1"/>
              <a:t>Freq</a:t>
            </a:r>
            <a:r>
              <a:rPr lang="hr-HR" dirty="0"/>
              <a:t>' </a:t>
            </a:r>
            <a:r>
              <a:rPr lang="hr-HR" err="1"/>
              <a:t>followed</a:t>
            </a:r>
            <a:r>
              <a:rPr lang="hr-HR" dirty="0"/>
              <a:t> </a:t>
            </a:r>
            <a:r>
              <a:rPr lang="hr-HR" err="1"/>
              <a:t>by</a:t>
            </a:r>
            <a:r>
              <a:rPr lang="hr-HR" dirty="0"/>
              <a:t> </a:t>
            </a:r>
            <a:r>
              <a:rPr lang="hr-HR" err="1"/>
              <a:t>the</a:t>
            </a:r>
            <a:r>
              <a:rPr lang="hr-HR" dirty="0"/>
              <a:t> </a:t>
            </a:r>
            <a:r>
              <a:rPr lang="hr-HR" err="1"/>
              <a:t>sorted</a:t>
            </a:r>
            <a:r>
              <a:rPr lang="hr-HR" dirty="0"/>
              <a:t> </a:t>
            </a:r>
            <a:r>
              <a:rPr lang="hr-HR" err="1"/>
              <a:t>frequency</a:t>
            </a:r>
            <a:r>
              <a:rPr lang="hr-HR" dirty="0"/>
              <a:t> data. </a:t>
            </a:r>
            <a:r>
              <a:rPr lang="hr-HR" err="1"/>
              <a:t>Each</a:t>
            </a:r>
            <a:r>
              <a:rPr lang="hr-HR" dirty="0"/>
              <a:t> </a:t>
            </a:r>
            <a:r>
              <a:rPr lang="hr-HR" err="1"/>
              <a:t>character</a:t>
            </a:r>
            <a:r>
              <a:rPr lang="hr-HR" dirty="0"/>
              <a:t> </a:t>
            </a:r>
            <a:r>
              <a:rPr lang="hr-HR" err="1"/>
              <a:t>and</a:t>
            </a:r>
            <a:r>
              <a:rPr lang="hr-HR" dirty="0"/>
              <a:t> </a:t>
            </a:r>
            <a:r>
              <a:rPr lang="hr-HR" err="1"/>
              <a:t>its</a:t>
            </a:r>
            <a:r>
              <a:rPr lang="hr-HR" dirty="0"/>
              <a:t> </a:t>
            </a:r>
            <a:r>
              <a:rPr lang="hr-HR" err="1"/>
              <a:t>frequency</a:t>
            </a:r>
            <a:r>
              <a:rPr lang="hr-HR" dirty="0"/>
              <a:t> are </a:t>
            </a:r>
            <a:r>
              <a:rPr lang="hr-HR" err="1"/>
              <a:t>printed</a:t>
            </a:r>
            <a:r>
              <a:rPr lang="hr-HR" dirty="0"/>
              <a:t> </a:t>
            </a:r>
            <a:r>
              <a:rPr lang="hr-HR" err="1"/>
              <a:t>in</a:t>
            </a:r>
            <a:r>
              <a:rPr lang="hr-HR" dirty="0"/>
              <a:t> a </a:t>
            </a:r>
            <a:r>
              <a:rPr lang="hr-HR" err="1"/>
              <a:t>formatted</a:t>
            </a:r>
            <a:r>
              <a:rPr lang="hr-HR" dirty="0"/>
              <a:t> </a:t>
            </a:r>
            <a:r>
              <a:rPr lang="hr-HR" err="1"/>
              <a:t>way</a:t>
            </a:r>
            <a:r>
              <a:rPr lang="hr-HR" dirty="0"/>
              <a:t> </a:t>
            </a:r>
            <a:r>
              <a:rPr lang="hr-HR" err="1"/>
              <a:t>using</a:t>
            </a:r>
            <a:r>
              <a:rPr lang="hr-HR" dirty="0"/>
              <a:t> </a:t>
            </a:r>
            <a:r>
              <a:rPr lang="hr-HR" err="1"/>
              <a:t>string</a:t>
            </a:r>
            <a:r>
              <a:rPr lang="hr-HR" dirty="0"/>
              <a:t> </a:t>
            </a:r>
            <a:r>
              <a:rPr lang="hr-HR" err="1"/>
              <a:t>formatting</a:t>
            </a:r>
            <a:r>
              <a:rPr lang="hr-HR" dirty="0"/>
              <a:t>.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05307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zaslon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2" baseType="lpstr">
      <vt:lpstr>Parallax</vt:lpstr>
      <vt:lpstr>Character Frequency Counter in Python</vt:lpstr>
      <vt:lpstr>Introduction</vt:lpstr>
      <vt:lpstr>Modules Used</vt:lpstr>
      <vt:lpstr>Directory Structure</vt:lpstr>
      <vt:lpstr>Function to Calculate Frequencies</vt:lpstr>
      <vt:lpstr>Counter Object</vt:lpstr>
      <vt:lpstr> Iterating Over Files</vt:lpstr>
      <vt:lpstr>Sorting Frequencies</vt:lpstr>
      <vt:lpstr>Printing Results</vt:lpstr>
      <vt:lpstr>String Formatting Explained</vt:lpstr>
      <vt:lpstr>Final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320</cp:revision>
  <dcterms:created xsi:type="dcterms:W3CDTF">2024-03-14T11:36:28Z</dcterms:created>
  <dcterms:modified xsi:type="dcterms:W3CDTF">2024-03-14T19:49:22Z</dcterms:modified>
</cp:coreProperties>
</file>