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34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04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713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3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368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212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5382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60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02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20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0368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31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21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28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9726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88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85368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5E949-2725-9B01-F368-4084A7CBC353}"/>
              </a:ext>
            </a:extLst>
          </p:cNvPr>
          <p:cNvSpPr>
            <a:spLocks noGrp="1"/>
          </p:cNvSpPr>
          <p:nvPr>
            <p:ph type="ctrTitle"/>
          </p:nvPr>
        </p:nvSpPr>
        <p:spPr>
          <a:xfrm>
            <a:off x="390549" y="0"/>
            <a:ext cx="7636934" cy="1563314"/>
          </a:xfrm>
        </p:spPr>
        <p:txBody>
          <a:bodyPr/>
          <a:lstStyle/>
          <a:p>
            <a:r>
              <a:rPr lang="en-IN" sz="4800" b="1" dirty="0">
                <a:solidFill>
                  <a:srgbClr val="7030A0"/>
                </a:solidFill>
                <a:effectLst>
                  <a:outerShdw blurRad="38100" dist="38100" dir="2700000" algn="tl">
                    <a:srgbClr val="000000">
                      <a:alpha val="43137"/>
                    </a:srgbClr>
                  </a:outerShdw>
                </a:effectLst>
                <a:latin typeface="Californian FB" panose="02000000000000000000" pitchFamily="2" charset="0"/>
                <a:ea typeface="Californian FB" panose="02000000000000000000" pitchFamily="2" charset="0"/>
              </a:rPr>
              <a:t>Internet</a:t>
            </a:r>
            <a:r>
              <a:rPr lang="en-IN" sz="4800" dirty="0">
                <a:solidFill>
                  <a:srgbClr val="7030A0"/>
                </a:solidFill>
                <a:effectLst>
                  <a:outerShdw blurRad="38100" dist="38100" dir="2700000" algn="tl">
                    <a:srgbClr val="000000">
                      <a:alpha val="43137"/>
                    </a:srgbClr>
                  </a:outerShdw>
                </a:effectLst>
                <a:latin typeface="Californian FB" panose="02000000000000000000" pitchFamily="2" charset="0"/>
                <a:ea typeface="Californian FB" panose="02000000000000000000" pitchFamily="2" charset="0"/>
              </a:rPr>
              <a:t> </a:t>
            </a:r>
            <a:r>
              <a:rPr lang="en-IN" sz="4800" b="1" dirty="0">
                <a:solidFill>
                  <a:srgbClr val="7030A0"/>
                </a:solidFill>
                <a:effectLst>
                  <a:outerShdw blurRad="38100" dist="38100" dir="2700000" algn="tl">
                    <a:srgbClr val="000000">
                      <a:alpha val="43137"/>
                    </a:srgbClr>
                  </a:outerShdw>
                </a:effectLst>
                <a:latin typeface="Californian FB" panose="02000000000000000000" pitchFamily="2" charset="0"/>
                <a:ea typeface="Californian FB" panose="02000000000000000000" pitchFamily="2" charset="0"/>
                <a:cs typeface="Arabic Typesetting" panose="03020402040406030203" pitchFamily="66" charset="-78"/>
              </a:rPr>
              <a:t>of</a:t>
            </a:r>
            <a:r>
              <a:rPr lang="en-IN" sz="4800" dirty="0">
                <a:solidFill>
                  <a:srgbClr val="7030A0"/>
                </a:solidFill>
                <a:effectLst>
                  <a:outerShdw blurRad="38100" dist="38100" dir="2700000" algn="tl">
                    <a:srgbClr val="000000">
                      <a:alpha val="43137"/>
                    </a:srgbClr>
                  </a:outerShdw>
                </a:effectLst>
                <a:latin typeface="Californian FB" panose="02000000000000000000" pitchFamily="2" charset="0"/>
                <a:ea typeface="Californian FB" panose="02000000000000000000" pitchFamily="2" charset="0"/>
              </a:rPr>
              <a:t> </a:t>
            </a:r>
            <a:r>
              <a:rPr lang="en-IN" sz="4800" b="1" dirty="0">
                <a:solidFill>
                  <a:srgbClr val="7030A0"/>
                </a:solidFill>
                <a:effectLst>
                  <a:outerShdw blurRad="38100" dist="38100" dir="2700000" algn="tl">
                    <a:srgbClr val="000000">
                      <a:alpha val="43137"/>
                    </a:srgbClr>
                  </a:outerShdw>
                </a:effectLst>
                <a:latin typeface="Californian FB" panose="02000000000000000000" pitchFamily="2" charset="0"/>
                <a:ea typeface="Californian FB" panose="02000000000000000000" pitchFamily="2" charset="0"/>
              </a:rPr>
              <a:t>things</a:t>
            </a:r>
            <a:r>
              <a:rPr lang="en-IN" dirty="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49D0EBF4-F21F-4FC3-5BDD-036C97FCBE7A}"/>
              </a:ext>
            </a:extLst>
          </p:cNvPr>
          <p:cNvSpPr>
            <a:spLocks noGrp="1"/>
          </p:cNvSpPr>
          <p:nvPr>
            <p:ph type="subTitle" idx="1"/>
          </p:nvPr>
        </p:nvSpPr>
        <p:spPr>
          <a:xfrm>
            <a:off x="982220" y="1811467"/>
            <a:ext cx="7766936" cy="523220"/>
          </a:xfrm>
        </p:spPr>
        <p:txBody>
          <a:bodyPr>
            <a:noAutofit/>
          </a:bodyPr>
          <a:lstStyle/>
          <a:p>
            <a:r>
              <a:rPr lang="en-IN" sz="2800" b="1" dirty="0">
                <a:solidFill>
                  <a:schemeClr val="tx1"/>
                </a:solidFill>
                <a:latin typeface="Amasis MT Pro Black" panose="02000000000000000000" pitchFamily="2" charset="0"/>
                <a:ea typeface="Amasis MT Pro Black" panose="02000000000000000000" pitchFamily="2" charset="0"/>
              </a:rPr>
              <a:t>PUBLIC TRANSPORTATION  OPTIMIZATION </a:t>
            </a:r>
            <a:endParaRPr lang="en-US" sz="2800" b="1" dirty="0">
              <a:solidFill>
                <a:schemeClr val="tx1"/>
              </a:solidFill>
              <a:latin typeface="Amasis MT Pro Black" panose="02000000000000000000" pitchFamily="2" charset="0"/>
              <a:ea typeface="Amasis MT Pro Black" panose="02000000000000000000" pitchFamily="2" charset="0"/>
            </a:endParaRPr>
          </a:p>
        </p:txBody>
      </p:sp>
      <p:graphicFrame>
        <p:nvGraphicFramePr>
          <p:cNvPr id="4" name="Table 3">
            <a:extLst>
              <a:ext uri="{FF2B5EF4-FFF2-40B4-BE49-F238E27FC236}">
                <a16:creationId xmlns:a16="http://schemas.microsoft.com/office/drawing/2014/main" xmlns="" id="{FBA5722A-AE5E-2755-4BE2-67B37412C2D3}"/>
              </a:ext>
            </a:extLst>
          </p:cNvPr>
          <p:cNvGraphicFramePr>
            <a:graphicFrameLocks noGrp="1"/>
          </p:cNvGraphicFramePr>
          <p:nvPr>
            <p:extLst>
              <p:ext uri="{D42A27DB-BD31-4B8C-83A1-F6EECF244321}">
                <p14:modId xmlns:p14="http://schemas.microsoft.com/office/powerpoint/2010/main" val="2348342993"/>
              </p:ext>
            </p:extLst>
          </p:nvPr>
        </p:nvGraphicFramePr>
        <p:xfrm>
          <a:off x="982220" y="3783106"/>
          <a:ext cx="8394862" cy="1849120"/>
        </p:xfrm>
        <a:graphic>
          <a:graphicData uri="http://schemas.openxmlformats.org/drawingml/2006/table">
            <a:tbl>
              <a:tblPr firstRow="1" bandRow="1">
                <a:tableStyleId>{5C22544A-7EE6-4342-B048-85BDC9FD1C3A}</a:tableStyleId>
              </a:tblPr>
              <a:tblGrid>
                <a:gridCol w="1366533">
                  <a:extLst>
                    <a:ext uri="{9D8B030D-6E8A-4147-A177-3AD203B41FA5}">
                      <a16:colId xmlns:a16="http://schemas.microsoft.com/office/drawing/2014/main" xmlns="" val="3436278716"/>
                    </a:ext>
                  </a:extLst>
                </a:gridCol>
                <a:gridCol w="2169459">
                  <a:extLst>
                    <a:ext uri="{9D8B030D-6E8A-4147-A177-3AD203B41FA5}">
                      <a16:colId xmlns:a16="http://schemas.microsoft.com/office/drawing/2014/main" xmlns="" val="2954136439"/>
                    </a:ext>
                  </a:extLst>
                </a:gridCol>
                <a:gridCol w="2420470">
                  <a:extLst>
                    <a:ext uri="{9D8B030D-6E8A-4147-A177-3AD203B41FA5}">
                      <a16:colId xmlns:a16="http://schemas.microsoft.com/office/drawing/2014/main" xmlns="" val="1728494731"/>
                    </a:ext>
                  </a:extLst>
                </a:gridCol>
                <a:gridCol w="2438400">
                  <a:extLst>
                    <a:ext uri="{9D8B030D-6E8A-4147-A177-3AD203B41FA5}">
                      <a16:colId xmlns:a16="http://schemas.microsoft.com/office/drawing/2014/main" xmlns="" val="2093992547"/>
                    </a:ext>
                  </a:extLst>
                </a:gridCol>
              </a:tblGrid>
              <a:tr h="172392">
                <a:tc>
                  <a:txBody>
                    <a:bodyPr/>
                    <a:lstStyle/>
                    <a:p>
                      <a:r>
                        <a:rPr lang="en-IN" dirty="0">
                          <a:solidFill>
                            <a:schemeClr val="tx1"/>
                          </a:solidFill>
                        </a:rPr>
                        <a:t>       SI NO </a:t>
                      </a:r>
                      <a:endParaRPr lang="en-US" dirty="0">
                        <a:solidFill>
                          <a:schemeClr val="tx1"/>
                        </a:solidFill>
                      </a:endParaRPr>
                    </a:p>
                  </a:txBody>
                  <a:tcPr/>
                </a:tc>
                <a:tc>
                  <a:txBody>
                    <a:bodyPr/>
                    <a:lstStyle/>
                    <a:p>
                      <a:r>
                        <a:rPr lang="en-IN" dirty="0"/>
                        <a:t>         </a:t>
                      </a:r>
                      <a:r>
                        <a:rPr lang="en-IN" dirty="0">
                          <a:solidFill>
                            <a:schemeClr val="tx1"/>
                          </a:solidFill>
                        </a:rPr>
                        <a:t>NAME</a:t>
                      </a:r>
                      <a:endParaRPr lang="en-US" dirty="0">
                        <a:solidFill>
                          <a:schemeClr val="tx1"/>
                        </a:solidFill>
                      </a:endParaRPr>
                    </a:p>
                  </a:txBody>
                  <a:tcPr/>
                </a:tc>
                <a:tc>
                  <a:txBody>
                    <a:bodyPr/>
                    <a:lstStyle/>
                    <a:p>
                      <a:r>
                        <a:rPr lang="en-IN" dirty="0">
                          <a:solidFill>
                            <a:schemeClr val="tx1"/>
                          </a:solidFill>
                        </a:rPr>
                        <a:t>  REGISTER NUMBER</a:t>
                      </a:r>
                      <a:endParaRPr lang="en-US" dirty="0">
                        <a:solidFill>
                          <a:schemeClr val="tx1"/>
                        </a:solidFill>
                      </a:endParaRPr>
                    </a:p>
                  </a:txBody>
                  <a:tcPr/>
                </a:tc>
                <a:tc>
                  <a:txBody>
                    <a:bodyPr/>
                    <a:lstStyle/>
                    <a:p>
                      <a:r>
                        <a:rPr lang="en-IN" dirty="0">
                          <a:solidFill>
                            <a:schemeClr val="tx1"/>
                          </a:solidFill>
                        </a:rPr>
                        <a:t>      E-MAIL ID</a:t>
                      </a:r>
                      <a:endParaRPr lang="en-US" dirty="0">
                        <a:solidFill>
                          <a:schemeClr val="tx1"/>
                        </a:solidFill>
                      </a:endParaRPr>
                    </a:p>
                  </a:txBody>
                  <a:tcPr/>
                </a:tc>
                <a:extLst>
                  <a:ext uri="{0D108BD9-81ED-4DB2-BD59-A6C34878D82A}">
                    <a16:rowId xmlns:a16="http://schemas.microsoft.com/office/drawing/2014/main" xmlns="" val="3660589374"/>
                  </a:ext>
                </a:extLst>
              </a:tr>
              <a:tr h="370840">
                <a:tc>
                  <a:txBody>
                    <a:bodyPr/>
                    <a:lstStyle/>
                    <a:p>
                      <a:r>
                        <a:rPr lang="en-IN"/>
                        <a:t>          1</a:t>
                      </a:r>
                      <a:endParaRPr lang="en-US"/>
                    </a:p>
                  </a:txBody>
                  <a:tcPr/>
                </a:tc>
                <a:tc>
                  <a:txBody>
                    <a:bodyPr/>
                    <a:lstStyle/>
                    <a:p>
                      <a:r>
                        <a:rPr lang="en-IN" sz="1400" dirty="0"/>
                        <a:t>G. </a:t>
                      </a:r>
                      <a:r>
                        <a:rPr lang="en-IN" sz="1400" dirty="0" err="1"/>
                        <a:t>Balakathirvel</a:t>
                      </a:r>
                      <a:endParaRPr lang="en-US" sz="1400" dirty="0"/>
                    </a:p>
                  </a:txBody>
                  <a:tcPr/>
                </a:tc>
                <a:tc>
                  <a:txBody>
                    <a:bodyPr/>
                    <a:lstStyle/>
                    <a:p>
                      <a:r>
                        <a:rPr lang="en-IN" sz="1400" dirty="0"/>
                        <a:t>951321205009</a:t>
                      </a:r>
                      <a:endParaRPr lang="en-US" sz="1400" dirty="0"/>
                    </a:p>
                  </a:txBody>
                  <a:tcPr/>
                </a:tc>
                <a:tc>
                  <a:txBody>
                    <a:bodyPr/>
                    <a:lstStyle/>
                    <a:p>
                      <a:r>
                        <a:rPr lang="en-IN" sz="1200" dirty="0"/>
                        <a:t>balakathirvel46@gmail.com</a:t>
                      </a:r>
                      <a:endParaRPr lang="en-US" sz="1200" dirty="0"/>
                    </a:p>
                  </a:txBody>
                  <a:tcPr/>
                </a:tc>
                <a:extLst>
                  <a:ext uri="{0D108BD9-81ED-4DB2-BD59-A6C34878D82A}">
                    <a16:rowId xmlns:a16="http://schemas.microsoft.com/office/drawing/2014/main" xmlns="" val="956285471"/>
                  </a:ext>
                </a:extLst>
              </a:tr>
              <a:tr h="370840">
                <a:tc>
                  <a:txBody>
                    <a:bodyPr/>
                    <a:lstStyle/>
                    <a:p>
                      <a:r>
                        <a:rPr lang="en-IN" dirty="0"/>
                        <a:t>          2</a:t>
                      </a:r>
                      <a:endParaRPr lang="en-US" dirty="0"/>
                    </a:p>
                  </a:txBody>
                  <a:tcPr/>
                </a:tc>
                <a:tc>
                  <a:txBody>
                    <a:bodyPr/>
                    <a:lstStyle/>
                    <a:p>
                      <a:r>
                        <a:rPr lang="en-IN" sz="1400" dirty="0"/>
                        <a:t>P. </a:t>
                      </a:r>
                      <a:r>
                        <a:rPr lang="en-IN" sz="1400" dirty="0" err="1"/>
                        <a:t>Muthukumar</a:t>
                      </a:r>
                      <a:endParaRPr lang="en-US" sz="1400" dirty="0"/>
                    </a:p>
                  </a:txBody>
                  <a:tcPr/>
                </a:tc>
                <a:tc>
                  <a:txBody>
                    <a:bodyPr/>
                    <a:lstStyle/>
                    <a:p>
                      <a:r>
                        <a:rPr lang="en-IN" sz="1400" dirty="0"/>
                        <a:t>951321205031</a:t>
                      </a:r>
                      <a:endParaRPr lang="en-US" sz="1400" dirty="0"/>
                    </a:p>
                  </a:txBody>
                  <a:tcPr/>
                </a:tc>
                <a:tc>
                  <a:txBody>
                    <a:bodyPr/>
                    <a:lstStyle/>
                    <a:p>
                      <a:r>
                        <a:rPr lang="en-IN" sz="1200" dirty="0"/>
                        <a:t>muthubalan6344@gmail.com</a:t>
                      </a:r>
                      <a:endParaRPr lang="en-US" sz="1200" dirty="0"/>
                    </a:p>
                  </a:txBody>
                  <a:tcPr/>
                </a:tc>
                <a:extLst>
                  <a:ext uri="{0D108BD9-81ED-4DB2-BD59-A6C34878D82A}">
                    <a16:rowId xmlns:a16="http://schemas.microsoft.com/office/drawing/2014/main" xmlns="" val="1332553277"/>
                  </a:ext>
                </a:extLst>
              </a:tr>
              <a:tr h="370840">
                <a:tc>
                  <a:txBody>
                    <a:bodyPr/>
                    <a:lstStyle/>
                    <a:p>
                      <a:r>
                        <a:rPr lang="en-IN" dirty="0"/>
                        <a:t>          3</a:t>
                      </a:r>
                      <a:endParaRPr lang="en-US" dirty="0"/>
                    </a:p>
                  </a:txBody>
                  <a:tcPr/>
                </a:tc>
                <a:tc>
                  <a:txBody>
                    <a:bodyPr/>
                    <a:lstStyle/>
                    <a:p>
                      <a:r>
                        <a:rPr lang="en-IN" sz="1400" dirty="0"/>
                        <a:t>R </a:t>
                      </a:r>
                      <a:r>
                        <a:rPr lang="en-IN" sz="1400" dirty="0" err="1"/>
                        <a:t>Muthu</a:t>
                      </a:r>
                      <a:r>
                        <a:rPr lang="en-IN" sz="1400" dirty="0"/>
                        <a:t> </a:t>
                      </a:r>
                      <a:r>
                        <a:rPr lang="en-IN" sz="1400" dirty="0" err="1"/>
                        <a:t>magesh</a:t>
                      </a:r>
                      <a:endParaRPr lang="en-US" sz="1400" dirty="0"/>
                    </a:p>
                  </a:txBody>
                  <a:tcPr/>
                </a:tc>
                <a:tc>
                  <a:txBody>
                    <a:bodyPr/>
                    <a:lstStyle/>
                    <a:p>
                      <a:r>
                        <a:rPr lang="en-IN" sz="1400" dirty="0"/>
                        <a:t>951321205032</a:t>
                      </a:r>
                      <a:endParaRPr lang="en-US" sz="1400" dirty="0"/>
                    </a:p>
                  </a:txBody>
                  <a:tcPr/>
                </a:tc>
                <a:tc>
                  <a:txBody>
                    <a:bodyPr/>
                    <a:lstStyle/>
                    <a:p>
                      <a:r>
                        <a:rPr lang="en-IN" sz="1200" dirty="0"/>
                        <a:t>digitalmagesh9@gmail.com</a:t>
                      </a:r>
                      <a:endParaRPr lang="en-US" sz="1200" dirty="0"/>
                    </a:p>
                  </a:txBody>
                  <a:tcPr/>
                </a:tc>
                <a:extLst>
                  <a:ext uri="{0D108BD9-81ED-4DB2-BD59-A6C34878D82A}">
                    <a16:rowId xmlns:a16="http://schemas.microsoft.com/office/drawing/2014/main" xmlns="" val="3487290686"/>
                  </a:ext>
                </a:extLst>
              </a:tr>
              <a:tr h="370840">
                <a:tc>
                  <a:txBody>
                    <a:bodyPr/>
                    <a:lstStyle/>
                    <a:p>
                      <a:r>
                        <a:rPr lang="en-IN" dirty="0"/>
                        <a:t>          4</a:t>
                      </a:r>
                      <a:endParaRPr lang="en-US" dirty="0"/>
                    </a:p>
                  </a:txBody>
                  <a:tcPr/>
                </a:tc>
                <a:tc>
                  <a:txBody>
                    <a:bodyPr/>
                    <a:lstStyle/>
                    <a:p>
                      <a:r>
                        <a:rPr lang="en-IN" sz="1400" dirty="0"/>
                        <a:t>A.Sahaya </a:t>
                      </a:r>
                      <a:r>
                        <a:rPr lang="en-IN" sz="1400" dirty="0" err="1"/>
                        <a:t>michael</a:t>
                      </a:r>
                      <a:r>
                        <a:rPr lang="en-IN" sz="1400" dirty="0"/>
                        <a:t> </a:t>
                      </a:r>
                      <a:r>
                        <a:rPr lang="en-IN" sz="1400" dirty="0" err="1"/>
                        <a:t>arun</a:t>
                      </a:r>
                      <a:endParaRPr lang="en-US" sz="1400" dirty="0"/>
                    </a:p>
                  </a:txBody>
                  <a:tcPr/>
                </a:tc>
                <a:tc>
                  <a:txBody>
                    <a:bodyPr/>
                    <a:lstStyle/>
                    <a:p>
                      <a:r>
                        <a:rPr lang="en-IN" sz="1400" dirty="0"/>
                        <a:t>951321205304</a:t>
                      </a:r>
                      <a:endParaRPr lang="en-US" sz="1400" dirty="0"/>
                    </a:p>
                  </a:txBody>
                  <a:tcPr/>
                </a:tc>
                <a:tc>
                  <a:txBody>
                    <a:bodyPr/>
                    <a:lstStyle/>
                    <a:p>
                      <a:r>
                        <a:rPr lang="en-IN" sz="1200" dirty="0"/>
                        <a:t>michaelarun39@gmail.com</a:t>
                      </a:r>
                      <a:endParaRPr lang="en-US" sz="1200" dirty="0"/>
                    </a:p>
                  </a:txBody>
                  <a:tcPr/>
                </a:tc>
                <a:extLst>
                  <a:ext uri="{0D108BD9-81ED-4DB2-BD59-A6C34878D82A}">
                    <a16:rowId xmlns:a16="http://schemas.microsoft.com/office/drawing/2014/main" xmlns="" val="3913169085"/>
                  </a:ext>
                </a:extLst>
              </a:tr>
            </a:tbl>
          </a:graphicData>
        </a:graphic>
      </p:graphicFrame>
      <p:sp>
        <p:nvSpPr>
          <p:cNvPr id="6" name="TextBox 5">
            <a:extLst>
              <a:ext uri="{FF2B5EF4-FFF2-40B4-BE49-F238E27FC236}">
                <a16:creationId xmlns:a16="http://schemas.microsoft.com/office/drawing/2014/main" xmlns="" id="{D458A491-27A1-27D5-7AB0-754673044171}"/>
              </a:ext>
            </a:extLst>
          </p:cNvPr>
          <p:cNvSpPr txBox="1"/>
          <p:nvPr/>
        </p:nvSpPr>
        <p:spPr>
          <a:xfrm>
            <a:off x="3920626" y="2750123"/>
            <a:ext cx="6107906" cy="523220"/>
          </a:xfrm>
          <a:prstGeom prst="rect">
            <a:avLst/>
          </a:prstGeom>
          <a:noFill/>
        </p:spPr>
        <p:txBody>
          <a:bodyPr wrap="square">
            <a:spAutoFit/>
          </a:bodyPr>
          <a:lstStyle/>
          <a:p>
            <a:r>
              <a:rPr lang="en-IN" sz="2800" b="1" dirty="0">
                <a:latin typeface="Congenial SemiBold" panose="02000000000000000000" pitchFamily="2" charset="0"/>
                <a:ea typeface="Congenial SemiBold" panose="02000000000000000000" pitchFamily="2" charset="0"/>
              </a:rPr>
              <a:t>Team members </a:t>
            </a:r>
            <a:endParaRPr lang="en-US" sz="2800" b="1" dirty="0">
              <a:latin typeface="Congenial SemiBold" panose="02000000000000000000" pitchFamily="2" charset="0"/>
              <a:ea typeface="Congenial SemiBold" panose="02000000000000000000" pitchFamily="2" charset="0"/>
            </a:endParaRPr>
          </a:p>
        </p:txBody>
      </p:sp>
    </p:spTree>
    <p:extLst>
      <p:ext uri="{BB962C8B-B14F-4D97-AF65-F5344CB8AC3E}">
        <p14:creationId xmlns:p14="http://schemas.microsoft.com/office/powerpoint/2010/main" val="169272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Training and Documentation</a:t>
            </a:r>
            <a:endParaRPr lang="en-IN" dirty="0"/>
          </a:p>
        </p:txBody>
      </p:sp>
      <p:sp>
        <p:nvSpPr>
          <p:cNvPr id="3" name="Content Placeholder 2"/>
          <p:cNvSpPr>
            <a:spLocks noGrp="1"/>
          </p:cNvSpPr>
          <p:nvPr>
            <p:ph idx="1"/>
          </p:nvPr>
        </p:nvSpPr>
        <p:spPr>
          <a:xfrm>
            <a:off x="2555310" y="2004165"/>
            <a:ext cx="6718692" cy="4037198"/>
          </a:xfrm>
        </p:spPr>
        <p:txBody>
          <a:bodyPr/>
          <a:lstStyle/>
          <a:p>
            <a:pPr marL="0" indent="0">
              <a:buNone/>
            </a:pPr>
            <a:r>
              <a:rPr lang="en-IN" b="1" dirty="0" smtClean="0"/>
              <a:t>      User </a:t>
            </a:r>
            <a:r>
              <a:rPr lang="en-IN" b="1" dirty="0"/>
              <a:t>Training:</a:t>
            </a:r>
            <a:endParaRPr lang="en-IN" dirty="0"/>
          </a:p>
          <a:p>
            <a:pPr marL="0" indent="0">
              <a:buNone/>
            </a:pPr>
            <a:r>
              <a:rPr lang="en-IN" dirty="0"/>
              <a:t> </a:t>
            </a:r>
            <a:r>
              <a:rPr lang="en-IN" dirty="0" smtClean="0"/>
              <a:t>                  </a:t>
            </a:r>
            <a:r>
              <a:rPr lang="en-IN" dirty="0"/>
              <a:t>Provide training to transportation authority staff and end-users on how to use the system effectively.</a:t>
            </a:r>
          </a:p>
          <a:p>
            <a:pPr marL="0" indent="0">
              <a:buNone/>
            </a:pPr>
            <a:r>
              <a:rPr lang="en-IN" b="1" dirty="0"/>
              <a:t> </a:t>
            </a:r>
            <a:r>
              <a:rPr lang="en-IN" b="1" dirty="0" smtClean="0"/>
              <a:t>     </a:t>
            </a:r>
            <a:r>
              <a:rPr lang="en-IN" b="1" dirty="0"/>
              <a:t>Documentation</a:t>
            </a:r>
            <a:r>
              <a:rPr lang="en-IN" b="1" dirty="0" smtClean="0"/>
              <a:t>:</a:t>
            </a:r>
            <a:endParaRPr lang="en-IN" dirty="0"/>
          </a:p>
          <a:p>
            <a:pPr marL="0" indent="0">
              <a:buNone/>
            </a:pPr>
            <a:r>
              <a:rPr lang="en-IN" dirty="0"/>
              <a:t> </a:t>
            </a:r>
            <a:r>
              <a:rPr lang="en-IN" dirty="0" smtClean="0"/>
              <a:t>                    </a:t>
            </a:r>
            <a:r>
              <a:rPr lang="en-IN" dirty="0"/>
              <a:t>Prepare comprehensive user documentation, including guidelines, FAQs, and tutorials for both administrators and passengers.</a:t>
            </a:r>
          </a:p>
          <a:p>
            <a:endParaRPr lang="en-IN" dirty="0"/>
          </a:p>
        </p:txBody>
      </p:sp>
    </p:spTree>
    <p:extLst>
      <p:ext uri="{BB962C8B-B14F-4D97-AF65-F5344CB8AC3E}">
        <p14:creationId xmlns:p14="http://schemas.microsoft.com/office/powerpoint/2010/main" val="83364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r>
              <a:rPr lang="en-IN" b="1" dirty="0"/>
              <a:t>Security and Compliance</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2605414" y="1866379"/>
            <a:ext cx="6668588" cy="4174984"/>
          </a:xfrm>
        </p:spPr>
        <p:txBody>
          <a:bodyPr/>
          <a:lstStyle/>
          <a:p>
            <a:pPr marL="0" indent="0">
              <a:buNone/>
            </a:pPr>
            <a:r>
              <a:rPr lang="en-IN" b="1" dirty="0" smtClean="0"/>
              <a:t> </a:t>
            </a:r>
            <a:r>
              <a:rPr lang="en-IN" b="1" dirty="0"/>
              <a:t>Data Security:</a:t>
            </a:r>
            <a:r>
              <a:rPr lang="en-IN" dirty="0"/>
              <a:t/>
            </a:r>
            <a:br>
              <a:rPr lang="en-IN" dirty="0"/>
            </a:br>
            <a:r>
              <a:rPr lang="en-IN" dirty="0" smtClean="0"/>
              <a:t>                  - </a:t>
            </a:r>
            <a:r>
              <a:rPr lang="en-IN" dirty="0"/>
              <a:t>Ensure robust data security practices, including encryption, secure storage, and access controls to protect user data and sensitive information.</a:t>
            </a:r>
            <a:br>
              <a:rPr lang="en-IN" dirty="0"/>
            </a:br>
            <a:r>
              <a:rPr lang="en-IN" b="1" dirty="0" smtClean="0"/>
              <a:t> </a:t>
            </a:r>
            <a:r>
              <a:rPr lang="en-IN" b="1" dirty="0"/>
              <a:t>Regulatory Compliance:</a:t>
            </a:r>
            <a:r>
              <a:rPr lang="en-IN" dirty="0"/>
              <a:t/>
            </a:r>
            <a:br>
              <a:rPr lang="en-IN" dirty="0"/>
            </a:br>
            <a:r>
              <a:rPr lang="en-IN" dirty="0" smtClean="0"/>
              <a:t>                  - </a:t>
            </a:r>
            <a:r>
              <a:rPr lang="en-IN" dirty="0"/>
              <a:t>Ensure compliance with relevant data privacy and transportation regulations.</a:t>
            </a:r>
            <a:br>
              <a:rPr lang="en-IN" dirty="0"/>
            </a:br>
            <a:r>
              <a:rPr lang="en-IN" dirty="0"/>
              <a:t> </a:t>
            </a:r>
            <a:br>
              <a:rPr lang="en-IN" dirty="0"/>
            </a:br>
            <a:endParaRPr lang="en-IN" dirty="0"/>
          </a:p>
        </p:txBody>
      </p:sp>
    </p:spTree>
    <p:extLst>
      <p:ext uri="{BB962C8B-B14F-4D97-AF65-F5344CB8AC3E}">
        <p14:creationId xmlns:p14="http://schemas.microsoft.com/office/powerpoint/2010/main" val="152939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a:t>
            </a:r>
            <a:br>
              <a:rPr lang="en-IN" b="1" dirty="0"/>
            </a:br>
            <a:r>
              <a:rPr lang="en-IN" dirty="0"/>
              <a:t>  	</a:t>
            </a:r>
            <a:endParaRPr lang="en-IN" dirty="0"/>
          </a:p>
        </p:txBody>
      </p:sp>
      <p:sp>
        <p:nvSpPr>
          <p:cNvPr id="3" name="Content Placeholder 2"/>
          <p:cNvSpPr>
            <a:spLocks noGrp="1"/>
          </p:cNvSpPr>
          <p:nvPr>
            <p:ph idx="1"/>
          </p:nvPr>
        </p:nvSpPr>
        <p:spPr>
          <a:xfrm>
            <a:off x="1803748" y="1540701"/>
            <a:ext cx="7470254" cy="4500661"/>
          </a:xfrm>
        </p:spPr>
        <p:txBody>
          <a:bodyPr/>
          <a:lstStyle/>
          <a:p>
            <a:pPr marL="0" indent="0">
              <a:buNone/>
            </a:pPr>
            <a:r>
              <a:rPr lang="en-IN" dirty="0"/>
              <a:t> In conclusion, the </a:t>
            </a:r>
            <a:r>
              <a:rPr lang="en-IN" dirty="0" err="1"/>
              <a:t>IoT</a:t>
            </a:r>
            <a:r>
              <a:rPr lang="en-IN" dirty="0"/>
              <a:t>-driven public transportation optimization project is a pivotal step towards improving urban mobility. Leveraging </a:t>
            </a:r>
            <a:r>
              <a:rPr lang="en-IN" dirty="0" err="1"/>
              <a:t>IoT</a:t>
            </a:r>
            <a:r>
              <a:rPr lang="en-IN" dirty="0"/>
              <a:t> sensors, advanced analytics, and real-time data processing, it enhances route efficiency and passenger satisfaction. Scalability ensures adaptability to evolving urban demands, while stringent security measures safeguard sensitive information. Continuous improvement, driven by user feedback, guarantees that the system evolves to meet changing needs. Ultimately, this initiative not only represents a technological milestone but also a commitment to greener, more accessible, and sustainable urban transportation. It promises a future of more efficient, user-focused, and eco-friendly public transit, benefiting cities and communities worldwide..</a:t>
            </a:r>
            <a:r>
              <a:rPr lang="en-IN" b="1" dirty="0"/>
              <a:t/>
            </a:r>
            <a:br>
              <a:rPr lang="en-IN" b="1" dirty="0"/>
            </a:br>
            <a:endParaRPr lang="en-IN" dirty="0"/>
          </a:p>
        </p:txBody>
      </p:sp>
    </p:spTree>
    <p:extLst>
      <p:ext uri="{BB962C8B-B14F-4D97-AF65-F5344CB8AC3E}">
        <p14:creationId xmlns:p14="http://schemas.microsoft.com/office/powerpoint/2010/main" val="373181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050A59-CE2C-CCC9-1F4B-A6F1DE4A9896}"/>
              </a:ext>
            </a:extLst>
          </p:cNvPr>
          <p:cNvSpPr>
            <a:spLocks noGrp="1"/>
          </p:cNvSpPr>
          <p:nvPr>
            <p:ph idx="1"/>
          </p:nvPr>
        </p:nvSpPr>
        <p:spPr>
          <a:xfrm>
            <a:off x="1570302" y="2714229"/>
            <a:ext cx="8596668" cy="3880773"/>
          </a:xfrm>
        </p:spPr>
        <p:txBody>
          <a:bodyPr>
            <a:normAutofit/>
          </a:bodyPr>
          <a:lstStyle/>
          <a:p>
            <a:pPr marL="0" indent="0">
              <a:buNone/>
            </a:pPr>
            <a:r>
              <a:rPr lang="en-IN" sz="8000" b="1" i="1" dirty="0">
                <a:latin typeface="Algerian" pitchFamily="82" charset="0"/>
                <a:ea typeface="Algerian" panose="02000000000000000000" pitchFamily="2" charset="0"/>
              </a:rPr>
              <a:t>Thank you </a:t>
            </a:r>
            <a:endParaRPr lang="en-US" sz="8000" b="1" i="1" dirty="0">
              <a:latin typeface="Algerian" pitchFamily="82" charset="0"/>
              <a:ea typeface="Algerian" panose="02000000000000000000" pitchFamily="2" charset="0"/>
            </a:endParaRPr>
          </a:p>
        </p:txBody>
      </p:sp>
    </p:spTree>
    <p:extLst>
      <p:ext uri="{BB962C8B-B14F-4D97-AF65-F5344CB8AC3E}">
        <p14:creationId xmlns:p14="http://schemas.microsoft.com/office/powerpoint/2010/main" val="118442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BCAE3-CA73-67B7-0F7A-92932500ECD8}"/>
              </a:ext>
            </a:extLst>
          </p:cNvPr>
          <p:cNvSpPr>
            <a:spLocks noGrp="1"/>
          </p:cNvSpPr>
          <p:nvPr>
            <p:ph type="title"/>
          </p:nvPr>
        </p:nvSpPr>
        <p:spPr/>
        <p:txBody>
          <a:bodyPr>
            <a:normAutofit/>
          </a:bodyPr>
          <a:lstStyle/>
          <a:p>
            <a:r>
              <a:rPr lang="en-IN" sz="4000" b="1" dirty="0">
                <a:solidFill>
                  <a:schemeClr val="tx1"/>
                </a:solidFill>
              </a:rPr>
              <a:t>Introduction of </a:t>
            </a:r>
            <a:r>
              <a:rPr lang="en-IN" sz="4000" b="1" dirty="0" err="1">
                <a:solidFill>
                  <a:schemeClr val="tx1"/>
                </a:solidFill>
              </a:rPr>
              <a:t>IoT</a:t>
            </a:r>
            <a:r>
              <a:rPr lang="en-IN" sz="4000" b="1" dirty="0">
                <a:solidFill>
                  <a:schemeClr val="tx1"/>
                </a:solidFill>
              </a:rPr>
              <a:t> </a:t>
            </a:r>
            <a:endParaRPr lang="en-US" sz="4000" b="1" dirty="0">
              <a:solidFill>
                <a:schemeClr val="tx1"/>
              </a:solidFill>
            </a:endParaRPr>
          </a:p>
        </p:txBody>
      </p:sp>
      <p:sp>
        <p:nvSpPr>
          <p:cNvPr id="3" name="Content Placeholder 2">
            <a:extLst>
              <a:ext uri="{FF2B5EF4-FFF2-40B4-BE49-F238E27FC236}">
                <a16:creationId xmlns:a16="http://schemas.microsoft.com/office/drawing/2014/main" xmlns="" id="{45DBC965-D1A4-DCD5-28E8-890C4B79052E}"/>
              </a:ext>
            </a:extLst>
          </p:cNvPr>
          <p:cNvSpPr>
            <a:spLocks noGrp="1"/>
          </p:cNvSpPr>
          <p:nvPr>
            <p:ph idx="1"/>
          </p:nvPr>
        </p:nvSpPr>
        <p:spPr>
          <a:xfrm>
            <a:off x="873787" y="1517136"/>
            <a:ext cx="9038166" cy="3823728"/>
          </a:xfrm>
        </p:spPr>
        <p:txBody>
          <a:bodyPr>
            <a:normAutofit fontScale="92500" lnSpcReduction="10000"/>
          </a:bodyPr>
          <a:lstStyle/>
          <a:p>
            <a:pPr marL="0" indent="0">
              <a:buNone/>
            </a:pPr>
            <a:r>
              <a:rPr lang="en-IN" dirty="0"/>
              <a:t>Data on the number of public transport users, collected with </a:t>
            </a:r>
            <a:r>
              <a:rPr lang="en-IN" dirty="0" err="1"/>
              <a:t>IoT</a:t>
            </a:r>
            <a:r>
              <a:rPr lang="en-IN" dirty="0"/>
              <a:t> sensors, allows routes to be optimized or new ones to be designed. These sensors can be in the vehicle or also in the security cameras. If we talk about </a:t>
            </a:r>
            <a:r>
              <a:rPr lang="en-IN" dirty="0" err="1"/>
              <a:t>IoT</a:t>
            </a:r>
            <a:r>
              <a:rPr lang="en-IN" dirty="0"/>
              <a:t> applied to logistics, </a:t>
            </a:r>
            <a:r>
              <a:rPr lang="en-IN" dirty="0" err="1"/>
              <a:t>sensorized</a:t>
            </a:r>
            <a:r>
              <a:rPr lang="en-IN" dirty="0"/>
              <a:t> trucks and vans help to know where the goods are at all times. Also, this use of </a:t>
            </a:r>
            <a:r>
              <a:rPr lang="en-IN" dirty="0" err="1"/>
              <a:t>IoT</a:t>
            </a:r>
            <a:r>
              <a:rPr lang="en-IN" dirty="0"/>
              <a:t> optimizes the number of vehicles on the road or the routes they follow, in order to save fuel and maintenance costs. Other useful data that sensors can collect to make decisions include speed, temperature, number of driving hours…By collecting all this information, not only does the company become better organized. It also improves communication with its customers, since it can send them, for example, precise information about the time of arrival at the destination. Smart cities use this data to enhance the quality of life for their citizens, and there’s no better example than when you apply a “smart city” mind set to public transportation systems. By optimizing your public transport systems you can help citizens get where they’re going more quickly by reducing congestion on roadways and intelligently allocating and routing buses to areas with more travellers. That means locals, visitors and workers spend less time in transit and more time enjoying your city, successfully completing errands or getting to and from work</a:t>
            </a:r>
            <a:endParaRPr lang="en-US" dirty="0"/>
          </a:p>
        </p:txBody>
      </p:sp>
    </p:spTree>
    <p:extLst>
      <p:ext uri="{BB962C8B-B14F-4D97-AF65-F5344CB8AC3E}">
        <p14:creationId xmlns:p14="http://schemas.microsoft.com/office/powerpoint/2010/main" val="144049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82DE7-F7B8-8D1F-B4E9-AC9CF198A675}"/>
              </a:ext>
            </a:extLst>
          </p:cNvPr>
          <p:cNvSpPr>
            <a:spLocks noGrp="1"/>
          </p:cNvSpPr>
          <p:nvPr>
            <p:ph type="title"/>
          </p:nvPr>
        </p:nvSpPr>
        <p:spPr/>
        <p:txBody>
          <a:bodyPr/>
          <a:lstStyle/>
          <a:p>
            <a:r>
              <a:rPr lang="en-IN" sz="4000" b="1" dirty="0">
                <a:solidFill>
                  <a:schemeClr val="tx1"/>
                </a:solidFill>
              </a:rPr>
              <a:t>Smart transportation</a:t>
            </a:r>
            <a:r>
              <a:rPr lang="en-IN" dirty="0">
                <a:solidFill>
                  <a:schemeClr val="tx1"/>
                </a:solidFill>
              </a:rPr>
              <a:t> </a:t>
            </a:r>
            <a:endParaRPr lang="en-US" dirty="0">
              <a:solidFill>
                <a:schemeClr val="tx1"/>
              </a:solidFill>
            </a:endParaRPr>
          </a:p>
        </p:txBody>
      </p:sp>
      <p:sp>
        <p:nvSpPr>
          <p:cNvPr id="3" name="Content Placeholder 2">
            <a:extLst>
              <a:ext uri="{FF2B5EF4-FFF2-40B4-BE49-F238E27FC236}">
                <a16:creationId xmlns:a16="http://schemas.microsoft.com/office/drawing/2014/main" xmlns="" id="{923CC6B4-813F-1481-585C-F6B028ED8A56}"/>
              </a:ext>
            </a:extLst>
          </p:cNvPr>
          <p:cNvSpPr>
            <a:spLocks noGrp="1"/>
          </p:cNvSpPr>
          <p:nvPr>
            <p:ph idx="1"/>
          </p:nvPr>
        </p:nvSpPr>
        <p:spPr>
          <a:xfrm>
            <a:off x="957309" y="1470754"/>
            <a:ext cx="8596668" cy="4226387"/>
          </a:xfrm>
        </p:spPr>
        <p:txBody>
          <a:bodyPr>
            <a:normAutofit fontScale="85000" lnSpcReduction="20000"/>
          </a:bodyPr>
          <a:lstStyle/>
          <a:p>
            <a:r>
              <a:rPr lang="en-IN" dirty="0"/>
              <a:t>According to the US Department of Transportation, “Intelligent Transportation Systems (ITS) apply a variety of technologies to monitor, evaluate, and manage transportation systems to enhance efficiency and safety.” Putting visions of science fiction style transportation aside for the moment, this definition can be simplified into the following concepts for what makes up smart transportation: management, efficiency, and safety. In other words, smart transportation uses new and emerging technologies to make moving around a city more convenient, more cost effective (for both the city and the individual), and safer.
Primarily the proliferation of </a:t>
            </a:r>
            <a:r>
              <a:rPr lang="en-IN" dirty="0" err="1"/>
              <a:t>IoT</a:t>
            </a:r>
            <a:r>
              <a:rPr lang="en-IN" dirty="0"/>
              <a:t> devices and 5G communication technology. The former provides for inexpensive sensors and controllers that can be imbedded into nearly any physical machine to be controlled and managed remotely. The latter provides the high speed communications needed for managing and controlling transportation systems in real time with minimal latency. Smart transportation is not just a theory for the future; it is being implemented today in several cities with their successes and failures being used to improve systems in new locations. Some of the cities that are implementing new transportation technologies may surprise you at first. Of course, global hubs like New York City have embraced smart transportation for their ever increasingly intelligent city. However, the rural state of Wyoming is also a leading tested for connected vehicles. This is because the cowboy state is a major freight corridor — autonomous transportation of goods across the country can drastically improve supply chain efficiency and reduce the need for long-haul drivers forced to balance tight timelines with their human need for rest.</a:t>
            </a:r>
            <a:endParaRPr lang="en-US" dirty="0"/>
          </a:p>
        </p:txBody>
      </p:sp>
    </p:spTree>
    <p:extLst>
      <p:ext uri="{BB962C8B-B14F-4D97-AF65-F5344CB8AC3E}">
        <p14:creationId xmlns:p14="http://schemas.microsoft.com/office/powerpoint/2010/main" val="44630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654D-91B1-9769-994A-E2400C58C17D}"/>
              </a:ext>
            </a:extLst>
          </p:cNvPr>
          <p:cNvSpPr>
            <a:spLocks noGrp="1"/>
          </p:cNvSpPr>
          <p:nvPr>
            <p:ph type="title"/>
          </p:nvPr>
        </p:nvSpPr>
        <p:spPr/>
        <p:txBody>
          <a:bodyPr/>
          <a:lstStyle/>
          <a:p>
            <a:r>
              <a:rPr lang="en-IN" sz="4000" b="1" dirty="0">
                <a:solidFill>
                  <a:schemeClr val="tx1"/>
                </a:solidFill>
              </a:rPr>
              <a:t>Benefits</a:t>
            </a:r>
            <a:r>
              <a:rPr lang="en-IN" dirty="0"/>
              <a:t> </a:t>
            </a:r>
            <a:endParaRPr lang="en-US" dirty="0"/>
          </a:p>
        </p:txBody>
      </p:sp>
      <p:sp>
        <p:nvSpPr>
          <p:cNvPr id="3" name="Content Placeholder 2">
            <a:extLst>
              <a:ext uri="{FF2B5EF4-FFF2-40B4-BE49-F238E27FC236}">
                <a16:creationId xmlns:a16="http://schemas.microsoft.com/office/drawing/2014/main" xmlns="" id="{E5E0185C-5433-FF67-597C-2E13A5AF9F46}"/>
              </a:ext>
            </a:extLst>
          </p:cNvPr>
          <p:cNvSpPr>
            <a:spLocks noGrp="1"/>
          </p:cNvSpPr>
          <p:nvPr>
            <p:ph idx="1"/>
          </p:nvPr>
        </p:nvSpPr>
        <p:spPr>
          <a:xfrm>
            <a:off x="677334" y="1488613"/>
            <a:ext cx="8596668" cy="3880773"/>
          </a:xfrm>
        </p:spPr>
        <p:txBody>
          <a:bodyPr>
            <a:normAutofit fontScale="92500" lnSpcReduction="10000"/>
          </a:bodyPr>
          <a:lstStyle/>
          <a:p>
            <a:r>
              <a:rPr lang="en-IN" sz="2000" b="1" dirty="0"/>
              <a:t>Smart Transportation is safer:</a:t>
            </a:r>
            <a:r>
              <a:rPr lang="en-IN" dirty="0"/>
              <a:t> By combining machine learning with </a:t>
            </a:r>
            <a:r>
              <a:rPr lang="en-IN" dirty="0" err="1"/>
              <a:t>IoT</a:t>
            </a:r>
            <a:r>
              <a:rPr lang="en-IN" dirty="0"/>
              <a:t> and 5G, autonomous transportation systems (both in vehicles and in stationary infrastructure such as intersections) have proven to reduce the “human factor” in accidents. Computers don’t get distracted or fatigued or emotional.</a:t>
            </a:r>
          </a:p>
          <a:p>
            <a:r>
              <a:rPr lang="en-IN" sz="2000" b="1" dirty="0"/>
              <a:t>Smart Transportation is better managed: </a:t>
            </a:r>
            <a:r>
              <a:rPr lang="en-IN" dirty="0"/>
              <a:t>Data collection is an important key to responsible public management of infrastructure. Smart transportation not only provides detailed data points for every aspect of the transportation system, but allows administrators to better monitor operations, track maintenance needs, and identify key sources of problems that need to be fixed.</a:t>
            </a:r>
          </a:p>
          <a:p>
            <a:r>
              <a:rPr lang="en-IN" sz="2000" b="1" dirty="0"/>
              <a:t>Smart Transportation is cost effective:</a:t>
            </a:r>
            <a:r>
              <a:rPr lang="en-IN" dirty="0"/>
              <a:t> Because smart transportation makes better use of the resources available, it can cut down costs thanks to preventative maintenance, lower energy consumption, and fewer resources used towards accidents. Cost savings can also be gained by riders when inexpensive public transit is efficient enough to compete with private vehicle ownership.</a:t>
            </a:r>
            <a:endParaRPr lang="en-US" dirty="0"/>
          </a:p>
        </p:txBody>
      </p:sp>
    </p:spTree>
    <p:extLst>
      <p:ext uri="{BB962C8B-B14F-4D97-AF65-F5344CB8AC3E}">
        <p14:creationId xmlns:p14="http://schemas.microsoft.com/office/powerpoint/2010/main" val="42396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BC86D-14E7-66A9-E8CF-225B6FF85D07}"/>
              </a:ext>
            </a:extLst>
          </p:cNvPr>
          <p:cNvSpPr>
            <a:spLocks noGrp="1"/>
          </p:cNvSpPr>
          <p:nvPr>
            <p:ph type="title"/>
          </p:nvPr>
        </p:nvSpPr>
        <p:spPr>
          <a:xfrm>
            <a:off x="605897" y="803672"/>
            <a:ext cx="8596668" cy="1242814"/>
          </a:xfrm>
        </p:spPr>
        <p:txBody>
          <a:bodyPr>
            <a:normAutofit/>
          </a:bodyPr>
          <a:lstStyle/>
          <a:p>
            <a:r>
              <a:rPr lang="en-IN" sz="4000" b="1" dirty="0">
                <a:solidFill>
                  <a:schemeClr val="tx1"/>
                </a:solidFill>
              </a:rPr>
              <a:t>Design thinking </a:t>
            </a:r>
            <a:endParaRPr lang="en-US" sz="4000" b="1" dirty="0">
              <a:solidFill>
                <a:schemeClr val="tx1"/>
              </a:solidFill>
            </a:endParaRPr>
          </a:p>
        </p:txBody>
      </p:sp>
      <p:sp>
        <p:nvSpPr>
          <p:cNvPr id="3" name="Content Placeholder 2">
            <a:extLst>
              <a:ext uri="{FF2B5EF4-FFF2-40B4-BE49-F238E27FC236}">
                <a16:creationId xmlns:a16="http://schemas.microsoft.com/office/drawing/2014/main" xmlns="" id="{97FF7F7F-4B54-DC87-07F3-85EFB495EB0E}"/>
              </a:ext>
            </a:extLst>
          </p:cNvPr>
          <p:cNvSpPr>
            <a:spLocks noGrp="1"/>
          </p:cNvSpPr>
          <p:nvPr>
            <p:ph idx="1"/>
          </p:nvPr>
        </p:nvSpPr>
        <p:spPr>
          <a:xfrm>
            <a:off x="605897" y="1867892"/>
            <a:ext cx="8596668" cy="3880773"/>
          </a:xfrm>
        </p:spPr>
        <p:txBody>
          <a:bodyPr>
            <a:normAutofit/>
          </a:bodyPr>
          <a:lstStyle/>
          <a:p>
            <a:r>
              <a:rPr lang="en-IN" dirty="0"/>
              <a:t>Design Thinking has been successfully used in the Transportation Industry by institutions such as Ford, Lincoln and Madrid’s EMT system.
Transportation is a critical aspect of modern society, and design thinking has proven to be an effective tool for improving it. One example of the use of design thinking in transportation is the redesign of bus stops in Minneapolis, Minnesota. The city used a design thinking approach to involve residents in the process of improving bus stops. The project resulted in more user-friendly and accessible bus stops that better meet the needs of the community.</a:t>
            </a:r>
          </a:p>
        </p:txBody>
      </p:sp>
    </p:spTree>
    <p:extLst>
      <p:ext uri="{BB962C8B-B14F-4D97-AF65-F5344CB8AC3E}">
        <p14:creationId xmlns:p14="http://schemas.microsoft.com/office/powerpoint/2010/main" val="142377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874B0-08F4-7B6D-244B-8607DBB4BDC1}"/>
              </a:ext>
            </a:extLst>
          </p:cNvPr>
          <p:cNvSpPr>
            <a:spLocks noGrp="1"/>
          </p:cNvSpPr>
          <p:nvPr>
            <p:ph type="title"/>
          </p:nvPr>
        </p:nvSpPr>
        <p:spPr>
          <a:xfrm>
            <a:off x="989872" y="638045"/>
            <a:ext cx="8596668" cy="1114258"/>
          </a:xfrm>
        </p:spPr>
        <p:txBody>
          <a:bodyPr/>
          <a:lstStyle/>
          <a:p>
            <a:r>
              <a:rPr lang="en-IN" sz="4000" b="1" dirty="0">
                <a:solidFill>
                  <a:schemeClr val="tx1"/>
                </a:solidFill>
              </a:rPr>
              <a:t>Block diagram</a:t>
            </a:r>
            <a:r>
              <a:rPr lang="en-IN" dirty="0"/>
              <a:t> </a:t>
            </a:r>
            <a:endParaRPr lang="en-US" dirty="0"/>
          </a:p>
        </p:txBody>
      </p:sp>
      <p:pic>
        <p:nvPicPr>
          <p:cNvPr id="4" name="Content Placeholder 3">
            <a:extLst>
              <a:ext uri="{FF2B5EF4-FFF2-40B4-BE49-F238E27FC236}">
                <a16:creationId xmlns:a16="http://schemas.microsoft.com/office/drawing/2014/main" xmlns="" id="{FA52C419-7537-887A-53CC-8D27018DD162}"/>
              </a:ext>
            </a:extLst>
          </p:cNvPr>
          <p:cNvPicPr>
            <a:picLocks noGrp="1" noChangeAspect="1"/>
          </p:cNvPicPr>
          <p:nvPr>
            <p:ph idx="1"/>
          </p:nvPr>
        </p:nvPicPr>
        <p:blipFill>
          <a:blip r:embed="rId2"/>
          <a:stretch>
            <a:fillRect/>
          </a:stretch>
        </p:blipFill>
        <p:spPr>
          <a:xfrm>
            <a:off x="1861238" y="1930896"/>
            <a:ext cx="6193342" cy="4110466"/>
          </a:xfrm>
        </p:spPr>
      </p:pic>
    </p:spTree>
    <p:extLst>
      <p:ext uri="{BB962C8B-B14F-4D97-AF65-F5344CB8AC3E}">
        <p14:creationId xmlns:p14="http://schemas.microsoft.com/office/powerpoint/2010/main" val="80200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581025"/>
            <a:ext cx="10058400" cy="5569373"/>
          </a:xfrm>
          <a:prstGeom prst="rect">
            <a:avLst/>
          </a:prstGeom>
        </p:spPr>
      </p:pic>
    </p:spTree>
    <p:extLst>
      <p:ext uri="{BB962C8B-B14F-4D97-AF65-F5344CB8AC3E}">
        <p14:creationId xmlns:p14="http://schemas.microsoft.com/office/powerpoint/2010/main" val="181823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Scaling and Deployment</a:t>
            </a:r>
            <a:endParaRPr lang="en-IN" dirty="0"/>
          </a:p>
        </p:txBody>
      </p:sp>
      <p:sp>
        <p:nvSpPr>
          <p:cNvPr id="3" name="Content Placeholder 2"/>
          <p:cNvSpPr>
            <a:spLocks noGrp="1"/>
          </p:cNvSpPr>
          <p:nvPr>
            <p:ph idx="1"/>
          </p:nvPr>
        </p:nvSpPr>
        <p:spPr>
          <a:xfrm>
            <a:off x="2981195" y="1878903"/>
            <a:ext cx="6292806" cy="4162459"/>
          </a:xfrm>
        </p:spPr>
        <p:txBody>
          <a:bodyPr>
            <a:normAutofit/>
          </a:bodyPr>
          <a:lstStyle/>
          <a:p>
            <a:r>
              <a:rPr lang="en-IN" sz="2000" b="1" dirty="0" smtClean="0"/>
              <a:t>Network Expansion </a:t>
            </a:r>
            <a:r>
              <a:rPr lang="en-IN" sz="2000" b="1" i="1" dirty="0" smtClean="0"/>
              <a:t>: </a:t>
            </a:r>
            <a:r>
              <a:rPr lang="en-IN" sz="2000" i="1" dirty="0" smtClean="0"/>
              <a:t>Plan for scaling the system to cover a larger public transportation network.</a:t>
            </a:r>
          </a:p>
          <a:p>
            <a:r>
              <a:rPr lang="en-IN" sz="2000" b="1" dirty="0" smtClean="0"/>
              <a:t> Full deployment </a:t>
            </a:r>
            <a:r>
              <a:rPr lang="en-IN" sz="2000" i="1" dirty="0" smtClean="0"/>
              <a:t>: Deploy the optimized system across the entire public transportation network</a:t>
            </a:r>
            <a:r>
              <a:rPr lang="en-IN" sz="2000" dirty="0" smtClean="0"/>
              <a:t>.</a:t>
            </a:r>
            <a:endParaRPr lang="en-IN" sz="2000" dirty="0"/>
          </a:p>
        </p:txBody>
      </p:sp>
    </p:spTree>
    <p:extLst>
      <p:ext uri="{BB962C8B-B14F-4D97-AF65-F5344CB8AC3E}">
        <p14:creationId xmlns:p14="http://schemas.microsoft.com/office/powerpoint/2010/main" val="33182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Maintenance </a:t>
            </a:r>
            <a:r>
              <a:rPr lang="en-IN" b="1" dirty="0"/>
              <a:t>and Monitoring</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2292263" y="2016689"/>
            <a:ext cx="6981738" cy="4024673"/>
          </a:xfrm>
        </p:spPr>
        <p:txBody>
          <a:bodyPr/>
          <a:lstStyle/>
          <a:p>
            <a:pPr marL="0" indent="0">
              <a:buNone/>
            </a:pPr>
            <a:r>
              <a:rPr lang="en-IN" b="1" dirty="0" smtClean="0"/>
              <a:t> </a:t>
            </a:r>
            <a:r>
              <a:rPr lang="en-IN" b="1" dirty="0"/>
              <a:t>Maintenance Schedule:</a:t>
            </a:r>
            <a:r>
              <a:rPr lang="en-IN" dirty="0"/>
              <a:t/>
            </a:r>
            <a:br>
              <a:rPr lang="en-IN" dirty="0"/>
            </a:br>
            <a:r>
              <a:rPr lang="en-IN" dirty="0"/>
              <a:t>Establish a maintenance schedule to ensure the </a:t>
            </a:r>
            <a:r>
              <a:rPr lang="en-IN" dirty="0" err="1"/>
              <a:t>ongoing</a:t>
            </a:r>
            <a:r>
              <a:rPr lang="en-IN" dirty="0"/>
              <a:t> functionality of sensors, communication equipment, and software.</a:t>
            </a:r>
            <a:br>
              <a:rPr lang="en-IN" dirty="0"/>
            </a:br>
            <a:r>
              <a:rPr lang="en-IN" b="1" dirty="0" smtClean="0"/>
              <a:t> </a:t>
            </a:r>
            <a:r>
              <a:rPr lang="en-IN" b="1" dirty="0"/>
              <a:t>Real-time Monitoring:</a:t>
            </a:r>
            <a:r>
              <a:rPr lang="en-IN" dirty="0"/>
              <a:t/>
            </a:r>
            <a:br>
              <a:rPr lang="en-IN" dirty="0"/>
            </a:br>
            <a:r>
              <a:rPr lang="en-IN" dirty="0"/>
              <a:t>Implement real-time monitoring of the entire system to detect anomalies or performance </a:t>
            </a:r>
            <a:r>
              <a:rPr lang="en-IN" dirty="0" err="1"/>
              <a:t>degradation.Set</a:t>
            </a:r>
            <a:r>
              <a:rPr lang="en-IN" dirty="0"/>
              <a:t> up alerting mechanisms to notify administrators of issues</a:t>
            </a:r>
          </a:p>
        </p:txBody>
      </p:sp>
    </p:spTree>
    <p:extLst>
      <p:ext uri="{BB962C8B-B14F-4D97-AF65-F5344CB8AC3E}">
        <p14:creationId xmlns:p14="http://schemas.microsoft.com/office/powerpoint/2010/main" val="1504545823"/>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73</TotalTime>
  <Words>822</Words>
  <Application>Microsoft Office PowerPoint</Application>
  <PresentationFormat>Custom</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Internet of things </vt:lpstr>
      <vt:lpstr>Introduction of IoT </vt:lpstr>
      <vt:lpstr>Smart transportation </vt:lpstr>
      <vt:lpstr>Benefits </vt:lpstr>
      <vt:lpstr>Design thinking </vt:lpstr>
      <vt:lpstr>Block diagram </vt:lpstr>
      <vt:lpstr>PowerPoint Presentation</vt:lpstr>
      <vt:lpstr>Scaling and Deployment</vt:lpstr>
      <vt:lpstr>Maintenance and Monitoring  </vt:lpstr>
      <vt:lpstr>User Training and Documentation</vt:lpstr>
      <vt:lpstr> Security and Compliance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duraisingh362@gmail.com</dc:creator>
  <cp:lastModifiedBy>10</cp:lastModifiedBy>
  <cp:revision>20</cp:revision>
  <dcterms:created xsi:type="dcterms:W3CDTF">2023-10-04T05:21:36Z</dcterms:created>
  <dcterms:modified xsi:type="dcterms:W3CDTF">2023-10-11T16:20:42Z</dcterms:modified>
</cp:coreProperties>
</file>