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0"/>
  </p:notesMasterIdLst>
  <p:sldIdLst>
    <p:sldId id="285" r:id="rId5"/>
    <p:sldId id="278" r:id="rId6"/>
    <p:sldId id="287" r:id="rId7"/>
    <p:sldId id="279" r:id="rId8"/>
    <p:sldId id="286" r:id="rId9"/>
    <p:sldId id="280" r:id="rId10"/>
    <p:sldId id="281" r:id="rId11"/>
    <p:sldId id="283" r:id="rId12"/>
    <p:sldId id="282" r:id="rId13"/>
    <p:sldId id="291" r:id="rId14"/>
    <p:sldId id="290" r:id="rId15"/>
    <p:sldId id="294" r:id="rId16"/>
    <p:sldId id="296" r:id="rId17"/>
    <p:sldId id="295" r:id="rId18"/>
    <p:sldId id="29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56BFC1-9EA0-4417-8462-24B127C1F8F4}">
          <p14:sldIdLst>
            <p14:sldId id="285"/>
            <p14:sldId id="278"/>
            <p14:sldId id="287"/>
            <p14:sldId id="279"/>
            <p14:sldId id="286"/>
            <p14:sldId id="280"/>
            <p14:sldId id="281"/>
            <p14:sldId id="283"/>
            <p14:sldId id="282"/>
            <p14:sldId id="291"/>
            <p14:sldId id="290"/>
            <p14:sldId id="294"/>
            <p14:sldId id="296"/>
            <p14:sldId id="295"/>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4" autoAdjust="0"/>
    <p:restoredTop sz="72727" autoAdjust="0"/>
  </p:normalViewPr>
  <p:slideViewPr>
    <p:cSldViewPr snapToGrid="0">
      <p:cViewPr>
        <p:scale>
          <a:sx n="66" d="100"/>
          <a:sy n="66" d="100"/>
        </p:scale>
        <p:origin x="774"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0FC4FFE-8987-4A26-B7F4-8A516F18ADAE}">
      <dgm:prSet/>
      <dgm:spPr/>
      <dgm:t>
        <a:bodyPr/>
        <a:lstStyle/>
        <a:p>
          <a:pPr>
            <a:defRPr cap="all"/>
          </a:pPr>
          <a:r>
            <a:rPr lang="en-US" dirty="0"/>
            <a:t>Elder friendly design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dirty="0"/>
            <a:t>Smart and intuitive ordering system</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defRPr cap="all"/>
          </a:pPr>
          <a:r>
            <a:rPr lang="en-US" dirty="0"/>
            <a:t>Availability of delivery slots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rotWithShape="1">
          <a:blip xmlns:r="http://schemas.openxmlformats.org/officeDocument/2006/relationships" r:embed="rId2"/>
          <a:srcRect/>
          <a:stretch>
            <a:fillRect/>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Elder friendly design</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099" y="876800"/>
          <a:ext cx="1004062" cy="1004062"/>
        </a:xfrm>
        <a:prstGeom prst="rect">
          <a:avLst/>
        </a:prstGeom>
        <a:blipFill rotWithShape="1">
          <a:blip xmlns:r="http://schemas.openxmlformats.org/officeDocument/2006/relationships" r:embed="rId2"/>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Smart and intuitive ordering system</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Availability of delivery slots</a:t>
          </a:r>
        </a:p>
      </dsp:txBody>
      <dsp:txXfrm>
        <a:off x="6796537" y="2798862"/>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lnSpc>
                <a:spcPct val="150000"/>
              </a:lnSpc>
              <a:buFontTx/>
              <a:buChar char="-"/>
            </a:pPr>
            <a:r>
              <a:rPr lang="en-SG" dirty="0"/>
              <a:t>Good morning/afternoon </a:t>
            </a:r>
          </a:p>
          <a:p>
            <a:pPr marL="171450" indent="-171450" algn="just">
              <a:lnSpc>
                <a:spcPct val="150000"/>
              </a:lnSpc>
              <a:buFontTx/>
              <a:buChar char="-"/>
            </a:pPr>
            <a:r>
              <a:rPr lang="en-SG" dirty="0"/>
              <a:t>Presenting our webapp called elderly support</a:t>
            </a:r>
          </a:p>
          <a:p>
            <a:pPr marL="171450" indent="-171450" algn="just">
              <a:lnSpc>
                <a:spcPct val="150000"/>
              </a:lnSpc>
              <a:buFontTx/>
              <a:buChar char="-"/>
            </a:pPr>
            <a:r>
              <a:rPr lang="en-SG" dirty="0"/>
              <a:t>It is a webapp that mobilises youth to deliver groceries to the elderly </a:t>
            </a:r>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2749535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Next, I will go on to briefly touch on the other highlights:</a:t>
            </a:r>
          </a:p>
          <a:p>
            <a:pPr marL="228600" indent="-228600">
              <a:buAutoNum type="arabicPeriod"/>
            </a:pPr>
            <a:r>
              <a:rPr lang="en-SG" dirty="0"/>
              <a:t>It has a simple, frill-free yet beautiful interface catered for the elderly. We recognise that many products in the market targeting seniors are </a:t>
            </a:r>
            <a:r>
              <a:rPr lang="en-GB" sz="1200" kern="1200" dirty="0">
                <a:solidFill>
                  <a:schemeClr val="tx1"/>
                </a:solidFill>
                <a:effectLst/>
                <a:latin typeface="+mn-lt"/>
                <a:ea typeface="+mn-ea"/>
                <a:cs typeface="+mn-cs"/>
              </a:rPr>
              <a:t>Ms Britt Monti, creative leader at Ikea of Sweden  said that </a:t>
            </a:r>
            <a:r>
              <a:rPr lang="en-SG" dirty="0"/>
              <a:t>“</a:t>
            </a:r>
            <a:r>
              <a:rPr lang="en-GB" sz="1200" kern="1200" dirty="0">
                <a:solidFill>
                  <a:schemeClr val="tx1"/>
                </a:solidFill>
                <a:effectLst/>
                <a:latin typeface="+mn-lt"/>
                <a:ea typeface="+mn-ea"/>
                <a:cs typeface="+mn-cs"/>
              </a:rPr>
              <a:t>what's on the market today are ugly and expensive”.</a:t>
            </a:r>
          </a:p>
          <a:p>
            <a:pPr marL="228600" indent="-228600">
              <a:buAutoNum type="arabicPeriod"/>
            </a:pPr>
            <a:r>
              <a:rPr lang="en-SG" dirty="0"/>
              <a:t>Mobilising sections of society to address social needs.</a:t>
            </a:r>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331746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we’ll be moving on to the evaluation of our project</a:t>
            </a:r>
          </a:p>
          <a:p>
            <a:endParaRPr lang="en-SG" dirty="0"/>
          </a:p>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8313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anticipate that our project will face 2 main problems.</a:t>
            </a:r>
          </a:p>
          <a:p>
            <a:endParaRPr lang="en-SG" dirty="0"/>
          </a:p>
          <a:p>
            <a:pPr marL="228600" indent="-228600">
              <a:buAutoNum type="arabicPeriod"/>
            </a:pPr>
            <a:r>
              <a:rPr lang="en-SG" dirty="0"/>
              <a:t>As we aim to prioritise serving the elderly, we risk non-elders leeching off our services. Hence, we have included a concession card upload function for elderly to prove their elderly status. This safeguards our platform against misuse by non-elderly.</a:t>
            </a:r>
          </a:p>
          <a:p>
            <a:pPr marL="228600" indent="-228600">
              <a:buAutoNum type="arabicPeriod"/>
            </a:pPr>
            <a:r>
              <a:rPr lang="en-SG" dirty="0"/>
              <a:t>We foresee that there might be a lack of volunteers for our project. Hence, one possible solution to this will be to have a commercialisation strategy to turn our project into a social enterprise. Above having social value, our project will have economic value as we employ youths who may have been laid off due to COVID-19. </a:t>
            </a:r>
          </a:p>
        </p:txBody>
      </p:sp>
      <p:sp>
        <p:nvSpPr>
          <p:cNvPr id="4" name="Slide Number Placeholder 3"/>
          <p:cNvSpPr>
            <a:spLocks noGrp="1"/>
          </p:cNvSpPr>
          <p:nvPr>
            <p:ph type="sldNum" sz="quarter" idx="5"/>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205371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we’ll be moving on to the future direction of our project</a:t>
            </a:r>
          </a:p>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948986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15</a:t>
            </a:fld>
            <a:endParaRPr lang="en-US" dirty="0"/>
          </a:p>
        </p:txBody>
      </p:sp>
    </p:spTree>
    <p:extLst>
      <p:ext uri="{BB962C8B-B14F-4D97-AF65-F5344CB8AC3E}">
        <p14:creationId xmlns:p14="http://schemas.microsoft.com/office/powerpoint/2010/main" val="101827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just" defTabSz="914400" rtl="0" eaLnBrk="1" fontAlgn="auto" latinLnBrk="0" hangingPunct="1">
              <a:lnSpc>
                <a:spcPct val="150000"/>
              </a:lnSpc>
              <a:spcBef>
                <a:spcPts val="0"/>
              </a:spcBef>
              <a:spcAft>
                <a:spcPts val="0"/>
              </a:spcAft>
              <a:buClrTx/>
              <a:buSzTx/>
              <a:buFontTx/>
              <a:buChar char="-"/>
              <a:tabLst/>
              <a:defRPr/>
            </a:pPr>
            <a:r>
              <a:rPr lang="en-US" dirty="0"/>
              <a:t>Here’s the outline of my presentation </a:t>
            </a:r>
          </a:p>
          <a:p>
            <a:pPr marL="171450" marR="0" indent="-171450" algn="just" defTabSz="914400" rtl="0" eaLnBrk="1" fontAlgn="auto" latinLnBrk="0" hangingPunct="1">
              <a:lnSpc>
                <a:spcPct val="150000"/>
              </a:lnSpc>
              <a:spcBef>
                <a:spcPts val="0"/>
              </a:spcBef>
              <a:spcAft>
                <a:spcPts val="0"/>
              </a:spcAft>
              <a:buClrTx/>
              <a:buSzTx/>
              <a:buFontTx/>
              <a:buChar char="-"/>
              <a:tabLst/>
              <a:defRPr/>
            </a:pPr>
            <a:r>
              <a:rPr lang="en-US" dirty="0"/>
              <a:t>Start with the </a:t>
            </a:r>
            <a:r>
              <a:rPr lang="en-US" baseline="0" dirty="0"/>
              <a:t>societal needs to provide context on why we made Elderly support</a:t>
            </a:r>
            <a:endParaRPr lang="en-US" dirty="0"/>
          </a:p>
          <a:p>
            <a:pPr marL="171450" marR="0" indent="-171450" algn="just" defTabSz="914400" rtl="0" eaLnBrk="1" fontAlgn="auto" latinLnBrk="0" hangingPunct="1">
              <a:lnSpc>
                <a:spcPct val="150000"/>
              </a:lnSpc>
              <a:spcBef>
                <a:spcPts val="0"/>
              </a:spcBef>
              <a:spcAft>
                <a:spcPts val="0"/>
              </a:spcAft>
              <a:buClrTx/>
              <a:buSzTx/>
              <a:buFontTx/>
              <a:buChar char="-"/>
              <a:tabLst/>
              <a:defRPr/>
            </a:pPr>
            <a:r>
              <a:rPr lang="en-US" dirty="0"/>
              <a:t>We</a:t>
            </a:r>
            <a:r>
              <a:rPr lang="en-US" baseline="0" dirty="0"/>
              <a:t> </a:t>
            </a:r>
            <a:r>
              <a:rPr lang="en-US" dirty="0"/>
              <a:t>will then dive in to see how Elderly support works and its unique features</a:t>
            </a:r>
          </a:p>
          <a:p>
            <a:pPr marL="171450" marR="0" indent="-171450" algn="just" defTabSz="914400" rtl="0" eaLnBrk="1" fontAlgn="auto" latinLnBrk="0" hangingPunct="1">
              <a:lnSpc>
                <a:spcPct val="150000"/>
              </a:lnSpc>
              <a:spcBef>
                <a:spcPts val="0"/>
              </a:spcBef>
              <a:spcAft>
                <a:spcPts val="0"/>
              </a:spcAft>
              <a:buClrTx/>
              <a:buSzTx/>
              <a:buFontTx/>
              <a:buChar char="-"/>
              <a:tabLst/>
              <a:defRPr/>
            </a:pPr>
            <a:r>
              <a:rPr lang="en-US" dirty="0"/>
              <a:t>We will then evaluate our project </a:t>
            </a:r>
          </a:p>
          <a:p>
            <a:pPr marL="171450" marR="0" indent="-171450" algn="just" defTabSz="914400" rtl="0" eaLnBrk="1" fontAlgn="auto" latinLnBrk="0" hangingPunct="1">
              <a:lnSpc>
                <a:spcPct val="150000"/>
              </a:lnSpc>
              <a:spcBef>
                <a:spcPts val="0"/>
              </a:spcBef>
              <a:spcAft>
                <a:spcPts val="0"/>
              </a:spcAft>
              <a:buClrTx/>
              <a:buSzTx/>
              <a:buFontTx/>
              <a:buChar char="-"/>
              <a:tabLst/>
              <a:defRPr/>
            </a:pPr>
            <a:r>
              <a:rPr lang="en-US" dirty="0"/>
              <a:t>Finally, we’ll highlight some future directions for this project</a:t>
            </a:r>
          </a:p>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2</a:t>
            </a:fld>
            <a:endParaRPr lang="en-US" dirty="0"/>
          </a:p>
        </p:txBody>
      </p:sp>
    </p:spTree>
    <p:extLst>
      <p:ext uri="{BB962C8B-B14F-4D97-AF65-F5344CB8AC3E}">
        <p14:creationId xmlns:p14="http://schemas.microsoft.com/office/powerpoint/2010/main" val="3672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Moving on to the first portion of this presentation – societal needs</a:t>
            </a:r>
          </a:p>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1294580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SG" dirty="0"/>
              <a:t>Three main problems faced by society</a:t>
            </a:r>
          </a:p>
          <a:p>
            <a:pPr algn="just">
              <a:lnSpc>
                <a:spcPct val="150000"/>
              </a:lnSpc>
            </a:pPr>
            <a:endParaRPr lang="en-SG" dirty="0"/>
          </a:p>
          <a:p>
            <a:pPr marL="228600" indent="-228600" algn="just">
              <a:lnSpc>
                <a:spcPct val="150000"/>
              </a:lnSpc>
              <a:buAutoNum type="arabicPeriod"/>
            </a:pPr>
            <a:r>
              <a:rPr lang="en-SG" dirty="0"/>
              <a:t>Firstly, elderly the most vulnerable strata of society to COVID-19 pandemic. </a:t>
            </a:r>
            <a:r>
              <a:rPr lang="en-SG" sz="1200" b="0" i="0" kern="1200" dirty="0">
                <a:solidFill>
                  <a:schemeClr val="tx1"/>
                </a:solidFill>
                <a:effectLst/>
                <a:latin typeface="+mn-lt"/>
                <a:ea typeface="+mn-ea"/>
                <a:cs typeface="+mn-cs"/>
              </a:rPr>
              <a:t>Globally, at least 80% of all COVID-19 deaths are seniors aged 60 and above. Hence, governments worldwide has urged senior citizens to stay home as much as possible. Thus, o</a:t>
            </a:r>
            <a:r>
              <a:rPr lang="en-SG" dirty="0"/>
              <a:t>btaining essential goods has become a challenge for the elderly. This has been exacerbated by the fact that senior citizens are increasingly starting to live alone. According to the WHO, In some European countries, more than 40 percent of women aged 65 or older live alone. </a:t>
            </a:r>
          </a:p>
          <a:p>
            <a:pPr marL="228600" indent="-228600" algn="just">
              <a:lnSpc>
                <a:spcPct val="150000"/>
              </a:lnSpc>
              <a:buAutoNum type="arabicPeriod"/>
            </a:pPr>
            <a:r>
              <a:rPr lang="en-SG" dirty="0"/>
              <a:t>Next, there is also currently no integrated platform that allows elders the option to buy products from multiple supermarkets. Coupled with the unintuitive user interfaces of current grocery apps, online grocery shopping turns into a nightmare for elders who are not digital natives. </a:t>
            </a:r>
          </a:p>
          <a:p>
            <a:pPr marL="228600" indent="-228600" algn="just">
              <a:lnSpc>
                <a:spcPct val="150000"/>
              </a:lnSpc>
              <a:buAutoNum type="arabicPeriod"/>
            </a:pPr>
            <a:r>
              <a:rPr lang="en-SG" dirty="0"/>
              <a:t>Lastly, when a country undergoes lockdown, grocery delivery services are being oversubscribed by all strata of society. There is currently no priority given for elderly and vulnerable populations to tap on delivery services. Even if the elders manage to navigate the app, they are likely to be unable to obtain a delivery slot. Hence, elders will be forced to head out to obtain necessities and be exposed to the virus. </a:t>
            </a:r>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293478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these problems in mind, we’ll be moving on to the solution overview</a:t>
            </a:r>
          </a:p>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412537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solution proposed will cover 3 aims: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Elder friendly user interface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Smart and intuitive ordering system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SG" dirty="0"/>
              <a:t>Availability of delivery slots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SG" dirty="0"/>
          </a:p>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351407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we will explain how our app works.</a:t>
            </a:r>
          </a:p>
          <a:p>
            <a:endParaRPr lang="en-SG" dirty="0"/>
          </a:p>
          <a:p>
            <a:pPr marL="228600" indent="-228600">
              <a:buAutoNum type="arabicPeriod"/>
            </a:pPr>
            <a:r>
              <a:rPr lang="en-SG" dirty="0"/>
              <a:t>Susan signs up to be an elderly beneficiary</a:t>
            </a:r>
          </a:p>
          <a:p>
            <a:pPr marL="228600" indent="-228600">
              <a:buAutoNum type="arabicPeriod"/>
            </a:pPr>
            <a:r>
              <a:rPr lang="en-SG" dirty="0"/>
              <a:t>Susan utilises our smart ordering system to buy her groceries</a:t>
            </a:r>
          </a:p>
          <a:p>
            <a:pPr marL="228600" indent="-228600">
              <a:buAutoNum type="arabicPeriod"/>
            </a:pPr>
            <a:r>
              <a:rPr lang="en-SG" dirty="0"/>
              <a:t>Jack is a youth that signs up to be a volunteer. He opted to help Susan buy her groceries. Susan’s order summary and details are hence sent to Jack.</a:t>
            </a:r>
          </a:p>
          <a:p>
            <a:pPr marL="228600" indent="-228600">
              <a:buAutoNum type="arabicPeriod"/>
            </a:pPr>
            <a:r>
              <a:rPr lang="en-SG" dirty="0"/>
              <a:t>Jack buys Susan's groceries</a:t>
            </a:r>
          </a:p>
          <a:p>
            <a:pPr marL="228600" indent="-228600">
              <a:buAutoNum type="arabicPeriod"/>
            </a:pPr>
            <a:r>
              <a:rPr lang="en-SG" dirty="0"/>
              <a:t>Jack delivers Susan’s groceries to her doorstep.</a:t>
            </a:r>
          </a:p>
          <a:p>
            <a:pPr marL="228600" indent="-228600">
              <a:buAutoNum type="arabicPeriod"/>
            </a:pPr>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63066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Next we will go over the highlights of our app, starting with the smart ordering system!</a:t>
            </a:r>
          </a:p>
          <a:p>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274637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smart ordering system has 4 main advantages:</a:t>
            </a:r>
          </a:p>
          <a:p>
            <a:r>
              <a:rPr lang="en-SG" dirty="0"/>
              <a:t>1. It has the option of using speech or text. All grocery shopping apps in Singapore only have text search function. However, many elderly citizens did not receive formal educate and hence have limited writing ability. Thus, the choice to speak removes the frustration of spelling and makes the online grocery shopping experience more elder friendly.</a:t>
            </a:r>
          </a:p>
          <a:p>
            <a:r>
              <a:rPr lang="en-SG" dirty="0"/>
              <a:t>2. Our smart ordering system is powered by Google machine learning and thus allows for a natural conversation experience. Natural language understanding recognizes a user’s intent and extracts prebuilt entities such as time, date, and numbers. For example, you can tell the app that you want 1 banana and 2 apples.  The system is able to identify and record the product and quantity respectively. This emulates the action of telling a family member what groceries you want them to buy and allows for natural conversation experience. </a:t>
            </a:r>
          </a:p>
          <a:p>
            <a:r>
              <a:rPr lang="en-SG" dirty="0"/>
              <a:t>3. Fuzzy match in text and speech. For elderly who do not use English as 1</a:t>
            </a:r>
            <a:r>
              <a:rPr lang="en-SG" baseline="30000" dirty="0"/>
              <a:t>st</a:t>
            </a:r>
            <a:r>
              <a:rPr lang="en-SG" dirty="0"/>
              <a:t> </a:t>
            </a:r>
            <a:r>
              <a:rPr lang="en-SG" dirty="0" err="1"/>
              <a:t>lang</a:t>
            </a:r>
            <a:r>
              <a:rPr lang="en-SG" dirty="0"/>
              <a:t>, they may have many spelling error in their types or spoken order. This is especially so where users are in a hurry and don’t emphasize correct spelling or grammar in their conversations. Our search function will not only automatically corrects spelling and speech mistakes but it will also recognise their intent and show them the product they desire.</a:t>
            </a:r>
          </a:p>
          <a:p>
            <a:r>
              <a:rPr lang="en-SG" dirty="0"/>
              <a:t>4. Lastly, our platform supports multiple languages beyond English. We recognise that while English is increasing in popularity among the younger generations, it is not the mother tongue for many senior citizens. For example, in Singapore, Chinese make up the majority of the local population at </a:t>
            </a:r>
            <a:r>
              <a:rPr lang="en-SG" sz="1200" b="0" i="0" kern="1200" dirty="0">
                <a:solidFill>
                  <a:schemeClr val="tx1"/>
                </a:solidFill>
                <a:effectLst/>
                <a:latin typeface="+mn-lt"/>
                <a:ea typeface="+mn-ea"/>
                <a:cs typeface="+mn-cs"/>
              </a:rPr>
              <a:t>74.3 per cent. Of the Chinese population, about 1 in 3 people use mandarin at home. Hence, the ability to cater to senior citizens’ native languages will decrease the difficulty experience in obtaining groceries online. </a:t>
            </a:r>
            <a:endParaRPr lang="en-SG" dirty="0"/>
          </a:p>
        </p:txBody>
      </p:sp>
      <p:sp>
        <p:nvSpPr>
          <p:cNvPr id="4" name="Slide Number Placeholder 3"/>
          <p:cNvSpPr>
            <a:spLocks noGrp="1"/>
          </p:cNvSpPr>
          <p:nvPr>
            <p:ph type="sldNum" sz="quarter" idx="5"/>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422812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5/31/2020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8.png"/><Relationship Id="rId1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4.png"/><Relationship Id="rId2" Type="http://schemas.openxmlformats.org/officeDocument/2006/relationships/notesSlide" Target="../notesSlides/notesSlide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microsoft.com/office/2007/relationships/hdphoto" Target="../media/hdphoto3.wdp"/><Relationship Id="rId3" Type="http://schemas.openxmlformats.org/officeDocument/2006/relationships/image" Target="../media/image25.png"/><Relationship Id="rId21" Type="http://schemas.microsoft.com/office/2007/relationships/hdphoto" Target="../media/hdphoto4.wdp"/><Relationship Id="rId7" Type="http://schemas.openxmlformats.org/officeDocument/2006/relationships/image" Target="../media/image27.png"/><Relationship Id="rId12" Type="http://schemas.openxmlformats.org/officeDocument/2006/relationships/image" Target="../media/image32.svg"/><Relationship Id="rId17" Type="http://schemas.openxmlformats.org/officeDocument/2006/relationships/image" Target="../media/image35.png"/><Relationship Id="rId2" Type="http://schemas.openxmlformats.org/officeDocument/2006/relationships/notesSlide" Target="../notesSlides/notesSlide8.xml"/><Relationship Id="rId16" Type="http://schemas.microsoft.com/office/2007/relationships/hdphoto" Target="../media/hdphoto2.wdp"/><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1.png"/><Relationship Id="rId24" Type="http://schemas.microsoft.com/office/2007/relationships/hdphoto" Target="../media/hdphoto5.wdp"/><Relationship Id="rId5" Type="http://schemas.openxmlformats.org/officeDocument/2006/relationships/image" Target="../media/image13.png"/><Relationship Id="rId15" Type="http://schemas.openxmlformats.org/officeDocument/2006/relationships/image" Target="../media/image34.png"/><Relationship Id="rId23" Type="http://schemas.openxmlformats.org/officeDocument/2006/relationships/image" Target="../media/image38.png"/><Relationship Id="rId10" Type="http://schemas.openxmlformats.org/officeDocument/2006/relationships/image" Target="../media/image30.svg"/><Relationship Id="rId19" Type="http://schemas.openxmlformats.org/officeDocument/2006/relationships/image" Target="../media/image36.png"/><Relationship Id="rId4" Type="http://schemas.openxmlformats.org/officeDocument/2006/relationships/image" Target="../media/image26.svg"/><Relationship Id="rId9" Type="http://schemas.openxmlformats.org/officeDocument/2006/relationships/image" Target="../media/image29.png"/><Relationship Id="rId14" Type="http://schemas.microsoft.com/office/2007/relationships/hdphoto" Target="../media/hdphoto1.wdp"/><Relationship Id="rId2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oup of people posing for the camera&#10;&#10;Description automatically generated">
            <a:extLst>
              <a:ext uri="{FF2B5EF4-FFF2-40B4-BE49-F238E27FC236}">
                <a16:creationId xmlns:a16="http://schemas.microsoft.com/office/drawing/2014/main" id="{AD7E5F87-3E5F-4263-B596-7A6EF3A48044}"/>
              </a:ext>
            </a:extLst>
          </p:cNvPr>
          <p:cNvPicPr>
            <a:picLocks noChangeAspect="1"/>
          </p:cNvPicPr>
          <p:nvPr/>
        </p:nvPicPr>
        <p:blipFill>
          <a:blip r:embed="rId3"/>
          <a:stretch>
            <a:fillRect/>
          </a:stretch>
        </p:blipFill>
        <p:spPr>
          <a:xfrm>
            <a:off x="4277613" y="1111784"/>
            <a:ext cx="6896936" cy="4603704"/>
          </a:xfrm>
          <a:prstGeom prst="rect">
            <a:avLst/>
          </a:prstGeom>
        </p:spPr>
      </p:pic>
      <p:sp>
        <p:nvSpPr>
          <p:cNvPr id="14" name="Title 1">
            <a:extLst>
              <a:ext uri="{FF2B5EF4-FFF2-40B4-BE49-F238E27FC236}">
                <a16:creationId xmlns:a16="http://schemas.microsoft.com/office/drawing/2014/main" id="{C591FF39-BAD0-4852-9728-70872F8AFEE7}"/>
              </a:ext>
            </a:extLst>
          </p:cNvPr>
          <p:cNvSpPr txBox="1">
            <a:spLocks/>
          </p:cNvSpPr>
          <p:nvPr/>
        </p:nvSpPr>
        <p:spPr>
          <a:xfrm>
            <a:off x="700698" y="2663953"/>
            <a:ext cx="7501651" cy="1090938"/>
          </a:xfrm>
          <a:prstGeom prst="rect">
            <a:avLst/>
          </a:prstGeom>
        </p:spPr>
        <p:txBody>
          <a:bodyPr anchor="b">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tx1"/>
                </a:solidFill>
              </a:rPr>
              <a:t>Elderly support</a:t>
            </a:r>
          </a:p>
        </p:txBody>
      </p:sp>
      <p:sp>
        <p:nvSpPr>
          <p:cNvPr id="16" name="Subtitle 2">
            <a:extLst>
              <a:ext uri="{FF2B5EF4-FFF2-40B4-BE49-F238E27FC236}">
                <a16:creationId xmlns:a16="http://schemas.microsoft.com/office/drawing/2014/main" id="{F7469FBE-7579-44AB-8BBD-D8545CB4F380}"/>
              </a:ext>
            </a:extLst>
          </p:cNvPr>
          <p:cNvSpPr txBox="1">
            <a:spLocks/>
          </p:cNvSpPr>
          <p:nvPr/>
        </p:nvSpPr>
        <p:spPr>
          <a:xfrm>
            <a:off x="700698" y="3911250"/>
            <a:ext cx="3200400" cy="514816"/>
          </a:xfrm>
          <a:prstGeom prst="rect">
            <a:avLst/>
          </a:prstGeom>
        </p:spPr>
        <p:txBody>
          <a:bodyPr anchor="t">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Joel, Yuki, Faith, Shang </a:t>
            </a:r>
            <a:r>
              <a:rPr lang="en-US" dirty="0" err="1"/>
              <a:t>En</a:t>
            </a:r>
            <a:r>
              <a:rPr lang="en-US" dirty="0"/>
              <a:t>, Shang Hong</a:t>
            </a:r>
          </a:p>
        </p:txBody>
      </p:sp>
    </p:spTree>
    <p:extLst>
      <p:ext uri="{BB962C8B-B14F-4D97-AF65-F5344CB8AC3E}">
        <p14:creationId xmlns:p14="http://schemas.microsoft.com/office/powerpoint/2010/main" val="19913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30474DF-196D-4A6A-966F-9333EB5FC526}"/>
              </a:ext>
            </a:extLst>
          </p:cNvPr>
          <p:cNvSpPr/>
          <p:nvPr/>
        </p:nvSpPr>
        <p:spPr>
          <a:xfrm>
            <a:off x="1162832" y="4616917"/>
            <a:ext cx="1377000" cy="1376999"/>
          </a:xfrm>
          <a:prstGeom prst="ellipse">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 name="Title 1">
            <a:extLst>
              <a:ext uri="{FF2B5EF4-FFF2-40B4-BE49-F238E27FC236}">
                <a16:creationId xmlns:a16="http://schemas.microsoft.com/office/drawing/2014/main" id="{C2B44A6D-F3E5-4760-9C26-08D3C99758F0}"/>
              </a:ext>
            </a:extLst>
          </p:cNvPr>
          <p:cNvSpPr>
            <a:spLocks noGrp="1"/>
          </p:cNvSpPr>
          <p:nvPr>
            <p:ph type="title"/>
          </p:nvPr>
        </p:nvSpPr>
        <p:spPr/>
        <p:txBody>
          <a:bodyPr/>
          <a:lstStyle/>
          <a:p>
            <a:r>
              <a:rPr lang="en-SG" dirty="0"/>
              <a:t>Other highlights</a:t>
            </a:r>
          </a:p>
        </p:txBody>
      </p:sp>
      <p:sp>
        <p:nvSpPr>
          <p:cNvPr id="3" name="Content Placeholder 2">
            <a:extLst>
              <a:ext uri="{FF2B5EF4-FFF2-40B4-BE49-F238E27FC236}">
                <a16:creationId xmlns:a16="http://schemas.microsoft.com/office/drawing/2014/main" id="{9A76E63A-5C0F-4B39-B8AB-66EE300AFC1C}"/>
              </a:ext>
            </a:extLst>
          </p:cNvPr>
          <p:cNvSpPr>
            <a:spLocks noGrp="1"/>
          </p:cNvSpPr>
          <p:nvPr>
            <p:ph idx="1"/>
          </p:nvPr>
        </p:nvSpPr>
        <p:spPr>
          <a:xfrm>
            <a:off x="2809318" y="2228251"/>
            <a:ext cx="7546466" cy="4023360"/>
          </a:xfrm>
        </p:spPr>
        <p:txBody>
          <a:bodyPr/>
          <a:lstStyle/>
          <a:p>
            <a:pPr>
              <a:buFont typeface="Wingdings" panose="05000000000000000000" pitchFamily="2" charset="2"/>
              <a:buChar char="ü"/>
            </a:pPr>
            <a:r>
              <a:rPr lang="en-SG" dirty="0"/>
              <a:t>Easy to navigate interface</a:t>
            </a:r>
          </a:p>
          <a:p>
            <a:pPr>
              <a:buFont typeface="Wingdings" panose="05000000000000000000" pitchFamily="2" charset="2"/>
              <a:buChar char="ü"/>
            </a:pPr>
            <a:endParaRPr lang="en-SG" dirty="0"/>
          </a:p>
          <a:p>
            <a:pPr>
              <a:buFont typeface="Wingdings" panose="05000000000000000000" pitchFamily="2" charset="2"/>
              <a:buChar char="ü"/>
            </a:pPr>
            <a:endParaRPr lang="en-SG" dirty="0"/>
          </a:p>
          <a:p>
            <a:pPr>
              <a:buFont typeface="Wingdings" panose="05000000000000000000" pitchFamily="2" charset="2"/>
              <a:buChar char="ü"/>
            </a:pPr>
            <a:endParaRPr lang="en-SG" dirty="0"/>
          </a:p>
          <a:p>
            <a:pPr>
              <a:buFont typeface="Wingdings" panose="05000000000000000000" pitchFamily="2" charset="2"/>
              <a:buChar char="ü"/>
            </a:pPr>
            <a:endParaRPr lang="en-SG" dirty="0"/>
          </a:p>
          <a:p>
            <a:pPr>
              <a:buFont typeface="Wingdings" panose="05000000000000000000" pitchFamily="2" charset="2"/>
              <a:buChar char="ü"/>
            </a:pPr>
            <a:r>
              <a:rPr lang="en-SG" dirty="0"/>
              <a:t>Mobilising sections of society to address social needs!</a:t>
            </a:r>
          </a:p>
        </p:txBody>
      </p:sp>
      <p:sp>
        <p:nvSpPr>
          <p:cNvPr id="4" name="Oval 3">
            <a:extLst>
              <a:ext uri="{FF2B5EF4-FFF2-40B4-BE49-F238E27FC236}">
                <a16:creationId xmlns:a16="http://schemas.microsoft.com/office/drawing/2014/main" id="{14BF03E4-E016-4FAB-A932-5286B1B40E1C}"/>
              </a:ext>
            </a:extLst>
          </p:cNvPr>
          <p:cNvSpPr/>
          <p:nvPr/>
        </p:nvSpPr>
        <p:spPr>
          <a:xfrm>
            <a:off x="1043903" y="1912567"/>
            <a:ext cx="1377000" cy="1376999"/>
          </a:xfrm>
          <a:prstGeom prst="ellipse">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5" name="Rectangle 4">
            <a:extLst>
              <a:ext uri="{FF2B5EF4-FFF2-40B4-BE49-F238E27FC236}">
                <a16:creationId xmlns:a16="http://schemas.microsoft.com/office/drawing/2014/main" id="{7F4668B6-CEBF-4C3C-A5BC-BC5EDFB8B553}"/>
              </a:ext>
            </a:extLst>
          </p:cNvPr>
          <p:cNvSpPr/>
          <p:nvPr/>
        </p:nvSpPr>
        <p:spPr>
          <a:xfrm>
            <a:off x="1336024" y="2228251"/>
            <a:ext cx="753690" cy="745629"/>
          </a:xfrm>
          <a:prstGeom prst="rect">
            <a:avLst/>
          </a:prstGeom>
          <a:blipFill>
            <a:blip r:embed="rId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pic>
        <p:nvPicPr>
          <p:cNvPr id="8" name="Picture 7" descr="A close up of a logo&#10;&#10;Description automatically generated">
            <a:extLst>
              <a:ext uri="{FF2B5EF4-FFF2-40B4-BE49-F238E27FC236}">
                <a16:creationId xmlns:a16="http://schemas.microsoft.com/office/drawing/2014/main" id="{340FB195-E549-4D71-BB59-644E1F798EC9}"/>
              </a:ext>
            </a:extLst>
          </p:cNvPr>
          <p:cNvPicPr>
            <a:picLocks noChangeAspect="1"/>
          </p:cNvPicPr>
          <p:nvPr/>
        </p:nvPicPr>
        <p:blipFill>
          <a:blip r:embed="rId4"/>
          <a:stretch>
            <a:fillRect/>
          </a:stretch>
        </p:blipFill>
        <p:spPr>
          <a:xfrm>
            <a:off x="1474247" y="4943448"/>
            <a:ext cx="723938" cy="723938"/>
          </a:xfrm>
          <a:prstGeom prst="rect">
            <a:avLst/>
          </a:prstGeom>
        </p:spPr>
      </p:pic>
      <p:pic>
        <p:nvPicPr>
          <p:cNvPr id="10" name="Picture 9">
            <a:extLst>
              <a:ext uri="{FF2B5EF4-FFF2-40B4-BE49-F238E27FC236}">
                <a16:creationId xmlns:a16="http://schemas.microsoft.com/office/drawing/2014/main" id="{66BC56ED-F563-46E1-90C9-4090A4ADB95B}"/>
              </a:ext>
            </a:extLst>
          </p:cNvPr>
          <p:cNvPicPr>
            <a:picLocks noChangeAspect="1"/>
          </p:cNvPicPr>
          <p:nvPr/>
        </p:nvPicPr>
        <p:blipFill>
          <a:blip r:embed="rId5"/>
          <a:stretch>
            <a:fillRect/>
          </a:stretch>
        </p:blipFill>
        <p:spPr>
          <a:xfrm>
            <a:off x="6582551" y="1509305"/>
            <a:ext cx="4565546" cy="3088956"/>
          </a:xfrm>
          <a:prstGeom prst="rect">
            <a:avLst/>
          </a:prstGeom>
        </p:spPr>
      </p:pic>
    </p:spTree>
    <p:extLst>
      <p:ext uri="{BB962C8B-B14F-4D97-AF65-F5344CB8AC3E}">
        <p14:creationId xmlns:p14="http://schemas.microsoft.com/office/powerpoint/2010/main" val="196924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3343F2-C0BE-4609-A498-E240A33A85BA}"/>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4400" kern="1200" cap="all" spc="200" baseline="0" dirty="0">
                <a:solidFill>
                  <a:schemeClr val="tx1">
                    <a:lumMod val="95000"/>
                    <a:lumOff val="5000"/>
                  </a:schemeClr>
                </a:solidFill>
                <a:latin typeface="+mj-lt"/>
                <a:ea typeface="+mj-ea"/>
                <a:cs typeface="+mj-cs"/>
              </a:rPr>
              <a:t>evaluation</a:t>
            </a:r>
          </a:p>
        </p:txBody>
      </p:sp>
      <p:cxnSp>
        <p:nvCxnSpPr>
          <p:cNvPr id="22" name="Straight Connector 21">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oy, sign, clock&#10;&#10;Description automatically generated">
            <a:extLst>
              <a:ext uri="{FF2B5EF4-FFF2-40B4-BE49-F238E27FC236}">
                <a16:creationId xmlns:a16="http://schemas.microsoft.com/office/drawing/2014/main" id="{74F93239-738F-4F93-A49A-E594929DEE35}"/>
              </a:ext>
            </a:extLst>
          </p:cNvPr>
          <p:cNvPicPr>
            <a:picLocks noChangeAspect="1"/>
          </p:cNvPicPr>
          <p:nvPr/>
        </p:nvPicPr>
        <p:blipFill>
          <a:blip r:embed="rId3"/>
          <a:stretch>
            <a:fillRect/>
          </a:stretch>
        </p:blipFill>
        <p:spPr>
          <a:xfrm>
            <a:off x="5314044" y="640080"/>
            <a:ext cx="5578816" cy="5578816"/>
          </a:xfrm>
          <a:prstGeom prst="rect">
            <a:avLst/>
          </a:prstGeom>
        </p:spPr>
      </p:pic>
    </p:spTree>
    <p:extLst>
      <p:ext uri="{BB962C8B-B14F-4D97-AF65-F5344CB8AC3E}">
        <p14:creationId xmlns:p14="http://schemas.microsoft.com/office/powerpoint/2010/main" val="98634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8A25-2594-413E-B42B-70C9B1192978}"/>
              </a:ext>
            </a:extLst>
          </p:cNvPr>
          <p:cNvSpPr>
            <a:spLocks noGrp="1"/>
          </p:cNvSpPr>
          <p:nvPr>
            <p:ph type="title"/>
          </p:nvPr>
        </p:nvSpPr>
        <p:spPr/>
        <p:txBody>
          <a:bodyPr/>
          <a:lstStyle/>
          <a:p>
            <a:r>
              <a:rPr lang="en-SG" dirty="0"/>
              <a:t>Limitations</a:t>
            </a:r>
          </a:p>
        </p:txBody>
      </p:sp>
      <p:sp>
        <p:nvSpPr>
          <p:cNvPr id="3" name="Content Placeholder 2">
            <a:extLst>
              <a:ext uri="{FF2B5EF4-FFF2-40B4-BE49-F238E27FC236}">
                <a16:creationId xmlns:a16="http://schemas.microsoft.com/office/drawing/2014/main" id="{2B2BB87F-1700-4A97-9138-4E66FB144770}"/>
              </a:ext>
            </a:extLst>
          </p:cNvPr>
          <p:cNvSpPr>
            <a:spLocks noGrp="1"/>
          </p:cNvSpPr>
          <p:nvPr>
            <p:ph idx="1"/>
          </p:nvPr>
        </p:nvSpPr>
        <p:spPr>
          <a:xfrm>
            <a:off x="3135086" y="2286000"/>
            <a:ext cx="7609115" cy="4023360"/>
          </a:xfrm>
        </p:spPr>
        <p:txBody>
          <a:bodyPr/>
          <a:lstStyle/>
          <a:p>
            <a:pPr marL="457200" indent="-457200">
              <a:buFont typeface="+mj-lt"/>
              <a:buAutoNum type="arabicPeriod"/>
            </a:pPr>
            <a:r>
              <a:rPr lang="en-SG" dirty="0"/>
              <a:t>Misuse by non-elderly</a:t>
            </a:r>
          </a:p>
          <a:p>
            <a:pPr marL="0" indent="0">
              <a:buNone/>
            </a:pPr>
            <a:endParaRPr lang="en-SG" dirty="0"/>
          </a:p>
          <a:p>
            <a:pPr marL="457200" indent="-457200">
              <a:buFont typeface="+mj-lt"/>
              <a:buAutoNum type="arabicPeriod"/>
            </a:pPr>
            <a:endParaRPr lang="en-SG" dirty="0"/>
          </a:p>
          <a:p>
            <a:pPr marL="457200" indent="-457200">
              <a:buFont typeface="+mj-lt"/>
              <a:buAutoNum type="arabicPeriod"/>
            </a:pPr>
            <a:endParaRPr lang="en-SG" dirty="0"/>
          </a:p>
          <a:p>
            <a:pPr marL="457200" indent="-457200">
              <a:buFont typeface="+mj-lt"/>
              <a:buAutoNum type="arabicPeriod" startAt="2"/>
            </a:pPr>
            <a:r>
              <a:rPr lang="en-SG" dirty="0"/>
              <a:t>Lack of volunteers</a:t>
            </a:r>
          </a:p>
          <a:p>
            <a:endParaRPr lang="en-SG" dirty="0"/>
          </a:p>
        </p:txBody>
      </p:sp>
      <p:pic>
        <p:nvPicPr>
          <p:cNvPr id="7" name="Picture 6" descr="A close up of a logo&#10;&#10;Description automatically generated">
            <a:extLst>
              <a:ext uri="{FF2B5EF4-FFF2-40B4-BE49-F238E27FC236}">
                <a16:creationId xmlns:a16="http://schemas.microsoft.com/office/drawing/2014/main" id="{4AF503F6-E140-423E-8D19-8AB8897762D8}"/>
              </a:ext>
            </a:extLst>
          </p:cNvPr>
          <p:cNvPicPr>
            <a:picLocks noChangeAspect="1"/>
          </p:cNvPicPr>
          <p:nvPr/>
        </p:nvPicPr>
        <p:blipFill>
          <a:blip r:embed="rId3"/>
          <a:stretch>
            <a:fillRect/>
          </a:stretch>
        </p:blipFill>
        <p:spPr>
          <a:xfrm>
            <a:off x="894964" y="4035830"/>
            <a:ext cx="1474678" cy="1474678"/>
          </a:xfrm>
          <a:prstGeom prst="rect">
            <a:avLst/>
          </a:prstGeom>
        </p:spPr>
      </p:pic>
      <p:pic>
        <p:nvPicPr>
          <p:cNvPr id="9" name="Picture 8" descr="A close up of a logo&#10;&#10;Description automatically generated">
            <a:extLst>
              <a:ext uri="{FF2B5EF4-FFF2-40B4-BE49-F238E27FC236}">
                <a16:creationId xmlns:a16="http://schemas.microsoft.com/office/drawing/2014/main" id="{34747B65-250C-4980-9527-E553F68927F8}"/>
              </a:ext>
            </a:extLst>
          </p:cNvPr>
          <p:cNvPicPr>
            <a:picLocks noChangeAspect="1"/>
          </p:cNvPicPr>
          <p:nvPr/>
        </p:nvPicPr>
        <p:blipFill>
          <a:blip r:embed="rId4"/>
          <a:stretch>
            <a:fillRect/>
          </a:stretch>
        </p:blipFill>
        <p:spPr>
          <a:xfrm>
            <a:off x="894964" y="2038353"/>
            <a:ext cx="1499617" cy="1499617"/>
          </a:xfrm>
          <a:prstGeom prst="rect">
            <a:avLst/>
          </a:prstGeom>
        </p:spPr>
      </p:pic>
      <p:pic>
        <p:nvPicPr>
          <p:cNvPr id="10" name="Picture 9">
            <a:extLst>
              <a:ext uri="{FF2B5EF4-FFF2-40B4-BE49-F238E27FC236}">
                <a16:creationId xmlns:a16="http://schemas.microsoft.com/office/drawing/2014/main" id="{50C15463-6174-4E76-8BE7-0CD38FCE2484}"/>
              </a:ext>
            </a:extLst>
          </p:cNvPr>
          <p:cNvPicPr>
            <a:picLocks noChangeAspect="1"/>
          </p:cNvPicPr>
          <p:nvPr/>
        </p:nvPicPr>
        <p:blipFill>
          <a:blip r:embed="rId5"/>
          <a:stretch>
            <a:fillRect/>
          </a:stretch>
        </p:blipFill>
        <p:spPr>
          <a:xfrm>
            <a:off x="6495465" y="946874"/>
            <a:ext cx="4565546" cy="3088956"/>
          </a:xfrm>
          <a:prstGeom prst="rect">
            <a:avLst/>
          </a:prstGeom>
        </p:spPr>
      </p:pic>
      <p:sp>
        <p:nvSpPr>
          <p:cNvPr id="11" name="Oval 10">
            <a:extLst>
              <a:ext uri="{FF2B5EF4-FFF2-40B4-BE49-F238E27FC236}">
                <a16:creationId xmlns:a16="http://schemas.microsoft.com/office/drawing/2014/main" id="{DE440220-F4CB-4E04-A667-401433CCFDD4}"/>
              </a:ext>
            </a:extLst>
          </p:cNvPr>
          <p:cNvSpPr/>
          <p:nvPr/>
        </p:nvSpPr>
        <p:spPr>
          <a:xfrm>
            <a:off x="6647543" y="3149600"/>
            <a:ext cx="478972" cy="38837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96341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3343F2-C0BE-4609-A498-E240A33A85BA}"/>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4400" cap="all" spc="200" dirty="0">
                <a:solidFill>
                  <a:schemeClr val="tx1">
                    <a:lumMod val="95000"/>
                    <a:lumOff val="5000"/>
                  </a:schemeClr>
                </a:solidFill>
                <a:latin typeface="+mj-lt"/>
                <a:ea typeface="+mj-ea"/>
                <a:cs typeface="+mj-cs"/>
              </a:rPr>
              <a:t>Future direction</a:t>
            </a:r>
            <a:endParaRPr lang="en-US" sz="4400" kern="1200" cap="all" spc="200" baseline="0" dirty="0">
              <a:solidFill>
                <a:schemeClr val="tx1">
                  <a:lumMod val="95000"/>
                  <a:lumOff val="5000"/>
                </a:schemeClr>
              </a:solidFill>
              <a:latin typeface="+mj-lt"/>
              <a:ea typeface="+mj-ea"/>
              <a:cs typeface="+mj-cs"/>
            </a:endParaRPr>
          </a:p>
        </p:txBody>
      </p:sp>
      <p:cxnSp>
        <p:nvCxnSpPr>
          <p:cNvPr id="22" name="Straight Connector 21">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oy, sign, clock&#10;&#10;Description automatically generated">
            <a:extLst>
              <a:ext uri="{FF2B5EF4-FFF2-40B4-BE49-F238E27FC236}">
                <a16:creationId xmlns:a16="http://schemas.microsoft.com/office/drawing/2014/main" id="{74F93239-738F-4F93-A49A-E594929DEE35}"/>
              </a:ext>
            </a:extLst>
          </p:cNvPr>
          <p:cNvPicPr>
            <a:picLocks noChangeAspect="1"/>
          </p:cNvPicPr>
          <p:nvPr/>
        </p:nvPicPr>
        <p:blipFill>
          <a:blip r:embed="rId3"/>
          <a:stretch>
            <a:fillRect/>
          </a:stretch>
        </p:blipFill>
        <p:spPr>
          <a:xfrm>
            <a:off x="5314044" y="640080"/>
            <a:ext cx="5578816" cy="5578816"/>
          </a:xfrm>
          <a:prstGeom prst="rect">
            <a:avLst/>
          </a:prstGeom>
        </p:spPr>
      </p:pic>
    </p:spTree>
    <p:extLst>
      <p:ext uri="{BB962C8B-B14F-4D97-AF65-F5344CB8AC3E}">
        <p14:creationId xmlns:p14="http://schemas.microsoft.com/office/powerpoint/2010/main" val="79221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8A25-2594-413E-B42B-70C9B1192978}"/>
              </a:ext>
            </a:extLst>
          </p:cNvPr>
          <p:cNvSpPr>
            <a:spLocks noGrp="1"/>
          </p:cNvSpPr>
          <p:nvPr>
            <p:ph type="title"/>
          </p:nvPr>
        </p:nvSpPr>
        <p:spPr/>
        <p:txBody>
          <a:bodyPr/>
          <a:lstStyle/>
          <a:p>
            <a:r>
              <a:rPr lang="en-SG" dirty="0"/>
              <a:t>Future direction</a:t>
            </a:r>
          </a:p>
        </p:txBody>
      </p:sp>
      <p:pic>
        <p:nvPicPr>
          <p:cNvPr id="7" name="Content Placeholder 6" descr="A picture containing drawing, clock&#10;&#10;Description automatically generated">
            <a:extLst>
              <a:ext uri="{FF2B5EF4-FFF2-40B4-BE49-F238E27FC236}">
                <a16:creationId xmlns:a16="http://schemas.microsoft.com/office/drawing/2014/main" id="{0AF560D8-B64F-45D1-BF47-9C8FB26981A6}"/>
              </a:ext>
            </a:extLst>
          </p:cNvPr>
          <p:cNvPicPr>
            <a:picLocks noGrp="1" noChangeAspect="1"/>
          </p:cNvPicPr>
          <p:nvPr>
            <p:ph idx="1"/>
          </p:nvPr>
        </p:nvPicPr>
        <p:blipFill>
          <a:blip r:embed="rId2"/>
          <a:stretch>
            <a:fillRect/>
          </a:stretch>
        </p:blipFill>
        <p:spPr>
          <a:xfrm>
            <a:off x="1424720" y="4613583"/>
            <a:ext cx="1161143" cy="1161143"/>
          </a:xfrm>
        </p:spPr>
      </p:pic>
      <p:pic>
        <p:nvPicPr>
          <p:cNvPr id="9" name="Picture 8" descr="A close up of a stereo&#10;&#10;Description automatically generated">
            <a:extLst>
              <a:ext uri="{FF2B5EF4-FFF2-40B4-BE49-F238E27FC236}">
                <a16:creationId xmlns:a16="http://schemas.microsoft.com/office/drawing/2014/main" id="{7F753A01-CC1F-4D51-934D-45D7025D0870}"/>
              </a:ext>
            </a:extLst>
          </p:cNvPr>
          <p:cNvPicPr>
            <a:picLocks noChangeAspect="1"/>
          </p:cNvPicPr>
          <p:nvPr/>
        </p:nvPicPr>
        <p:blipFill>
          <a:blip r:embed="rId3"/>
          <a:stretch>
            <a:fillRect/>
          </a:stretch>
        </p:blipFill>
        <p:spPr>
          <a:xfrm>
            <a:off x="763898" y="2851438"/>
            <a:ext cx="845748" cy="845748"/>
          </a:xfrm>
          <a:prstGeom prst="rect">
            <a:avLst/>
          </a:prstGeom>
        </p:spPr>
      </p:pic>
      <p:pic>
        <p:nvPicPr>
          <p:cNvPr id="11" name="Picture 10" descr="A picture containing monitor, table, sitting, computer&#10;&#10;Description automatically generated">
            <a:extLst>
              <a:ext uri="{FF2B5EF4-FFF2-40B4-BE49-F238E27FC236}">
                <a16:creationId xmlns:a16="http://schemas.microsoft.com/office/drawing/2014/main" id="{1AB515D2-FC21-4E6B-81E7-DECF8E6994C2}"/>
              </a:ext>
            </a:extLst>
          </p:cNvPr>
          <p:cNvPicPr>
            <a:picLocks noChangeAspect="1"/>
          </p:cNvPicPr>
          <p:nvPr/>
        </p:nvPicPr>
        <p:blipFill>
          <a:blip r:embed="rId4"/>
          <a:stretch>
            <a:fillRect/>
          </a:stretch>
        </p:blipFill>
        <p:spPr>
          <a:xfrm>
            <a:off x="1447799" y="2492504"/>
            <a:ext cx="1499616" cy="1499616"/>
          </a:xfrm>
          <a:prstGeom prst="rect">
            <a:avLst/>
          </a:prstGeom>
        </p:spPr>
      </p:pic>
      <p:sp>
        <p:nvSpPr>
          <p:cNvPr id="12" name="Content Placeholder 2">
            <a:extLst>
              <a:ext uri="{FF2B5EF4-FFF2-40B4-BE49-F238E27FC236}">
                <a16:creationId xmlns:a16="http://schemas.microsoft.com/office/drawing/2014/main" id="{396706DD-4AFA-4623-AEC0-926A4EBC9F39}"/>
              </a:ext>
            </a:extLst>
          </p:cNvPr>
          <p:cNvSpPr txBox="1">
            <a:spLocks/>
          </p:cNvSpPr>
          <p:nvPr/>
        </p:nvSpPr>
        <p:spPr>
          <a:xfrm>
            <a:off x="3135086" y="2286000"/>
            <a:ext cx="7609115" cy="189411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SG" dirty="0"/>
              <a:t>User interface</a:t>
            </a:r>
          </a:p>
          <a:p>
            <a:pPr marL="457200" indent="-457200">
              <a:buFont typeface="+mj-lt"/>
              <a:buAutoNum type="arabicPeriod"/>
            </a:pPr>
            <a:r>
              <a:rPr lang="en-SG" dirty="0"/>
              <a:t>Addition of a browsing function</a:t>
            </a:r>
          </a:p>
          <a:p>
            <a:pPr marL="457200" indent="-457200">
              <a:buFont typeface="+mj-lt"/>
              <a:buAutoNum type="arabicPeriod"/>
            </a:pPr>
            <a:r>
              <a:rPr lang="en-SG" dirty="0"/>
              <a:t>Educational videos attached to guide users</a:t>
            </a:r>
          </a:p>
          <a:p>
            <a:pPr marL="457200" indent="-457200">
              <a:buFont typeface="+mj-lt"/>
              <a:buAutoNum type="arabicPeriod"/>
            </a:pPr>
            <a:r>
              <a:rPr lang="en-SG" dirty="0"/>
              <a:t>Adapted for early stage dementia patients</a:t>
            </a:r>
          </a:p>
          <a:p>
            <a:pPr marL="0" indent="0">
              <a:buFont typeface="Tw Cen MT" panose="020B0602020104020603" pitchFamily="34" charset="0"/>
              <a:buNone/>
            </a:pPr>
            <a:endParaRPr lang="en-SG" dirty="0"/>
          </a:p>
          <a:p>
            <a:pPr marL="457200" indent="-457200">
              <a:buFont typeface="+mj-lt"/>
              <a:buAutoNum type="arabicPeriod"/>
            </a:pPr>
            <a:endParaRPr lang="en-SG" dirty="0"/>
          </a:p>
          <a:p>
            <a:pPr marL="457200" indent="-457200">
              <a:buFont typeface="+mj-lt"/>
              <a:buAutoNum type="arabicPeriod"/>
            </a:pPr>
            <a:endParaRPr lang="en-SG" dirty="0"/>
          </a:p>
          <a:p>
            <a:endParaRPr lang="en-SG" dirty="0"/>
          </a:p>
        </p:txBody>
      </p:sp>
      <p:sp>
        <p:nvSpPr>
          <p:cNvPr id="14" name="Content Placeholder 2">
            <a:extLst>
              <a:ext uri="{FF2B5EF4-FFF2-40B4-BE49-F238E27FC236}">
                <a16:creationId xmlns:a16="http://schemas.microsoft.com/office/drawing/2014/main" id="{154119B2-A624-48CB-A3F7-CECA57EF789A}"/>
              </a:ext>
            </a:extLst>
          </p:cNvPr>
          <p:cNvSpPr txBox="1">
            <a:spLocks/>
          </p:cNvSpPr>
          <p:nvPr/>
        </p:nvSpPr>
        <p:spPr>
          <a:xfrm>
            <a:off x="3178629" y="4754335"/>
            <a:ext cx="7609115" cy="170612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SG" dirty="0"/>
              <a:t>Administration</a:t>
            </a:r>
          </a:p>
          <a:p>
            <a:pPr marL="457200" indent="-457200">
              <a:buFont typeface="+mj-lt"/>
              <a:buAutoNum type="arabicPeriod"/>
            </a:pPr>
            <a:r>
              <a:rPr lang="en-SG" dirty="0"/>
              <a:t>Donations (if we are operating as a charity)</a:t>
            </a:r>
          </a:p>
          <a:p>
            <a:pPr marL="0" indent="0">
              <a:buFont typeface="Tw Cen MT" panose="020B0602020104020603" pitchFamily="34" charset="0"/>
              <a:buNone/>
            </a:pPr>
            <a:endParaRPr lang="en-SG" dirty="0"/>
          </a:p>
          <a:p>
            <a:pPr marL="457200" indent="-457200">
              <a:buFont typeface="+mj-lt"/>
              <a:buAutoNum type="arabicPeriod"/>
            </a:pPr>
            <a:endParaRPr lang="en-SG" dirty="0"/>
          </a:p>
          <a:p>
            <a:pPr marL="457200" indent="-457200">
              <a:buFont typeface="+mj-lt"/>
              <a:buAutoNum type="arabicPeriod"/>
            </a:pPr>
            <a:endParaRPr lang="en-SG" dirty="0"/>
          </a:p>
          <a:p>
            <a:endParaRPr lang="en-SG" dirty="0"/>
          </a:p>
        </p:txBody>
      </p:sp>
    </p:spTree>
    <p:extLst>
      <p:ext uri="{BB962C8B-B14F-4D97-AF65-F5344CB8AC3E}">
        <p14:creationId xmlns:p14="http://schemas.microsoft.com/office/powerpoint/2010/main" val="225305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oup of people posing for the camera&#10;&#10;Description automatically generated">
            <a:extLst>
              <a:ext uri="{FF2B5EF4-FFF2-40B4-BE49-F238E27FC236}">
                <a16:creationId xmlns:a16="http://schemas.microsoft.com/office/drawing/2014/main" id="{5642D3A9-D491-4FD6-9D74-8E452B8DBD43}"/>
              </a:ext>
            </a:extLst>
          </p:cNvPr>
          <p:cNvPicPr>
            <a:picLocks noChangeAspect="1"/>
          </p:cNvPicPr>
          <p:nvPr/>
        </p:nvPicPr>
        <p:blipFill rotWithShape="1">
          <a:blip r:embed="rId3">
            <a:alphaModFix amt="45000"/>
          </a:blip>
          <a:srcRect t="15709" r="-1" b="-1"/>
          <a:stretch/>
        </p:blipFill>
        <p:spPr>
          <a:xfrm>
            <a:off x="20" y="-1"/>
            <a:ext cx="12188932" cy="6858000"/>
          </a:xfrm>
          <a:prstGeom prst="rect">
            <a:avLst/>
          </a:prstGeom>
        </p:spPr>
      </p:pic>
      <p:sp>
        <p:nvSpPr>
          <p:cNvPr id="6" name="TextBox 5">
            <a:extLst>
              <a:ext uri="{FF2B5EF4-FFF2-40B4-BE49-F238E27FC236}">
                <a16:creationId xmlns:a16="http://schemas.microsoft.com/office/drawing/2014/main" id="{0B3343F2-C0BE-4609-A498-E240A33A85BA}"/>
              </a:ext>
            </a:extLst>
          </p:cNvPr>
          <p:cNvSpPr txBox="1"/>
          <p:nvPr/>
        </p:nvSpPr>
        <p:spPr>
          <a:xfrm>
            <a:off x="643467" y="643467"/>
            <a:ext cx="7164674" cy="5571066"/>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6600" kern="1200" cap="all" spc="200" baseline="0">
                <a:latin typeface="+mj-lt"/>
                <a:ea typeface="+mj-ea"/>
                <a:cs typeface="+mj-cs"/>
              </a:rPr>
              <a:t>Thank you!</a:t>
            </a:r>
          </a:p>
        </p:txBody>
      </p:sp>
      <p:cxnSp>
        <p:nvCxnSpPr>
          <p:cNvPr id="50" name="Straight Connector 4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9062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4B14-E601-45CF-AE2E-F5E7236B776F}"/>
              </a:ext>
            </a:extLst>
          </p:cNvPr>
          <p:cNvSpPr>
            <a:spLocks noGrp="1"/>
          </p:cNvSpPr>
          <p:nvPr>
            <p:ph type="title"/>
          </p:nvPr>
        </p:nvSpPr>
        <p:spPr/>
        <p:txBody>
          <a:bodyPr/>
          <a:lstStyle/>
          <a:p>
            <a:r>
              <a:rPr lang="en-SG" dirty="0"/>
              <a:t>Presentation outline</a:t>
            </a:r>
          </a:p>
        </p:txBody>
      </p:sp>
      <p:sp>
        <p:nvSpPr>
          <p:cNvPr id="3" name="Content Placeholder 2">
            <a:extLst>
              <a:ext uri="{FF2B5EF4-FFF2-40B4-BE49-F238E27FC236}">
                <a16:creationId xmlns:a16="http://schemas.microsoft.com/office/drawing/2014/main" id="{C2C6B7E2-E35F-4A08-BCD2-578545836B81}"/>
              </a:ext>
            </a:extLst>
          </p:cNvPr>
          <p:cNvSpPr>
            <a:spLocks noGrp="1"/>
          </p:cNvSpPr>
          <p:nvPr>
            <p:ph idx="1"/>
          </p:nvPr>
        </p:nvSpPr>
        <p:spPr/>
        <p:txBody>
          <a:bodyPr/>
          <a:lstStyle/>
          <a:p>
            <a:pPr marL="457200" indent="-457200">
              <a:buFont typeface="+mj-lt"/>
              <a:buAutoNum type="arabicPeriod"/>
            </a:pPr>
            <a:r>
              <a:rPr lang="en-SG" dirty="0"/>
              <a:t>Societal needs</a:t>
            </a:r>
          </a:p>
          <a:p>
            <a:pPr marL="457200" indent="-457200">
              <a:buFont typeface="+mj-lt"/>
              <a:buAutoNum type="arabicPeriod"/>
            </a:pPr>
            <a:r>
              <a:rPr lang="en-SG" dirty="0"/>
              <a:t>Our solution</a:t>
            </a:r>
          </a:p>
          <a:p>
            <a:pPr marL="457200" indent="-457200">
              <a:buFont typeface="+mj-lt"/>
              <a:buAutoNum type="arabicPeriod"/>
            </a:pPr>
            <a:r>
              <a:rPr lang="en-SG" dirty="0"/>
              <a:t>Limitations</a:t>
            </a:r>
          </a:p>
          <a:p>
            <a:pPr marL="457200" indent="-457200">
              <a:buFont typeface="+mj-lt"/>
              <a:buAutoNum type="arabicPeriod"/>
            </a:pPr>
            <a:r>
              <a:rPr lang="en-SG" dirty="0"/>
              <a:t>Future direction</a:t>
            </a:r>
          </a:p>
        </p:txBody>
      </p:sp>
      <p:pic>
        <p:nvPicPr>
          <p:cNvPr id="4" name="Picture 3">
            <a:extLst>
              <a:ext uri="{FF2B5EF4-FFF2-40B4-BE49-F238E27FC236}">
                <a16:creationId xmlns:a16="http://schemas.microsoft.com/office/drawing/2014/main" id="{B0B694DD-B76B-48EF-A189-4C70282C3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157" y="683937"/>
            <a:ext cx="1000986" cy="1000986"/>
          </a:xfrm>
          <a:prstGeom prst="rect">
            <a:avLst/>
          </a:prstGeom>
        </p:spPr>
      </p:pic>
    </p:spTree>
    <p:extLst>
      <p:ext uri="{BB962C8B-B14F-4D97-AF65-F5344CB8AC3E}">
        <p14:creationId xmlns:p14="http://schemas.microsoft.com/office/powerpoint/2010/main" val="291356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3343F2-C0BE-4609-A498-E240A33A85BA}"/>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4400" kern="1200" cap="all" spc="200" baseline="0" dirty="0">
                <a:solidFill>
                  <a:schemeClr val="tx1">
                    <a:lumMod val="95000"/>
                    <a:lumOff val="5000"/>
                  </a:schemeClr>
                </a:solidFill>
                <a:latin typeface="+mj-lt"/>
                <a:ea typeface="+mj-ea"/>
                <a:cs typeface="+mj-cs"/>
              </a:rPr>
              <a:t>Societal needs</a:t>
            </a:r>
          </a:p>
        </p:txBody>
      </p:sp>
      <p:cxnSp>
        <p:nvCxnSpPr>
          <p:cNvPr id="19" name="Straight Connector 1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toy, sign, clock&#10;&#10;Description automatically generated">
            <a:extLst>
              <a:ext uri="{FF2B5EF4-FFF2-40B4-BE49-F238E27FC236}">
                <a16:creationId xmlns:a16="http://schemas.microsoft.com/office/drawing/2014/main" id="{E5673079-7279-4BEE-8039-70BF779A160A}"/>
              </a:ext>
            </a:extLst>
          </p:cNvPr>
          <p:cNvPicPr>
            <a:picLocks noChangeAspect="1"/>
          </p:cNvPicPr>
          <p:nvPr/>
        </p:nvPicPr>
        <p:blipFill>
          <a:blip r:embed="rId3"/>
          <a:stretch>
            <a:fillRect/>
          </a:stretch>
        </p:blipFill>
        <p:spPr>
          <a:xfrm>
            <a:off x="5314044" y="640080"/>
            <a:ext cx="5578816" cy="5578816"/>
          </a:xfrm>
          <a:prstGeom prst="rect">
            <a:avLst/>
          </a:prstGeom>
        </p:spPr>
      </p:pic>
    </p:spTree>
    <p:extLst>
      <p:ext uri="{BB962C8B-B14F-4D97-AF65-F5344CB8AC3E}">
        <p14:creationId xmlns:p14="http://schemas.microsoft.com/office/powerpoint/2010/main" val="29530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9C-A875-4597-A2B7-828F2B62E4F2}"/>
              </a:ext>
            </a:extLst>
          </p:cNvPr>
          <p:cNvSpPr>
            <a:spLocks noGrp="1"/>
          </p:cNvSpPr>
          <p:nvPr>
            <p:ph type="title"/>
          </p:nvPr>
        </p:nvSpPr>
        <p:spPr/>
        <p:txBody>
          <a:bodyPr/>
          <a:lstStyle/>
          <a:p>
            <a:r>
              <a:rPr lang="en-SG"/>
              <a:t>Societal needs</a:t>
            </a:r>
            <a:endParaRPr lang="en-SG" dirty="0"/>
          </a:p>
        </p:txBody>
      </p:sp>
      <p:sp>
        <p:nvSpPr>
          <p:cNvPr id="3" name="Content Placeholder 2">
            <a:extLst>
              <a:ext uri="{FF2B5EF4-FFF2-40B4-BE49-F238E27FC236}">
                <a16:creationId xmlns:a16="http://schemas.microsoft.com/office/drawing/2014/main" id="{44E12E4E-4B59-4E5F-8981-98D5D0FA6F9F}"/>
              </a:ext>
            </a:extLst>
          </p:cNvPr>
          <p:cNvSpPr>
            <a:spLocks noGrp="1"/>
          </p:cNvSpPr>
          <p:nvPr>
            <p:ph idx="1"/>
          </p:nvPr>
        </p:nvSpPr>
        <p:spPr>
          <a:xfrm>
            <a:off x="3120572" y="1973943"/>
            <a:ext cx="8258627" cy="4443984"/>
          </a:xfrm>
        </p:spPr>
        <p:txBody>
          <a:bodyPr>
            <a:normAutofit lnSpcReduction="10000"/>
          </a:bodyPr>
          <a:lstStyle/>
          <a:p>
            <a:pPr>
              <a:buFont typeface="Arial" panose="020B0604020202020204" pitchFamily="34" charset="0"/>
              <a:buChar char="•"/>
            </a:pPr>
            <a:r>
              <a:rPr lang="en-SG" dirty="0"/>
              <a:t>Elderly the most vulnerable strata of society to COVID-19</a:t>
            </a:r>
          </a:p>
          <a:p>
            <a:pPr>
              <a:buFont typeface="Arial" panose="020B0604020202020204" pitchFamily="34" charset="0"/>
              <a:buChar char="•"/>
            </a:pPr>
            <a:r>
              <a:rPr lang="en-SG" dirty="0"/>
              <a:t>Elderly urged to stay home as much as possible</a:t>
            </a:r>
          </a:p>
          <a:p>
            <a:pPr>
              <a:buFont typeface="Arial" panose="020B0604020202020204" pitchFamily="34" charset="0"/>
              <a:buChar char="•"/>
            </a:pPr>
            <a:r>
              <a:rPr lang="en-SG" dirty="0"/>
              <a:t>Getting essential goods a challenge</a:t>
            </a:r>
          </a:p>
          <a:p>
            <a:pPr>
              <a:buFont typeface="Arial" panose="020B0604020202020204" pitchFamily="34" charset="0"/>
              <a:buChar char="•"/>
            </a:pPr>
            <a:endParaRPr lang="en-SG" dirty="0"/>
          </a:p>
          <a:p>
            <a:pPr>
              <a:buFont typeface="Arial" panose="020B0604020202020204" pitchFamily="34" charset="0"/>
              <a:buChar char="•"/>
            </a:pPr>
            <a:r>
              <a:rPr lang="en-SG" dirty="0"/>
              <a:t>Current grocery shopping apps hard to use and unintuitive for elders</a:t>
            </a:r>
          </a:p>
          <a:p>
            <a:pPr>
              <a:buFont typeface="Arial" panose="020B0604020202020204" pitchFamily="34" charset="0"/>
              <a:buChar char="•"/>
            </a:pPr>
            <a:r>
              <a:rPr lang="en-SG" dirty="0"/>
              <a:t>Increasing number of elderly living alone and have no one to teach them</a:t>
            </a:r>
          </a:p>
          <a:p>
            <a:pPr>
              <a:buFont typeface="Arial" panose="020B0604020202020204" pitchFamily="34" charset="0"/>
              <a:buChar char="•"/>
            </a:pPr>
            <a:endParaRPr lang="en-SG" dirty="0"/>
          </a:p>
          <a:p>
            <a:pPr>
              <a:buFont typeface="Arial" panose="020B0604020202020204" pitchFamily="34" charset="0"/>
              <a:buChar char="•"/>
            </a:pPr>
            <a:r>
              <a:rPr lang="en-SG" dirty="0"/>
              <a:t>Limited delivery slots on grocery apps</a:t>
            </a:r>
          </a:p>
          <a:p>
            <a:pPr>
              <a:buFont typeface="Arial" panose="020B0604020202020204" pitchFamily="34" charset="0"/>
              <a:buChar char="•"/>
            </a:pPr>
            <a:r>
              <a:rPr lang="en-SG" dirty="0"/>
              <a:t>Finding a slot for grocery to be delivered a challenge for elders</a:t>
            </a:r>
          </a:p>
        </p:txBody>
      </p:sp>
      <p:pic>
        <p:nvPicPr>
          <p:cNvPr id="6" name="Picture 5" descr="A close up of a sign&#10;&#10;Description automatically generated">
            <a:extLst>
              <a:ext uri="{FF2B5EF4-FFF2-40B4-BE49-F238E27FC236}">
                <a16:creationId xmlns:a16="http://schemas.microsoft.com/office/drawing/2014/main" id="{D6742318-9258-4AFA-B117-9540D3E22801}"/>
              </a:ext>
            </a:extLst>
          </p:cNvPr>
          <p:cNvPicPr>
            <a:picLocks noChangeAspect="1"/>
          </p:cNvPicPr>
          <p:nvPr/>
        </p:nvPicPr>
        <p:blipFill>
          <a:blip r:embed="rId3"/>
          <a:stretch>
            <a:fillRect/>
          </a:stretch>
        </p:blipFill>
        <p:spPr>
          <a:xfrm>
            <a:off x="1306004" y="1973943"/>
            <a:ext cx="1179569" cy="1179569"/>
          </a:xfrm>
          <a:prstGeom prst="rect">
            <a:avLst/>
          </a:prstGeom>
        </p:spPr>
      </p:pic>
      <p:pic>
        <p:nvPicPr>
          <p:cNvPr id="13" name="Picture 12" descr="A close up of a logo&#10;&#10;Description automatically generated">
            <a:extLst>
              <a:ext uri="{FF2B5EF4-FFF2-40B4-BE49-F238E27FC236}">
                <a16:creationId xmlns:a16="http://schemas.microsoft.com/office/drawing/2014/main" id="{C8DD89BE-09D3-4A17-B32D-2C2A319DFB3F}"/>
              </a:ext>
            </a:extLst>
          </p:cNvPr>
          <p:cNvPicPr>
            <a:picLocks noChangeAspect="1"/>
          </p:cNvPicPr>
          <p:nvPr/>
        </p:nvPicPr>
        <p:blipFill>
          <a:blip r:embed="rId4"/>
          <a:stretch>
            <a:fillRect/>
          </a:stretch>
        </p:blipFill>
        <p:spPr>
          <a:xfrm>
            <a:off x="1481890" y="5170003"/>
            <a:ext cx="1102781" cy="1102781"/>
          </a:xfrm>
          <a:prstGeom prst="rect">
            <a:avLst/>
          </a:prstGeom>
        </p:spPr>
      </p:pic>
      <p:pic>
        <p:nvPicPr>
          <p:cNvPr id="15" name="Picture 14" descr="A picture containing clock&#10;&#10;Description automatically generated">
            <a:extLst>
              <a:ext uri="{FF2B5EF4-FFF2-40B4-BE49-F238E27FC236}">
                <a16:creationId xmlns:a16="http://schemas.microsoft.com/office/drawing/2014/main" id="{021437B7-E1EF-49B4-B554-4680DC15831F}"/>
              </a:ext>
            </a:extLst>
          </p:cNvPr>
          <p:cNvPicPr>
            <a:picLocks noChangeAspect="1"/>
          </p:cNvPicPr>
          <p:nvPr/>
        </p:nvPicPr>
        <p:blipFill>
          <a:blip r:embed="rId5"/>
          <a:stretch>
            <a:fillRect/>
          </a:stretch>
        </p:blipFill>
        <p:spPr>
          <a:xfrm>
            <a:off x="1319587" y="3675460"/>
            <a:ext cx="1179570" cy="1179570"/>
          </a:xfrm>
          <a:prstGeom prst="rect">
            <a:avLst/>
          </a:prstGeom>
        </p:spPr>
      </p:pic>
    </p:spTree>
    <p:extLst>
      <p:ext uri="{BB962C8B-B14F-4D97-AF65-F5344CB8AC3E}">
        <p14:creationId xmlns:p14="http://schemas.microsoft.com/office/powerpoint/2010/main" val="11038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3343F2-C0BE-4609-A498-E240A33A85BA}"/>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4400" kern="1200" cap="all" spc="200" baseline="0" dirty="0">
                <a:solidFill>
                  <a:schemeClr val="tx1">
                    <a:lumMod val="95000"/>
                    <a:lumOff val="5000"/>
                  </a:schemeClr>
                </a:solidFill>
                <a:latin typeface="+mj-lt"/>
                <a:ea typeface="+mj-ea"/>
                <a:cs typeface="+mj-cs"/>
              </a:rPr>
              <a:t>Our solution</a:t>
            </a:r>
          </a:p>
        </p:txBody>
      </p:sp>
      <p:cxnSp>
        <p:nvCxnSpPr>
          <p:cNvPr id="22" name="Straight Connector 21">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oy, sign, clock&#10;&#10;Description automatically generated">
            <a:extLst>
              <a:ext uri="{FF2B5EF4-FFF2-40B4-BE49-F238E27FC236}">
                <a16:creationId xmlns:a16="http://schemas.microsoft.com/office/drawing/2014/main" id="{74F93239-738F-4F93-A49A-E594929DEE35}"/>
              </a:ext>
            </a:extLst>
          </p:cNvPr>
          <p:cNvPicPr>
            <a:picLocks noChangeAspect="1"/>
          </p:cNvPicPr>
          <p:nvPr/>
        </p:nvPicPr>
        <p:blipFill>
          <a:blip r:embed="rId3"/>
          <a:stretch>
            <a:fillRect/>
          </a:stretch>
        </p:blipFill>
        <p:spPr>
          <a:xfrm>
            <a:off x="5314044" y="640080"/>
            <a:ext cx="5578816" cy="5578816"/>
          </a:xfrm>
          <a:prstGeom prst="rect">
            <a:avLst/>
          </a:prstGeom>
        </p:spPr>
      </p:pic>
    </p:spTree>
    <p:extLst>
      <p:ext uri="{BB962C8B-B14F-4D97-AF65-F5344CB8AC3E}">
        <p14:creationId xmlns:p14="http://schemas.microsoft.com/office/powerpoint/2010/main" val="151007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4FA3-43A7-4463-B14E-87B66FCE2729}"/>
              </a:ext>
            </a:extLst>
          </p:cNvPr>
          <p:cNvSpPr>
            <a:spLocks noGrp="1"/>
          </p:cNvSpPr>
          <p:nvPr>
            <p:ph type="title"/>
          </p:nvPr>
        </p:nvSpPr>
        <p:spPr/>
        <p:txBody>
          <a:bodyPr/>
          <a:lstStyle/>
          <a:p>
            <a:r>
              <a:rPr lang="en-SG" dirty="0"/>
              <a:t>Solution aims</a:t>
            </a:r>
          </a:p>
        </p:txBody>
      </p:sp>
      <p:graphicFrame>
        <p:nvGraphicFramePr>
          <p:cNvPr id="4" name="Content Placeholder 2" descr="SmartArt graphic placeholder">
            <a:extLst>
              <a:ext uri="{FF2B5EF4-FFF2-40B4-BE49-F238E27FC236}">
                <a16:creationId xmlns:a16="http://schemas.microsoft.com/office/drawing/2014/main" id="{0B18DB7F-DBDC-4A43-ACDA-785B002A6310}"/>
              </a:ext>
            </a:extLst>
          </p:cNvPr>
          <p:cNvGraphicFramePr>
            <a:graphicFrameLocks noGrp="1"/>
          </p:cNvGraphicFramePr>
          <p:nvPr>
            <p:ph idx="1"/>
            <p:extLst>
              <p:ext uri="{D42A27DB-BD31-4B8C-83A1-F6EECF244321}">
                <p14:modId xmlns:p14="http://schemas.microsoft.com/office/powerpoint/2010/main" val="142547291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8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DCDA-DEE3-4987-A9DE-8B7D2858F817}"/>
              </a:ext>
            </a:extLst>
          </p:cNvPr>
          <p:cNvSpPr>
            <a:spLocks noGrp="1"/>
          </p:cNvSpPr>
          <p:nvPr>
            <p:ph type="title"/>
          </p:nvPr>
        </p:nvSpPr>
        <p:spPr/>
        <p:txBody>
          <a:bodyPr/>
          <a:lstStyle/>
          <a:p>
            <a:r>
              <a:rPr lang="en-SG" dirty="0"/>
              <a:t>How our app works</a:t>
            </a:r>
          </a:p>
        </p:txBody>
      </p:sp>
      <p:pic>
        <p:nvPicPr>
          <p:cNvPr id="5" name="Content Placeholder 4" descr="Badge 1">
            <a:extLst>
              <a:ext uri="{FF2B5EF4-FFF2-40B4-BE49-F238E27FC236}">
                <a16:creationId xmlns:a16="http://schemas.microsoft.com/office/drawing/2014/main" id="{AF0E885C-525B-4A1E-BE14-B771FB1C3A5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06622" y="1982985"/>
            <a:ext cx="914400" cy="914400"/>
          </a:xfrm>
        </p:spPr>
      </p:pic>
      <p:pic>
        <p:nvPicPr>
          <p:cNvPr id="7" name="Graphic 6" descr="Badge">
            <a:extLst>
              <a:ext uri="{FF2B5EF4-FFF2-40B4-BE49-F238E27FC236}">
                <a16:creationId xmlns:a16="http://schemas.microsoft.com/office/drawing/2014/main" id="{9AA49B71-6549-4FDE-B356-A2A4BDEF54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0760" y="1982985"/>
            <a:ext cx="914400" cy="914400"/>
          </a:xfrm>
          <a:prstGeom prst="rect">
            <a:avLst/>
          </a:prstGeom>
        </p:spPr>
      </p:pic>
      <p:pic>
        <p:nvPicPr>
          <p:cNvPr id="9" name="Graphic 8" descr="Badge 3">
            <a:extLst>
              <a:ext uri="{FF2B5EF4-FFF2-40B4-BE49-F238E27FC236}">
                <a16:creationId xmlns:a16="http://schemas.microsoft.com/office/drawing/2014/main" id="{343499D6-F280-4743-AF50-10FFDA2E6F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8211" y="1982985"/>
            <a:ext cx="914400" cy="914400"/>
          </a:xfrm>
          <a:prstGeom prst="rect">
            <a:avLst/>
          </a:prstGeom>
        </p:spPr>
      </p:pic>
      <p:pic>
        <p:nvPicPr>
          <p:cNvPr id="11" name="Graphic 10" descr="Badge 4">
            <a:extLst>
              <a:ext uri="{FF2B5EF4-FFF2-40B4-BE49-F238E27FC236}">
                <a16:creationId xmlns:a16="http://schemas.microsoft.com/office/drawing/2014/main" id="{F54E043C-24F9-4097-8746-AF698CF7ABB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12349" y="1982985"/>
            <a:ext cx="914400" cy="914400"/>
          </a:xfrm>
          <a:prstGeom prst="rect">
            <a:avLst/>
          </a:prstGeom>
        </p:spPr>
      </p:pic>
      <p:pic>
        <p:nvPicPr>
          <p:cNvPr id="13" name="Graphic 12" descr="Badge 5">
            <a:extLst>
              <a:ext uri="{FF2B5EF4-FFF2-40B4-BE49-F238E27FC236}">
                <a16:creationId xmlns:a16="http://schemas.microsoft.com/office/drawing/2014/main" id="{2973354B-8AF7-4A4D-8B69-CE7CBA896D7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29800" y="1982985"/>
            <a:ext cx="914400" cy="914400"/>
          </a:xfrm>
          <a:prstGeom prst="rect">
            <a:avLst/>
          </a:prstGeom>
        </p:spPr>
      </p:pic>
      <p:sp>
        <p:nvSpPr>
          <p:cNvPr id="14" name="TextBox 13">
            <a:extLst>
              <a:ext uri="{FF2B5EF4-FFF2-40B4-BE49-F238E27FC236}">
                <a16:creationId xmlns:a16="http://schemas.microsoft.com/office/drawing/2014/main" id="{837571ED-9FC8-448C-94C5-B5B5A9ACE918}"/>
              </a:ext>
            </a:extLst>
          </p:cNvPr>
          <p:cNvSpPr txBox="1"/>
          <p:nvPr/>
        </p:nvSpPr>
        <p:spPr>
          <a:xfrm>
            <a:off x="908222" y="2967335"/>
            <a:ext cx="1625600" cy="369332"/>
          </a:xfrm>
          <a:prstGeom prst="rect">
            <a:avLst/>
          </a:prstGeom>
          <a:noFill/>
        </p:spPr>
        <p:txBody>
          <a:bodyPr wrap="square" rtlCol="0">
            <a:spAutoFit/>
          </a:bodyPr>
          <a:lstStyle/>
          <a:p>
            <a:r>
              <a:rPr lang="en-SG" dirty="0"/>
              <a:t>Susan signs up</a:t>
            </a:r>
          </a:p>
        </p:txBody>
      </p:sp>
      <p:sp>
        <p:nvSpPr>
          <p:cNvPr id="15" name="TextBox 14">
            <a:extLst>
              <a:ext uri="{FF2B5EF4-FFF2-40B4-BE49-F238E27FC236}">
                <a16:creationId xmlns:a16="http://schemas.microsoft.com/office/drawing/2014/main" id="{C82EA8D5-02BB-4524-8F78-2E97DA7F63BC}"/>
              </a:ext>
            </a:extLst>
          </p:cNvPr>
          <p:cNvSpPr txBox="1"/>
          <p:nvPr/>
        </p:nvSpPr>
        <p:spPr>
          <a:xfrm>
            <a:off x="3102360" y="2958994"/>
            <a:ext cx="1625600" cy="646331"/>
          </a:xfrm>
          <a:prstGeom prst="rect">
            <a:avLst/>
          </a:prstGeom>
          <a:noFill/>
        </p:spPr>
        <p:txBody>
          <a:bodyPr wrap="square" rtlCol="0">
            <a:spAutoFit/>
          </a:bodyPr>
          <a:lstStyle/>
          <a:p>
            <a:r>
              <a:rPr lang="en-SG" dirty="0"/>
              <a:t>Susan keys in order</a:t>
            </a:r>
          </a:p>
        </p:txBody>
      </p:sp>
      <p:sp>
        <p:nvSpPr>
          <p:cNvPr id="16" name="TextBox 15">
            <a:extLst>
              <a:ext uri="{FF2B5EF4-FFF2-40B4-BE49-F238E27FC236}">
                <a16:creationId xmlns:a16="http://schemas.microsoft.com/office/drawing/2014/main" id="{7F875EB3-7B6B-4014-9E1B-6E9265C3A100}"/>
              </a:ext>
            </a:extLst>
          </p:cNvPr>
          <p:cNvSpPr txBox="1"/>
          <p:nvPr/>
        </p:nvSpPr>
        <p:spPr>
          <a:xfrm>
            <a:off x="5283200" y="2958994"/>
            <a:ext cx="1625600" cy="1754326"/>
          </a:xfrm>
          <a:prstGeom prst="rect">
            <a:avLst/>
          </a:prstGeom>
          <a:noFill/>
        </p:spPr>
        <p:txBody>
          <a:bodyPr wrap="square" rtlCol="0">
            <a:spAutoFit/>
          </a:bodyPr>
          <a:lstStyle/>
          <a:p>
            <a:r>
              <a:rPr lang="en-SG" dirty="0"/>
              <a:t>Jack selected to help Susan. Order summary and Susan’s details sent to Jack</a:t>
            </a:r>
          </a:p>
        </p:txBody>
      </p:sp>
      <p:sp>
        <p:nvSpPr>
          <p:cNvPr id="17" name="Rectangle 16">
            <a:extLst>
              <a:ext uri="{FF2B5EF4-FFF2-40B4-BE49-F238E27FC236}">
                <a16:creationId xmlns:a16="http://schemas.microsoft.com/office/drawing/2014/main" id="{0B7AA878-7D8E-4124-A7F9-25FC0DDA583C}"/>
              </a:ext>
            </a:extLst>
          </p:cNvPr>
          <p:cNvSpPr/>
          <p:nvPr/>
        </p:nvSpPr>
        <p:spPr>
          <a:xfrm>
            <a:off x="1017963" y="3709258"/>
            <a:ext cx="1004062" cy="1004062"/>
          </a:xfrm>
          <a:prstGeom prst="rect">
            <a:avLst/>
          </a:prstGeom>
          <a:blipFill>
            <a:blip r:embed="rId1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61B5FED1-4CED-4F42-8434-FC5CFDEC83A9}"/>
              </a:ext>
            </a:extLst>
          </p:cNvPr>
          <p:cNvSpPr txBox="1"/>
          <p:nvPr/>
        </p:nvSpPr>
        <p:spPr>
          <a:xfrm>
            <a:off x="7525544" y="2958993"/>
            <a:ext cx="1625600" cy="646331"/>
          </a:xfrm>
          <a:prstGeom prst="rect">
            <a:avLst/>
          </a:prstGeom>
          <a:noFill/>
        </p:spPr>
        <p:txBody>
          <a:bodyPr wrap="square" rtlCol="0">
            <a:spAutoFit/>
          </a:bodyPr>
          <a:lstStyle/>
          <a:p>
            <a:r>
              <a:rPr lang="en-SG" dirty="0"/>
              <a:t>Jack buys groceries</a:t>
            </a:r>
          </a:p>
        </p:txBody>
      </p:sp>
      <p:sp>
        <p:nvSpPr>
          <p:cNvPr id="19" name="TextBox 18">
            <a:extLst>
              <a:ext uri="{FF2B5EF4-FFF2-40B4-BE49-F238E27FC236}">
                <a16:creationId xmlns:a16="http://schemas.microsoft.com/office/drawing/2014/main" id="{3C8FE624-3C79-44B1-8DE0-F3D883B7CDCB}"/>
              </a:ext>
            </a:extLst>
          </p:cNvPr>
          <p:cNvSpPr txBox="1"/>
          <p:nvPr/>
        </p:nvSpPr>
        <p:spPr>
          <a:xfrm>
            <a:off x="9896294" y="2958994"/>
            <a:ext cx="1625600" cy="923330"/>
          </a:xfrm>
          <a:prstGeom prst="rect">
            <a:avLst/>
          </a:prstGeom>
          <a:noFill/>
        </p:spPr>
        <p:txBody>
          <a:bodyPr wrap="square" rtlCol="0">
            <a:spAutoFit/>
          </a:bodyPr>
          <a:lstStyle/>
          <a:p>
            <a:r>
              <a:rPr lang="en-SG" dirty="0"/>
              <a:t>Jack delivers grocery to Susan’s house</a:t>
            </a:r>
          </a:p>
        </p:txBody>
      </p:sp>
      <p:cxnSp>
        <p:nvCxnSpPr>
          <p:cNvPr id="21" name="Straight Arrow Connector 20">
            <a:extLst>
              <a:ext uri="{FF2B5EF4-FFF2-40B4-BE49-F238E27FC236}">
                <a16:creationId xmlns:a16="http://schemas.microsoft.com/office/drawing/2014/main" id="{285E504A-F91F-4CAF-804E-ABFE2BCDD76A}"/>
              </a:ext>
            </a:extLst>
          </p:cNvPr>
          <p:cNvCxnSpPr>
            <a:stCxn id="5" idx="3"/>
            <a:endCxn id="7" idx="1"/>
          </p:cNvCxnSpPr>
          <p:nvPr/>
        </p:nvCxnSpPr>
        <p:spPr>
          <a:xfrm>
            <a:off x="1721022" y="2440185"/>
            <a:ext cx="1279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A256307-EEF0-4424-9661-D4AEE179ACCD}"/>
              </a:ext>
            </a:extLst>
          </p:cNvPr>
          <p:cNvCxnSpPr>
            <a:stCxn id="7" idx="3"/>
            <a:endCxn id="9" idx="1"/>
          </p:cNvCxnSpPr>
          <p:nvPr/>
        </p:nvCxnSpPr>
        <p:spPr>
          <a:xfrm>
            <a:off x="3915160" y="2440185"/>
            <a:ext cx="1403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3B0C656-C4ED-4C9D-916C-EBB4203782CA}"/>
              </a:ext>
            </a:extLst>
          </p:cNvPr>
          <p:cNvCxnSpPr>
            <a:stCxn id="9" idx="3"/>
            <a:endCxn id="11" idx="1"/>
          </p:cNvCxnSpPr>
          <p:nvPr/>
        </p:nvCxnSpPr>
        <p:spPr>
          <a:xfrm>
            <a:off x="6232611" y="2440185"/>
            <a:ext cx="12797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9719119-0D63-4674-AB8F-0DAC64B8046E}"/>
              </a:ext>
            </a:extLst>
          </p:cNvPr>
          <p:cNvCxnSpPr>
            <a:stCxn id="11" idx="3"/>
            <a:endCxn id="13" idx="1"/>
          </p:cNvCxnSpPr>
          <p:nvPr/>
        </p:nvCxnSpPr>
        <p:spPr>
          <a:xfrm>
            <a:off x="8426749" y="2440185"/>
            <a:ext cx="1403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Picture 28" descr="A close up of a computer&#10;&#10;Description automatically generated">
            <a:extLst>
              <a:ext uri="{FF2B5EF4-FFF2-40B4-BE49-F238E27FC236}">
                <a16:creationId xmlns:a16="http://schemas.microsoft.com/office/drawing/2014/main" id="{D04CF7A4-85FB-4526-BF8D-27D000B26122}"/>
              </a:ext>
            </a:extLst>
          </p:cNvPr>
          <p:cNvPicPr>
            <a:picLocks noChangeAspect="1"/>
          </p:cNvPicPr>
          <p:nvPr/>
        </p:nvPicPr>
        <p:blipFill>
          <a:blip r:embed="rId14"/>
          <a:stretch>
            <a:fillRect/>
          </a:stretch>
        </p:blipFill>
        <p:spPr>
          <a:xfrm>
            <a:off x="6305182" y="5296375"/>
            <a:ext cx="762524" cy="762524"/>
          </a:xfrm>
          <a:prstGeom prst="rect">
            <a:avLst/>
          </a:prstGeom>
        </p:spPr>
      </p:pic>
      <p:pic>
        <p:nvPicPr>
          <p:cNvPr id="33" name="Picture 32" descr="A close up of a logo&#10;&#10;Description automatically generated">
            <a:extLst>
              <a:ext uri="{FF2B5EF4-FFF2-40B4-BE49-F238E27FC236}">
                <a16:creationId xmlns:a16="http://schemas.microsoft.com/office/drawing/2014/main" id="{097889DA-9DFB-4E3A-AA79-0F3B8523E3AA}"/>
              </a:ext>
            </a:extLst>
          </p:cNvPr>
          <p:cNvPicPr>
            <a:picLocks noChangeAspect="1"/>
          </p:cNvPicPr>
          <p:nvPr/>
        </p:nvPicPr>
        <p:blipFill>
          <a:blip r:embed="rId15"/>
          <a:stretch>
            <a:fillRect/>
          </a:stretch>
        </p:blipFill>
        <p:spPr>
          <a:xfrm>
            <a:off x="5224801" y="4832713"/>
            <a:ext cx="1106793" cy="1106793"/>
          </a:xfrm>
          <a:prstGeom prst="rect">
            <a:avLst/>
          </a:prstGeom>
        </p:spPr>
      </p:pic>
      <p:sp>
        <p:nvSpPr>
          <p:cNvPr id="36" name="Rectangle 35">
            <a:extLst>
              <a:ext uri="{FF2B5EF4-FFF2-40B4-BE49-F238E27FC236}">
                <a16:creationId xmlns:a16="http://schemas.microsoft.com/office/drawing/2014/main" id="{6B3E87AE-C463-4482-99FE-A268979408F1}"/>
              </a:ext>
            </a:extLst>
          </p:cNvPr>
          <p:cNvSpPr/>
          <p:nvPr/>
        </p:nvSpPr>
        <p:spPr>
          <a:xfrm>
            <a:off x="7525544" y="3761150"/>
            <a:ext cx="1004062" cy="1004062"/>
          </a:xfrm>
          <a:prstGeom prst="rect">
            <a:avLst/>
          </a:prstGeom>
          <a:blipFill>
            <a:blip r:embed="rId16">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pic>
        <p:nvPicPr>
          <p:cNvPr id="40" name="Picture 39" descr="A picture containing graphics, toy&#10;&#10;Description automatically generated">
            <a:extLst>
              <a:ext uri="{FF2B5EF4-FFF2-40B4-BE49-F238E27FC236}">
                <a16:creationId xmlns:a16="http://schemas.microsoft.com/office/drawing/2014/main" id="{59E3CDAD-D288-467B-956B-05462806FA2B}"/>
              </a:ext>
            </a:extLst>
          </p:cNvPr>
          <p:cNvPicPr>
            <a:picLocks noChangeAspect="1"/>
          </p:cNvPicPr>
          <p:nvPr/>
        </p:nvPicPr>
        <p:blipFill>
          <a:blip r:embed="rId17"/>
          <a:stretch>
            <a:fillRect/>
          </a:stretch>
        </p:blipFill>
        <p:spPr>
          <a:xfrm>
            <a:off x="9934420" y="3943933"/>
            <a:ext cx="1279739" cy="1279739"/>
          </a:xfrm>
          <a:prstGeom prst="rect">
            <a:avLst/>
          </a:prstGeom>
        </p:spPr>
      </p:pic>
      <p:pic>
        <p:nvPicPr>
          <p:cNvPr id="44" name="Picture 43" descr="A picture containing toy&#10;&#10;Description automatically generated">
            <a:extLst>
              <a:ext uri="{FF2B5EF4-FFF2-40B4-BE49-F238E27FC236}">
                <a16:creationId xmlns:a16="http://schemas.microsoft.com/office/drawing/2014/main" id="{798332DF-7875-4855-9C08-2380A56474E4}"/>
              </a:ext>
            </a:extLst>
          </p:cNvPr>
          <p:cNvPicPr>
            <a:picLocks noChangeAspect="1"/>
          </p:cNvPicPr>
          <p:nvPr/>
        </p:nvPicPr>
        <p:blipFill>
          <a:blip r:embed="rId18"/>
          <a:stretch>
            <a:fillRect/>
          </a:stretch>
        </p:blipFill>
        <p:spPr>
          <a:xfrm>
            <a:off x="3055219" y="3622430"/>
            <a:ext cx="1232599" cy="1232599"/>
          </a:xfrm>
          <a:prstGeom prst="rect">
            <a:avLst/>
          </a:prstGeom>
        </p:spPr>
      </p:pic>
    </p:spTree>
    <p:extLst>
      <p:ext uri="{BB962C8B-B14F-4D97-AF65-F5344CB8AC3E}">
        <p14:creationId xmlns:p14="http://schemas.microsoft.com/office/powerpoint/2010/main" val="163236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DCDA-DEE3-4987-A9DE-8B7D2858F817}"/>
              </a:ext>
            </a:extLst>
          </p:cNvPr>
          <p:cNvSpPr>
            <a:spLocks noGrp="1"/>
          </p:cNvSpPr>
          <p:nvPr>
            <p:ph type="title"/>
          </p:nvPr>
        </p:nvSpPr>
        <p:spPr/>
        <p:txBody>
          <a:bodyPr/>
          <a:lstStyle/>
          <a:p>
            <a:r>
              <a:rPr lang="en-SG" dirty="0"/>
              <a:t>How our app works</a:t>
            </a:r>
          </a:p>
        </p:txBody>
      </p:sp>
      <p:pic>
        <p:nvPicPr>
          <p:cNvPr id="5" name="Content Placeholder 4" descr="Badge 1">
            <a:extLst>
              <a:ext uri="{FF2B5EF4-FFF2-40B4-BE49-F238E27FC236}">
                <a16:creationId xmlns:a16="http://schemas.microsoft.com/office/drawing/2014/main" id="{AF0E885C-525B-4A1E-BE14-B771FB1C3A5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06622" y="1982985"/>
            <a:ext cx="914400" cy="914400"/>
          </a:xfrm>
        </p:spPr>
      </p:pic>
      <p:pic>
        <p:nvPicPr>
          <p:cNvPr id="7" name="Graphic 6" descr="Badge">
            <a:extLst>
              <a:ext uri="{FF2B5EF4-FFF2-40B4-BE49-F238E27FC236}">
                <a16:creationId xmlns:a16="http://schemas.microsoft.com/office/drawing/2014/main" id="{9AA49B71-6549-4FDE-B356-A2A4BDEF54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0760" y="1982985"/>
            <a:ext cx="914400" cy="914400"/>
          </a:xfrm>
          <a:prstGeom prst="rect">
            <a:avLst/>
          </a:prstGeom>
        </p:spPr>
      </p:pic>
      <p:pic>
        <p:nvPicPr>
          <p:cNvPr id="9" name="Graphic 8" descr="Badge 3">
            <a:extLst>
              <a:ext uri="{FF2B5EF4-FFF2-40B4-BE49-F238E27FC236}">
                <a16:creationId xmlns:a16="http://schemas.microsoft.com/office/drawing/2014/main" id="{343499D6-F280-4743-AF50-10FFDA2E6F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8211" y="1982985"/>
            <a:ext cx="914400" cy="914400"/>
          </a:xfrm>
          <a:prstGeom prst="rect">
            <a:avLst/>
          </a:prstGeom>
        </p:spPr>
      </p:pic>
      <p:pic>
        <p:nvPicPr>
          <p:cNvPr id="11" name="Graphic 10" descr="Badge 4">
            <a:extLst>
              <a:ext uri="{FF2B5EF4-FFF2-40B4-BE49-F238E27FC236}">
                <a16:creationId xmlns:a16="http://schemas.microsoft.com/office/drawing/2014/main" id="{F54E043C-24F9-4097-8746-AF698CF7ABB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12349" y="1982985"/>
            <a:ext cx="914400" cy="914400"/>
          </a:xfrm>
          <a:prstGeom prst="rect">
            <a:avLst/>
          </a:prstGeom>
        </p:spPr>
      </p:pic>
      <p:pic>
        <p:nvPicPr>
          <p:cNvPr id="13" name="Graphic 12" descr="Badge 5">
            <a:extLst>
              <a:ext uri="{FF2B5EF4-FFF2-40B4-BE49-F238E27FC236}">
                <a16:creationId xmlns:a16="http://schemas.microsoft.com/office/drawing/2014/main" id="{2973354B-8AF7-4A4D-8B69-CE7CBA896D7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29800" y="1982985"/>
            <a:ext cx="914400" cy="914400"/>
          </a:xfrm>
          <a:prstGeom prst="rect">
            <a:avLst/>
          </a:prstGeom>
        </p:spPr>
      </p:pic>
      <p:sp>
        <p:nvSpPr>
          <p:cNvPr id="14" name="TextBox 13">
            <a:extLst>
              <a:ext uri="{FF2B5EF4-FFF2-40B4-BE49-F238E27FC236}">
                <a16:creationId xmlns:a16="http://schemas.microsoft.com/office/drawing/2014/main" id="{837571ED-9FC8-448C-94C5-B5B5A9ACE918}"/>
              </a:ext>
            </a:extLst>
          </p:cNvPr>
          <p:cNvSpPr txBox="1"/>
          <p:nvPr/>
        </p:nvSpPr>
        <p:spPr>
          <a:xfrm>
            <a:off x="908222" y="2967335"/>
            <a:ext cx="1625600" cy="369332"/>
          </a:xfrm>
          <a:prstGeom prst="rect">
            <a:avLst/>
          </a:prstGeom>
          <a:noFill/>
        </p:spPr>
        <p:txBody>
          <a:bodyPr wrap="square" rtlCol="0">
            <a:spAutoFit/>
          </a:bodyPr>
          <a:lstStyle/>
          <a:p>
            <a:r>
              <a:rPr lang="en-SG" dirty="0">
                <a:solidFill>
                  <a:schemeClr val="bg1">
                    <a:lumMod val="65000"/>
                  </a:schemeClr>
                </a:solidFill>
              </a:rPr>
              <a:t>Susan signs up</a:t>
            </a:r>
          </a:p>
        </p:txBody>
      </p:sp>
      <p:sp>
        <p:nvSpPr>
          <p:cNvPr id="15" name="TextBox 14">
            <a:extLst>
              <a:ext uri="{FF2B5EF4-FFF2-40B4-BE49-F238E27FC236}">
                <a16:creationId xmlns:a16="http://schemas.microsoft.com/office/drawing/2014/main" id="{C82EA8D5-02BB-4524-8F78-2E97DA7F63BC}"/>
              </a:ext>
            </a:extLst>
          </p:cNvPr>
          <p:cNvSpPr txBox="1"/>
          <p:nvPr/>
        </p:nvSpPr>
        <p:spPr>
          <a:xfrm>
            <a:off x="3102360" y="2958994"/>
            <a:ext cx="1625600" cy="646331"/>
          </a:xfrm>
          <a:prstGeom prst="rect">
            <a:avLst/>
          </a:prstGeom>
          <a:noFill/>
        </p:spPr>
        <p:txBody>
          <a:bodyPr wrap="square" rtlCol="0">
            <a:spAutoFit/>
          </a:bodyPr>
          <a:lstStyle/>
          <a:p>
            <a:r>
              <a:rPr lang="en-SG" dirty="0"/>
              <a:t>Susan keys in order</a:t>
            </a:r>
          </a:p>
        </p:txBody>
      </p:sp>
      <p:sp>
        <p:nvSpPr>
          <p:cNvPr id="16" name="TextBox 15">
            <a:extLst>
              <a:ext uri="{FF2B5EF4-FFF2-40B4-BE49-F238E27FC236}">
                <a16:creationId xmlns:a16="http://schemas.microsoft.com/office/drawing/2014/main" id="{7F875EB3-7B6B-4014-9E1B-6E9265C3A100}"/>
              </a:ext>
            </a:extLst>
          </p:cNvPr>
          <p:cNvSpPr txBox="1"/>
          <p:nvPr/>
        </p:nvSpPr>
        <p:spPr>
          <a:xfrm>
            <a:off x="5283200" y="2958994"/>
            <a:ext cx="1625600" cy="1754326"/>
          </a:xfrm>
          <a:prstGeom prst="rect">
            <a:avLst/>
          </a:prstGeom>
          <a:noFill/>
        </p:spPr>
        <p:txBody>
          <a:bodyPr wrap="square" rtlCol="0">
            <a:spAutoFit/>
          </a:bodyPr>
          <a:lstStyle/>
          <a:p>
            <a:r>
              <a:rPr lang="en-SG" dirty="0">
                <a:solidFill>
                  <a:schemeClr val="bg1">
                    <a:lumMod val="65000"/>
                  </a:schemeClr>
                </a:solidFill>
              </a:rPr>
              <a:t>Order summary and elderly details sent to Jack that selected to help Susan</a:t>
            </a:r>
          </a:p>
        </p:txBody>
      </p:sp>
      <p:sp>
        <p:nvSpPr>
          <p:cNvPr id="17" name="Rectangle 16">
            <a:extLst>
              <a:ext uri="{FF2B5EF4-FFF2-40B4-BE49-F238E27FC236}">
                <a16:creationId xmlns:a16="http://schemas.microsoft.com/office/drawing/2014/main" id="{0B7AA878-7D8E-4124-A7F9-25FC0DDA583C}"/>
              </a:ext>
            </a:extLst>
          </p:cNvPr>
          <p:cNvSpPr/>
          <p:nvPr/>
        </p:nvSpPr>
        <p:spPr>
          <a:xfrm>
            <a:off x="1017963" y="3709258"/>
            <a:ext cx="1004062" cy="1004062"/>
          </a:xfrm>
          <a:prstGeom prst="rect">
            <a:avLst/>
          </a:prstGeom>
          <a: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61B5FED1-4CED-4F42-8434-FC5CFDEC83A9}"/>
              </a:ext>
            </a:extLst>
          </p:cNvPr>
          <p:cNvSpPr txBox="1"/>
          <p:nvPr/>
        </p:nvSpPr>
        <p:spPr>
          <a:xfrm>
            <a:off x="7525544" y="2958993"/>
            <a:ext cx="1625600" cy="646331"/>
          </a:xfrm>
          <a:prstGeom prst="rect">
            <a:avLst/>
          </a:prstGeom>
          <a:noFill/>
        </p:spPr>
        <p:txBody>
          <a:bodyPr wrap="square" rtlCol="0">
            <a:spAutoFit/>
          </a:bodyPr>
          <a:lstStyle/>
          <a:p>
            <a:r>
              <a:rPr lang="en-SG" dirty="0">
                <a:solidFill>
                  <a:schemeClr val="bg1">
                    <a:lumMod val="65000"/>
                  </a:schemeClr>
                </a:solidFill>
              </a:rPr>
              <a:t>Jack buys groceries</a:t>
            </a:r>
          </a:p>
        </p:txBody>
      </p:sp>
      <p:sp>
        <p:nvSpPr>
          <p:cNvPr id="19" name="TextBox 18">
            <a:extLst>
              <a:ext uri="{FF2B5EF4-FFF2-40B4-BE49-F238E27FC236}">
                <a16:creationId xmlns:a16="http://schemas.microsoft.com/office/drawing/2014/main" id="{3C8FE624-3C79-44B1-8DE0-F3D883B7CDCB}"/>
              </a:ext>
            </a:extLst>
          </p:cNvPr>
          <p:cNvSpPr txBox="1"/>
          <p:nvPr/>
        </p:nvSpPr>
        <p:spPr>
          <a:xfrm>
            <a:off x="9896294" y="2958994"/>
            <a:ext cx="1625600" cy="923330"/>
          </a:xfrm>
          <a:prstGeom prst="rect">
            <a:avLst/>
          </a:prstGeom>
          <a:noFill/>
        </p:spPr>
        <p:txBody>
          <a:bodyPr wrap="square" rtlCol="0">
            <a:spAutoFit/>
          </a:bodyPr>
          <a:lstStyle/>
          <a:p>
            <a:r>
              <a:rPr lang="en-SG" dirty="0">
                <a:solidFill>
                  <a:schemeClr val="bg1">
                    <a:lumMod val="65000"/>
                  </a:schemeClr>
                </a:solidFill>
              </a:rPr>
              <a:t>Jack delivers grocery to Susan’s house</a:t>
            </a:r>
          </a:p>
        </p:txBody>
      </p:sp>
      <p:cxnSp>
        <p:nvCxnSpPr>
          <p:cNvPr id="21" name="Straight Arrow Connector 20">
            <a:extLst>
              <a:ext uri="{FF2B5EF4-FFF2-40B4-BE49-F238E27FC236}">
                <a16:creationId xmlns:a16="http://schemas.microsoft.com/office/drawing/2014/main" id="{285E504A-F91F-4CAF-804E-ABFE2BCDD76A}"/>
              </a:ext>
            </a:extLst>
          </p:cNvPr>
          <p:cNvCxnSpPr>
            <a:stCxn id="5" idx="3"/>
            <a:endCxn id="7" idx="1"/>
          </p:cNvCxnSpPr>
          <p:nvPr/>
        </p:nvCxnSpPr>
        <p:spPr>
          <a:xfrm>
            <a:off x="1721022" y="2440185"/>
            <a:ext cx="1279738" cy="0"/>
          </a:xfrm>
          <a:prstGeom prst="straightConnector1">
            <a:avLst/>
          </a:prstGeom>
          <a:ln>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A256307-EEF0-4424-9661-D4AEE179ACCD}"/>
              </a:ext>
            </a:extLst>
          </p:cNvPr>
          <p:cNvCxnSpPr>
            <a:stCxn id="7" idx="3"/>
            <a:endCxn id="9" idx="1"/>
          </p:cNvCxnSpPr>
          <p:nvPr/>
        </p:nvCxnSpPr>
        <p:spPr>
          <a:xfrm>
            <a:off x="3915160" y="2440185"/>
            <a:ext cx="1403051" cy="0"/>
          </a:xfrm>
          <a:prstGeom prst="straightConnector1">
            <a:avLst/>
          </a:prstGeom>
          <a:ln>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3B0C656-C4ED-4C9D-916C-EBB4203782CA}"/>
              </a:ext>
            </a:extLst>
          </p:cNvPr>
          <p:cNvCxnSpPr>
            <a:stCxn id="9" idx="3"/>
            <a:endCxn id="11" idx="1"/>
          </p:cNvCxnSpPr>
          <p:nvPr/>
        </p:nvCxnSpPr>
        <p:spPr>
          <a:xfrm>
            <a:off x="6232611" y="2440185"/>
            <a:ext cx="1279738" cy="0"/>
          </a:xfrm>
          <a:prstGeom prst="straightConnector1">
            <a:avLst/>
          </a:prstGeom>
          <a:ln>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9719119-0D63-4674-AB8F-0DAC64B8046E}"/>
              </a:ext>
            </a:extLst>
          </p:cNvPr>
          <p:cNvCxnSpPr>
            <a:stCxn id="11" idx="3"/>
            <a:endCxn id="13" idx="1"/>
          </p:cNvCxnSpPr>
          <p:nvPr/>
        </p:nvCxnSpPr>
        <p:spPr>
          <a:xfrm>
            <a:off x="8426749" y="2440185"/>
            <a:ext cx="1403051" cy="0"/>
          </a:xfrm>
          <a:prstGeom prst="straightConnector1">
            <a:avLst/>
          </a:prstGeom>
          <a:ln>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pic>
        <p:nvPicPr>
          <p:cNvPr id="29" name="Picture 28" descr="A close up of a computer&#10;&#10;Description automatically generated">
            <a:extLst>
              <a:ext uri="{FF2B5EF4-FFF2-40B4-BE49-F238E27FC236}">
                <a16:creationId xmlns:a16="http://schemas.microsoft.com/office/drawing/2014/main" id="{D04CF7A4-85FB-4526-BF8D-27D000B26122}"/>
              </a:ext>
            </a:extLst>
          </p:cNvPr>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Lst>
          </a:blip>
          <a:stretch>
            <a:fillRect/>
          </a:stretch>
        </p:blipFill>
        <p:spPr>
          <a:xfrm>
            <a:off x="6305182" y="5296375"/>
            <a:ext cx="762524" cy="762524"/>
          </a:xfrm>
          <a:prstGeom prst="rect">
            <a:avLst/>
          </a:prstGeom>
        </p:spPr>
      </p:pic>
      <p:pic>
        <p:nvPicPr>
          <p:cNvPr id="33" name="Picture 32" descr="A close up of a logo&#10;&#10;Description automatically generated">
            <a:extLst>
              <a:ext uri="{FF2B5EF4-FFF2-40B4-BE49-F238E27FC236}">
                <a16:creationId xmlns:a16="http://schemas.microsoft.com/office/drawing/2014/main" id="{097889DA-9DFB-4E3A-AA79-0F3B8523E3AA}"/>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Lst>
          </a:blip>
          <a:stretch>
            <a:fillRect/>
          </a:stretch>
        </p:blipFill>
        <p:spPr>
          <a:xfrm>
            <a:off x="5224801" y="4832713"/>
            <a:ext cx="1106793" cy="1106793"/>
          </a:xfrm>
          <a:prstGeom prst="rect">
            <a:avLst/>
          </a:prstGeom>
        </p:spPr>
      </p:pic>
      <p:pic>
        <p:nvPicPr>
          <p:cNvPr id="35" name="Picture 34" descr="A picture containing object, clock, table&#10;&#10;Description automatically generated">
            <a:extLst>
              <a:ext uri="{FF2B5EF4-FFF2-40B4-BE49-F238E27FC236}">
                <a16:creationId xmlns:a16="http://schemas.microsoft.com/office/drawing/2014/main" id="{33748205-432F-4C2C-BC51-1B9680C39D30}"/>
              </a:ext>
            </a:extLst>
          </p:cNvPr>
          <p:cNvPicPr>
            <a:picLocks noChangeAspect="1"/>
          </p:cNvPicPr>
          <p:nvPr/>
        </p:nvPicPr>
        <p:blipFill>
          <a:blip r:embed="rId19"/>
          <a:stretch>
            <a:fillRect/>
          </a:stretch>
        </p:blipFill>
        <p:spPr>
          <a:xfrm>
            <a:off x="3177131" y="3709258"/>
            <a:ext cx="1107847" cy="1107847"/>
          </a:xfrm>
          <a:prstGeom prst="rect">
            <a:avLst/>
          </a:prstGeom>
        </p:spPr>
      </p:pic>
      <p:sp>
        <p:nvSpPr>
          <p:cNvPr id="36" name="Rectangle 35">
            <a:extLst>
              <a:ext uri="{FF2B5EF4-FFF2-40B4-BE49-F238E27FC236}">
                <a16:creationId xmlns:a16="http://schemas.microsoft.com/office/drawing/2014/main" id="{6B3E87AE-C463-4482-99FE-A268979408F1}"/>
              </a:ext>
            </a:extLst>
          </p:cNvPr>
          <p:cNvSpPr/>
          <p:nvPr/>
        </p:nvSpPr>
        <p:spPr>
          <a:xfrm>
            <a:off x="7525544" y="3761150"/>
            <a:ext cx="1004062" cy="1004062"/>
          </a:xfrm>
          <a:prstGeom prst="rect">
            <a:avLst/>
          </a:prstGeom>
          <a:blipFill>
            <a:blip r:embed="rId20">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3" name="Rectangle: Rounded Corners 2">
            <a:extLst>
              <a:ext uri="{FF2B5EF4-FFF2-40B4-BE49-F238E27FC236}">
                <a16:creationId xmlns:a16="http://schemas.microsoft.com/office/drawing/2014/main" id="{A8CC0EE4-3F1C-46B8-9244-514FE40FCE01}"/>
              </a:ext>
            </a:extLst>
          </p:cNvPr>
          <p:cNvSpPr/>
          <p:nvPr/>
        </p:nvSpPr>
        <p:spPr>
          <a:xfrm>
            <a:off x="2672418" y="1969529"/>
            <a:ext cx="2147191" cy="38652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4" name="Picture 23" descr="A picture containing toy&#10;&#10;Description automatically generated">
            <a:extLst>
              <a:ext uri="{FF2B5EF4-FFF2-40B4-BE49-F238E27FC236}">
                <a16:creationId xmlns:a16="http://schemas.microsoft.com/office/drawing/2014/main" id="{16169F4C-298E-49B4-9D49-5ECD7C6117FF}"/>
              </a:ext>
            </a:extLst>
          </p:cNvPr>
          <p:cNvPicPr>
            <a:picLocks noChangeAspect="1"/>
          </p:cNvPicPr>
          <p:nvPr/>
        </p:nvPicPr>
        <p:blipFill>
          <a:blip r:embed="rId22"/>
          <a:stretch>
            <a:fillRect/>
          </a:stretch>
        </p:blipFill>
        <p:spPr>
          <a:xfrm>
            <a:off x="3055219" y="3622430"/>
            <a:ext cx="1232599" cy="1232599"/>
          </a:xfrm>
          <a:prstGeom prst="rect">
            <a:avLst/>
          </a:prstGeom>
        </p:spPr>
      </p:pic>
      <p:pic>
        <p:nvPicPr>
          <p:cNvPr id="4" name="Picture 3">
            <a:extLst>
              <a:ext uri="{FF2B5EF4-FFF2-40B4-BE49-F238E27FC236}">
                <a16:creationId xmlns:a16="http://schemas.microsoft.com/office/drawing/2014/main" id="{6477CDFB-EFE9-4377-9E2C-8D5ADE2E5E0D}"/>
              </a:ext>
            </a:extLst>
          </p:cNvPr>
          <p:cNvPicPr>
            <a:picLocks noChangeAspect="1"/>
          </p:cNvPicPr>
          <p:nvPr/>
        </p:nvPicPr>
        <p:blipFill>
          <a:blip r:embed="rId23">
            <a:extLst>
              <a:ext uri="{BEBA8EAE-BF5A-486C-A8C5-ECC9F3942E4B}">
                <a14:imgProps xmlns:a14="http://schemas.microsoft.com/office/drawing/2010/main">
                  <a14:imgLayer r:embed="rId24">
                    <a14:imgEffect>
                      <a14:saturation sat="0"/>
                    </a14:imgEffect>
                  </a14:imgLayer>
                </a14:imgProps>
              </a:ext>
            </a:extLst>
          </a:blip>
          <a:stretch>
            <a:fillRect/>
          </a:stretch>
        </p:blipFill>
        <p:spPr>
          <a:xfrm>
            <a:off x="9896294" y="4005468"/>
            <a:ext cx="1280271" cy="1280271"/>
          </a:xfrm>
          <a:prstGeom prst="rect">
            <a:avLst/>
          </a:prstGeom>
        </p:spPr>
      </p:pic>
      <p:sp>
        <p:nvSpPr>
          <p:cNvPr id="6" name="TextBox 5">
            <a:extLst>
              <a:ext uri="{FF2B5EF4-FFF2-40B4-BE49-F238E27FC236}">
                <a16:creationId xmlns:a16="http://schemas.microsoft.com/office/drawing/2014/main" id="{7E013631-C465-44D3-B573-CAA6D25C16F8}"/>
              </a:ext>
            </a:extLst>
          </p:cNvPr>
          <p:cNvSpPr txBox="1"/>
          <p:nvPr/>
        </p:nvSpPr>
        <p:spPr>
          <a:xfrm>
            <a:off x="2907177" y="4973209"/>
            <a:ext cx="1875870" cy="646331"/>
          </a:xfrm>
          <a:prstGeom prst="rect">
            <a:avLst/>
          </a:prstGeom>
          <a:noFill/>
        </p:spPr>
        <p:txBody>
          <a:bodyPr wrap="square" rtlCol="0">
            <a:spAutoFit/>
          </a:bodyPr>
          <a:lstStyle/>
          <a:p>
            <a:r>
              <a:rPr lang="en-SG" dirty="0">
                <a:highlight>
                  <a:srgbClr val="FFFF00"/>
                </a:highlight>
              </a:rPr>
              <a:t>Smart ordering system</a:t>
            </a:r>
          </a:p>
        </p:txBody>
      </p:sp>
    </p:spTree>
    <p:extLst>
      <p:ext uri="{BB962C8B-B14F-4D97-AF65-F5344CB8AC3E}">
        <p14:creationId xmlns:p14="http://schemas.microsoft.com/office/powerpoint/2010/main" val="377668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8A25-2594-413E-B42B-70C9B1192978}"/>
              </a:ext>
            </a:extLst>
          </p:cNvPr>
          <p:cNvSpPr>
            <a:spLocks noGrp="1"/>
          </p:cNvSpPr>
          <p:nvPr>
            <p:ph type="title"/>
          </p:nvPr>
        </p:nvSpPr>
        <p:spPr>
          <a:xfrm>
            <a:off x="1024129" y="585216"/>
            <a:ext cx="4431792" cy="1499616"/>
          </a:xfrm>
        </p:spPr>
        <p:txBody>
          <a:bodyPr>
            <a:normAutofit/>
          </a:bodyPr>
          <a:lstStyle/>
          <a:p>
            <a:r>
              <a:rPr lang="en-SG" sz="4600"/>
              <a:t>Smart and intuitive ordering system</a:t>
            </a:r>
          </a:p>
        </p:txBody>
      </p:sp>
      <p:sp>
        <p:nvSpPr>
          <p:cNvPr id="3" name="Content Placeholder 2">
            <a:extLst>
              <a:ext uri="{FF2B5EF4-FFF2-40B4-BE49-F238E27FC236}">
                <a16:creationId xmlns:a16="http://schemas.microsoft.com/office/drawing/2014/main" id="{2B2BB87F-1700-4A97-9138-4E66FB144770}"/>
              </a:ext>
            </a:extLst>
          </p:cNvPr>
          <p:cNvSpPr>
            <a:spLocks noGrp="1"/>
          </p:cNvSpPr>
          <p:nvPr>
            <p:ph idx="1"/>
          </p:nvPr>
        </p:nvSpPr>
        <p:spPr>
          <a:xfrm>
            <a:off x="1024128" y="2286000"/>
            <a:ext cx="4429615" cy="3931920"/>
          </a:xfrm>
        </p:spPr>
        <p:txBody>
          <a:bodyPr>
            <a:normAutofit/>
          </a:bodyPr>
          <a:lstStyle/>
          <a:p>
            <a:pPr lvl="1">
              <a:buFont typeface="Wingdings" panose="05000000000000000000" pitchFamily="2" charset="2"/>
              <a:buChar char="ü"/>
            </a:pPr>
            <a:r>
              <a:rPr lang="en-SG" dirty="0"/>
              <a:t>Choice of speech or text (for elderly who may not be able to write/disability)</a:t>
            </a:r>
          </a:p>
          <a:p>
            <a:pPr lvl="1">
              <a:buFont typeface="Wingdings" panose="05000000000000000000" pitchFamily="2" charset="2"/>
              <a:buChar char="ü"/>
            </a:pPr>
            <a:r>
              <a:rPr lang="en-SG" dirty="0"/>
              <a:t>Fuzzy matching (For the elderly whose first </a:t>
            </a:r>
            <a:r>
              <a:rPr lang="en-SG" dirty="0" err="1"/>
              <a:t>lang</a:t>
            </a:r>
            <a:r>
              <a:rPr lang="en-SG" dirty="0"/>
              <a:t> not </a:t>
            </a:r>
            <a:r>
              <a:rPr lang="en-SG" dirty="0" err="1"/>
              <a:t>eng.</a:t>
            </a:r>
            <a:r>
              <a:rPr lang="en-SG" dirty="0"/>
              <a:t> Many.)</a:t>
            </a:r>
          </a:p>
          <a:p>
            <a:pPr lvl="1">
              <a:buFont typeface="Wingdings" panose="05000000000000000000" pitchFamily="2" charset="2"/>
              <a:buChar char="ü"/>
            </a:pPr>
            <a:r>
              <a:rPr lang="en-SG" dirty="0"/>
              <a:t>Multiple languages (% of Chinese speaking elderly)</a:t>
            </a:r>
          </a:p>
          <a:p>
            <a:pPr lvl="1">
              <a:buFont typeface="Wingdings" panose="05000000000000000000" pitchFamily="2" charset="2"/>
              <a:buChar char="ü"/>
            </a:pPr>
            <a:r>
              <a:rPr lang="en-SG" dirty="0"/>
              <a:t>Natural conversation experience </a:t>
            </a:r>
          </a:p>
        </p:txBody>
      </p:sp>
      <p:pic>
        <p:nvPicPr>
          <p:cNvPr id="8" name="Picture 7">
            <a:extLst>
              <a:ext uri="{FF2B5EF4-FFF2-40B4-BE49-F238E27FC236}">
                <a16:creationId xmlns:a16="http://schemas.microsoft.com/office/drawing/2014/main" id="{C2DD2287-B5D3-4DC9-B7F3-A33AECEBBC66}"/>
              </a:ext>
            </a:extLst>
          </p:cNvPr>
          <p:cNvPicPr>
            <a:picLocks noChangeAspect="1"/>
          </p:cNvPicPr>
          <p:nvPr/>
        </p:nvPicPr>
        <p:blipFill rotWithShape="1">
          <a:blip r:embed="rId3"/>
          <a:srcRect t="4270"/>
          <a:stretch/>
        </p:blipFill>
        <p:spPr>
          <a:xfrm>
            <a:off x="5936343" y="1711894"/>
            <a:ext cx="5979885" cy="4373645"/>
          </a:xfrm>
          <a:prstGeom prst="rect">
            <a:avLst/>
          </a:prstGeom>
        </p:spPr>
      </p:pic>
      <p:sp>
        <p:nvSpPr>
          <p:cNvPr id="5" name="Oval 4">
            <a:extLst>
              <a:ext uri="{FF2B5EF4-FFF2-40B4-BE49-F238E27FC236}">
                <a16:creationId xmlns:a16="http://schemas.microsoft.com/office/drawing/2014/main" id="{7D810A20-0A74-4D02-9B48-4404306E20C0}"/>
              </a:ext>
            </a:extLst>
          </p:cNvPr>
          <p:cNvSpPr/>
          <p:nvPr/>
        </p:nvSpPr>
        <p:spPr>
          <a:xfrm>
            <a:off x="9417935" y="334895"/>
            <a:ext cx="1749937" cy="1749937"/>
          </a:xfrm>
          <a:prstGeom prst="ellipse">
            <a:avLst/>
          </a:prstGeom>
        </p:spPr>
        <p:style>
          <a:lnRef idx="0">
            <a:schemeClr val="dk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SG" dirty="0"/>
          </a:p>
        </p:txBody>
      </p:sp>
      <p:sp>
        <p:nvSpPr>
          <p:cNvPr id="4" name="Rectangle 3">
            <a:extLst>
              <a:ext uri="{FF2B5EF4-FFF2-40B4-BE49-F238E27FC236}">
                <a16:creationId xmlns:a16="http://schemas.microsoft.com/office/drawing/2014/main" id="{D5D3A4D1-8BFE-4ED3-B2A9-544610EC1744}"/>
              </a:ext>
            </a:extLst>
          </p:cNvPr>
          <p:cNvSpPr/>
          <p:nvPr/>
        </p:nvSpPr>
        <p:spPr>
          <a:xfrm>
            <a:off x="9790872" y="707832"/>
            <a:ext cx="1004062" cy="1004062"/>
          </a:xfrm>
          <a:prstGeom prst="rect">
            <a:avLst/>
          </a:prstGeom>
          <a:blipFill rotWithShape="1">
            <a:blip r:embed="rId4"/>
            <a:srcRect/>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3147223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1296</Words>
  <Application>Microsoft Office PowerPoint</Application>
  <PresentationFormat>Widescreen</PresentationFormat>
  <Paragraphs>123</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Tw Cen MT</vt:lpstr>
      <vt:lpstr>Tw Cen MT Condensed</vt:lpstr>
      <vt:lpstr>Wingdings</vt:lpstr>
      <vt:lpstr>Wingdings 3</vt:lpstr>
      <vt:lpstr>Integral</vt:lpstr>
      <vt:lpstr>PowerPoint Presentation</vt:lpstr>
      <vt:lpstr>Presentation outline</vt:lpstr>
      <vt:lpstr>PowerPoint Presentation</vt:lpstr>
      <vt:lpstr>Societal needs</vt:lpstr>
      <vt:lpstr>PowerPoint Presentation</vt:lpstr>
      <vt:lpstr>Solution aims</vt:lpstr>
      <vt:lpstr>How our app works</vt:lpstr>
      <vt:lpstr>How our app works</vt:lpstr>
      <vt:lpstr>Smart and intuitive ordering system</vt:lpstr>
      <vt:lpstr>Other highlights</vt:lpstr>
      <vt:lpstr>PowerPoint Presentation</vt:lpstr>
      <vt:lpstr>Limitations</vt:lpstr>
      <vt:lpstr>PowerPoint Presentation</vt:lpstr>
      <vt:lpstr>Future direction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2020-05-31T09:38:51Z</dcterms:created>
  <dcterms:modified xsi:type="dcterms:W3CDTF">2020-05-31T10:04:04Z</dcterms:modified>
</cp:coreProperties>
</file>