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9" r:id="rId3"/>
    <p:sldId id="260" r:id="rId4"/>
    <p:sldId id="272" r:id="rId5"/>
    <p:sldId id="312" r:id="rId6"/>
    <p:sldId id="309" r:id="rId7"/>
    <p:sldId id="280" r:id="rId8"/>
    <p:sldId id="313" r:id="rId9"/>
    <p:sldId id="314" r:id="rId10"/>
    <p:sldId id="315" r:id="rId11"/>
    <p:sldId id="306" r:id="rId12"/>
    <p:sldId id="316" r:id="rId13"/>
    <p:sldId id="31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课堂目标" id="{E51481FA-7153-4520-8AAE-7F7F74FB6327}">
          <p14:sldIdLst>
            <p14:sldId id="259"/>
          </p14:sldIdLst>
        </p14:section>
        <p14:section name="三、知识点部分" id="{AD83DBD8-9D58-4DF3-B473-03C8A892CC39}">
          <p14:sldIdLst>
            <p14:sldId id="260"/>
          </p14:sldIdLst>
        </p14:section>
        <p14:section name="01-状态管理" id="{4C832947-2092-B242-8FF3-4D96B6007803}">
          <p14:sldIdLst>
            <p14:sldId id="272"/>
            <p14:sldId id="312"/>
          </p14:sldIdLst>
        </p14:section>
        <p14:section name="02-变换" id="{D67B6D8B-F816-411F-AFD9-E57CB8852184}">
          <p14:sldIdLst>
            <p14:sldId id="309"/>
            <p14:sldId id="280"/>
            <p14:sldId id="313"/>
            <p14:sldId id="314"/>
            <p14:sldId id="315"/>
          </p14:sldIdLst>
        </p14:section>
        <p14:section name="案例" id="{1E00EAB9-A32C-44B7-84CD-1E36D4A77792}">
          <p14:sldIdLst>
            <p14:sldId id="306"/>
          </p14:sldIdLst>
        </p14:section>
        <p14:section name="总结" id="{BA7F69A0-C90E-469F-8434-5E1719BA80BE}">
          <p14:sldIdLst>
            <p14:sldId id="316"/>
          </p14:sldIdLst>
        </p14:section>
        <p14:section name="作业" id="{0C2FA354-1CB8-4713-9946-E205DDA1A99D}">
          <p14:sldIdLst>
            <p14:sldId id="31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BD7"/>
    <a:srgbClr val="00A5E3"/>
    <a:srgbClr val="C5AA76"/>
    <a:srgbClr val="D4C29A"/>
    <a:srgbClr val="D3B589"/>
    <a:srgbClr val="C9B58D"/>
    <a:srgbClr val="FFFF00"/>
    <a:srgbClr val="4D0907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9" autoAdjust="0"/>
    <p:restoredTop sz="96764" autoAdjust="0"/>
  </p:normalViewPr>
  <p:slideViewPr>
    <p:cSldViewPr snapToGrid="0">
      <p:cViewPr varScale="1">
        <p:scale>
          <a:sx n="108" d="100"/>
          <a:sy n="108" d="100"/>
        </p:scale>
        <p:origin x="12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2020/10/23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804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5828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497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1076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0844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2280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5112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6202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114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2766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8499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14FDB27-2698-4847-83FF-94F12F91701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0" y="166488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2857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canvas </a:t>
            </a:r>
            <a:r>
              <a:rPr lang="zh-CN" altLang="en-US"/>
              <a:t>变换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扩展 </a:t>
            </a:r>
            <a:r>
              <a:rPr lang="en-US" altLang="zh-CN"/>
              <a:t>- </a:t>
            </a:r>
            <a:r>
              <a:rPr lang="zh-CN" altLang="en-US"/>
              <a:t>矩阵变换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7D42E-4B33-42EA-A876-7A63FDA18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相对变换矩阵：</a:t>
            </a:r>
            <a:r>
              <a:rPr lang="en-US" altLang="zh-CN"/>
              <a:t>transform(a, b, c, d, e, f)</a:t>
            </a:r>
          </a:p>
          <a:p>
            <a:pPr marL="0" indent="0">
              <a:buNone/>
            </a:pPr>
            <a:r>
              <a:rPr lang="zh-CN" altLang="en-US"/>
              <a:t>绝对变换矩阵：</a:t>
            </a:r>
            <a:r>
              <a:rPr lang="en-US" altLang="zh-CN"/>
              <a:t>setTransform(a, b, c, d, e, f)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en-US" altLang="zh-CN">
                <a:solidFill>
                  <a:srgbClr val="C00000"/>
                </a:solidFill>
              </a:rPr>
              <a:t>a,d </a:t>
            </a:r>
            <a:r>
              <a:rPr lang="zh-CN" altLang="en-US">
                <a:solidFill>
                  <a:srgbClr val="494949"/>
                </a:solidFill>
              </a:rPr>
              <a:t>：</a:t>
            </a:r>
            <a:r>
              <a:rPr lang="en-US" altLang="zh-CN">
                <a:solidFill>
                  <a:srgbClr val="494949"/>
                </a:solidFill>
              </a:rPr>
              <a:t>x</a:t>
            </a:r>
            <a:r>
              <a:rPr lang="zh-CN" altLang="en-US">
                <a:solidFill>
                  <a:srgbClr val="494949"/>
                </a:solidFill>
              </a:rPr>
              <a:t>，</a:t>
            </a:r>
            <a:r>
              <a:rPr lang="en-US" altLang="zh-CN">
                <a:solidFill>
                  <a:srgbClr val="494949"/>
                </a:solidFill>
              </a:rPr>
              <a:t>y </a:t>
            </a:r>
            <a:r>
              <a:rPr lang="zh-CN" altLang="en-US">
                <a:solidFill>
                  <a:srgbClr val="494949"/>
                </a:solidFill>
              </a:rPr>
              <a:t>轴向的缩放，默认为</a:t>
            </a:r>
            <a:r>
              <a:rPr lang="en-US" altLang="zh-CN">
                <a:solidFill>
                  <a:srgbClr val="494949"/>
                </a:solidFill>
              </a:rPr>
              <a:t>1</a:t>
            </a:r>
          </a:p>
          <a:p>
            <a:r>
              <a:rPr lang="en-US" altLang="zh-CN">
                <a:solidFill>
                  <a:srgbClr val="008E40"/>
                </a:solidFill>
              </a:rPr>
              <a:t>c,b </a:t>
            </a:r>
            <a:r>
              <a:rPr lang="zh-CN" altLang="en-US">
                <a:solidFill>
                  <a:srgbClr val="494949"/>
                </a:solidFill>
              </a:rPr>
              <a:t>：</a:t>
            </a:r>
            <a:r>
              <a:rPr lang="en-US" altLang="zh-CN">
                <a:solidFill>
                  <a:srgbClr val="494949"/>
                </a:solidFill>
              </a:rPr>
              <a:t>x</a:t>
            </a:r>
            <a:r>
              <a:rPr lang="zh-CN" altLang="en-US">
                <a:solidFill>
                  <a:srgbClr val="494949"/>
                </a:solidFill>
              </a:rPr>
              <a:t>，</a:t>
            </a:r>
            <a:r>
              <a:rPr lang="en-US" altLang="zh-CN">
                <a:solidFill>
                  <a:srgbClr val="494949"/>
                </a:solidFill>
              </a:rPr>
              <a:t>y </a:t>
            </a:r>
            <a:r>
              <a:rPr lang="zh-CN" altLang="en-US">
                <a:solidFill>
                  <a:srgbClr val="494949"/>
                </a:solidFill>
              </a:rPr>
              <a:t>轴向的倾斜，默认为</a:t>
            </a:r>
            <a:r>
              <a:rPr lang="en-US" altLang="zh-CN">
                <a:solidFill>
                  <a:srgbClr val="494949"/>
                </a:solidFill>
              </a:rPr>
              <a:t>0</a:t>
            </a:r>
          </a:p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e,f  </a:t>
            </a:r>
            <a:r>
              <a:rPr lang="zh-CN" altLang="en-US">
                <a:solidFill>
                  <a:srgbClr val="494949"/>
                </a:solidFill>
              </a:rPr>
              <a:t>：</a:t>
            </a:r>
            <a:r>
              <a:rPr lang="en-US" altLang="zh-CN">
                <a:solidFill>
                  <a:srgbClr val="494949"/>
                </a:solidFill>
              </a:rPr>
              <a:t>x</a:t>
            </a:r>
            <a:r>
              <a:rPr lang="zh-CN" altLang="en-US">
                <a:solidFill>
                  <a:srgbClr val="494949"/>
                </a:solidFill>
              </a:rPr>
              <a:t>，</a:t>
            </a:r>
            <a:r>
              <a:rPr lang="en-US" altLang="zh-CN">
                <a:solidFill>
                  <a:srgbClr val="494949"/>
                </a:solidFill>
              </a:rPr>
              <a:t>y </a:t>
            </a:r>
            <a:r>
              <a:rPr lang="zh-CN" altLang="en-US">
                <a:solidFill>
                  <a:srgbClr val="494949"/>
                </a:solidFill>
              </a:rPr>
              <a:t>轴向的位移，默认为</a:t>
            </a:r>
            <a:r>
              <a:rPr lang="en-US" altLang="zh-CN">
                <a:solidFill>
                  <a:srgbClr val="494949"/>
                </a:solidFill>
              </a:rPr>
              <a:t>0</a:t>
            </a:r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CB2F0944-1D19-4282-9AFC-C8424A475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49866"/>
            <a:ext cx="3181034" cy="195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951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EB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钟表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0DF5CA2-47E4-4A0C-97C1-E3E423068B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33315" y="304127"/>
            <a:ext cx="6525370" cy="624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12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有变换的地方往往就有状态管理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7D42E-4B33-42EA-A876-7A63FDA18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对</a:t>
            </a:r>
            <a:r>
              <a:rPr lang="en-US" altLang="zh-CN"/>
              <a:t>canvas </a:t>
            </a:r>
            <a:r>
              <a:rPr lang="zh-CN" altLang="en-US"/>
              <a:t>坐标系进行变换后，以后绘制的图形都会受这种变换影响。而我们有时会不想让其它图形受此影响，这样我们就需要用</a:t>
            </a:r>
            <a:r>
              <a:rPr lang="en-US" altLang="zh-CN"/>
              <a:t>save() </a:t>
            </a:r>
            <a:r>
              <a:rPr lang="zh-CN" altLang="en-US"/>
              <a:t>和</a:t>
            </a:r>
            <a:r>
              <a:rPr lang="en-US" altLang="zh-CN"/>
              <a:t>restore() </a:t>
            </a:r>
            <a:r>
              <a:rPr lang="zh-CN" altLang="en-US"/>
              <a:t>将变换方法和绘制图形的方法包裹起来。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7107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EB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修改时钟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7D42E-4B33-42EA-A876-7A63FDA18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2054"/>
            <a:ext cx="10515600" cy="5164909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为时钟添加背景图。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在时钟上方，用布艺文字显示当前时间。</a:t>
            </a:r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F6D682C-E8B8-483A-8A5E-086A670BE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218" y="1433707"/>
            <a:ext cx="5152609" cy="485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819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掌握上下文对象的状态的管理方法。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可以灵活使用变换操控图形。</a:t>
            </a:r>
          </a:p>
          <a:p>
            <a:pPr marL="342900" indent="-342900">
              <a:buFont typeface="+mj-lt"/>
              <a:buAutoNum type="arabicPeriod"/>
            </a:pPr>
            <a:endParaRPr lang="zh-CN" altLang="en-US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知识点综述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上下文对象的状态管理</a:t>
            </a: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>
                <a:solidFill>
                  <a:schemeClr val="tx1"/>
                </a:solidFill>
              </a:rPr>
              <a:t>canvas </a:t>
            </a:r>
            <a:r>
              <a:rPr lang="zh-CN" altLang="en-US">
                <a:solidFill>
                  <a:schemeClr val="tx1"/>
                </a:solidFill>
              </a:rPr>
              <a:t>变换</a:t>
            </a: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64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状态管理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5046524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状态管理，管理的是上下文对象的状态。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上下文对象的状态就是上下文对象的属性。比如描边颜色，填充颜色，投影，线条样式，变换信息</a:t>
            </a:r>
            <a:r>
              <a:rPr lang="en-US" altLang="zh-CN"/>
              <a:t>…</a:t>
            </a:r>
          </a:p>
          <a:p>
            <a:pPr marL="0" indent="0">
              <a:buNone/>
            </a:pPr>
            <a:r>
              <a:rPr lang="zh-CN" altLang="en-US"/>
              <a:t>管理上下文状态的方法有两个：</a:t>
            </a:r>
            <a:endParaRPr lang="en-US" altLang="zh-CN"/>
          </a:p>
          <a:p>
            <a:r>
              <a:rPr lang="zh-CN" altLang="en-US"/>
              <a:t>保存当前状态：</a:t>
            </a:r>
            <a:r>
              <a:rPr lang="en-US" altLang="zh-CN"/>
              <a:t>save()</a:t>
            </a:r>
          </a:p>
          <a:p>
            <a:r>
              <a:rPr lang="zh-CN" altLang="en-US"/>
              <a:t>恢复上一次保存的状态：</a:t>
            </a:r>
            <a:r>
              <a:rPr lang="en-US" altLang="zh-CN"/>
              <a:t>restore()</a:t>
            </a:r>
          </a:p>
          <a:p>
            <a:pPr marL="0" indent="0">
              <a:buNone/>
            </a:pPr>
            <a:r>
              <a:rPr lang="zh-CN" altLang="en-US"/>
              <a:t>一般在我们绘制具备同一种样式的图形时，都会用</a:t>
            </a:r>
            <a:r>
              <a:rPr lang="en-US" altLang="zh-CN"/>
              <a:t>save() restore() </a:t>
            </a:r>
            <a:r>
              <a:rPr lang="zh-CN" altLang="en-US"/>
              <a:t>将其包裹起来。这是为了避免当前的图形样式影响以后所要绘制的的图形样式。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65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状态的嵌套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a - save()</a:t>
            </a:r>
            <a:br>
              <a:rPr lang="en-US" altLang="zh-CN"/>
            </a:br>
            <a:r>
              <a:rPr lang="en-US" altLang="zh-CN"/>
              <a:t>	b - save()</a:t>
            </a:r>
          </a:p>
          <a:p>
            <a:pPr marL="0" indent="0">
              <a:buNone/>
            </a:pPr>
            <a:r>
              <a:rPr lang="en-US" altLang="zh-CN"/>
              <a:t>	restore() – b</a:t>
            </a:r>
          </a:p>
          <a:p>
            <a:pPr marL="0" indent="0">
              <a:buNone/>
            </a:pPr>
            <a:r>
              <a:rPr lang="en-US" altLang="zh-CN"/>
              <a:t>restore() – a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377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变换的本质是对</a:t>
            </a:r>
            <a:r>
              <a:rPr lang="en-US" altLang="zh-CN"/>
              <a:t>canvas </a:t>
            </a:r>
            <a:r>
              <a:rPr lang="zh-CN" altLang="en-US"/>
              <a:t>坐标系的操作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变换有</a:t>
            </a:r>
            <a:r>
              <a:rPr lang="en-US" altLang="zh-CN"/>
              <a:t>3</a:t>
            </a:r>
            <a:r>
              <a:rPr lang="zh-CN" altLang="en-US"/>
              <a:t>个特性：</a:t>
            </a:r>
          </a:p>
          <a:p>
            <a:r>
              <a:rPr lang="zh-CN" altLang="en-US"/>
              <a:t>移动：</a:t>
            </a:r>
            <a:r>
              <a:rPr lang="en-US" altLang="zh-CN"/>
              <a:t> </a:t>
            </a:r>
            <a:r>
              <a:rPr lang="en-US" altLang="zh-CN">
                <a:solidFill>
                  <a:srgbClr val="00A5E3"/>
                </a:solidFill>
              </a:rPr>
              <a:t>translate</a:t>
            </a:r>
            <a:r>
              <a:rPr lang="en-US" altLang="zh-CN"/>
              <a:t>(x,y)</a:t>
            </a:r>
          </a:p>
          <a:p>
            <a:r>
              <a:rPr lang="zh-CN" altLang="en-US"/>
              <a:t>旋转：</a:t>
            </a:r>
            <a:r>
              <a:rPr lang="en-US" altLang="zh-CN"/>
              <a:t> </a:t>
            </a:r>
            <a:r>
              <a:rPr lang="en-US" altLang="zh-CN">
                <a:solidFill>
                  <a:srgbClr val="00A5E3"/>
                </a:solidFill>
              </a:rPr>
              <a:t>rotate</a:t>
            </a:r>
            <a:r>
              <a:rPr lang="en-US" altLang="zh-CN"/>
              <a:t>(angle)</a:t>
            </a:r>
          </a:p>
          <a:p>
            <a:r>
              <a:rPr lang="zh-CN" altLang="en-US"/>
              <a:t>缩放：</a:t>
            </a:r>
            <a:r>
              <a:rPr lang="en-US" altLang="zh-CN"/>
              <a:t> </a:t>
            </a:r>
            <a:r>
              <a:rPr lang="en-US" altLang="zh-CN">
                <a:solidFill>
                  <a:srgbClr val="00A5E3"/>
                </a:solidFill>
              </a:rPr>
              <a:t>scale</a:t>
            </a:r>
            <a:r>
              <a:rPr lang="en-US" altLang="zh-CN"/>
              <a:t>(x,y)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064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移动变换 </a:t>
            </a:r>
            <a:r>
              <a:rPr lang="en-US" altLang="zh-CN"/>
              <a:t>translate(x,y)</a:t>
            </a:r>
            <a:endParaRPr lang="zh-CN" alt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5CE5BAE3-25B8-46EB-A8BD-277356C706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63566" y="1216025"/>
            <a:ext cx="5864868" cy="496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697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rotate(angle)</a:t>
            </a:r>
            <a:endParaRPr lang="zh-CN" alt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96CEB23B-034F-4B30-BF5C-1C76C44958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85097" y="1216025"/>
            <a:ext cx="5821806" cy="496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31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scale(x,y)</a:t>
            </a:r>
            <a:endParaRPr lang="zh-CN" alt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FB0D04D-BC76-4D31-AA19-C3022AF32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260763"/>
            <a:ext cx="9760102" cy="404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661991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5954</TotalTime>
  <Words>390</Words>
  <Application>Microsoft Office PowerPoint</Application>
  <PresentationFormat>宽屏</PresentationFormat>
  <Paragraphs>62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微软雅黑</vt:lpstr>
      <vt:lpstr>微软雅黑</vt:lpstr>
      <vt:lpstr>Arial</vt:lpstr>
      <vt:lpstr>主题1</vt:lpstr>
      <vt:lpstr>canvas 变换</vt:lpstr>
      <vt:lpstr>课堂目标</vt:lpstr>
      <vt:lpstr>知识点综述</vt:lpstr>
      <vt:lpstr>状态管理</vt:lpstr>
      <vt:lpstr>状态的嵌套</vt:lpstr>
      <vt:lpstr>变换的本质是对canvas 坐标系的操作</vt:lpstr>
      <vt:lpstr>移动变换 translate(x,y)</vt:lpstr>
      <vt:lpstr>rotate(angle)</vt:lpstr>
      <vt:lpstr>scale(x,y)</vt:lpstr>
      <vt:lpstr>扩展 - 矩阵变换</vt:lpstr>
      <vt:lpstr>钟表</vt:lpstr>
      <vt:lpstr>有变换的地方往往就有状态管理</vt:lpstr>
      <vt:lpstr>修改时钟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338</cp:revision>
  <dcterms:created xsi:type="dcterms:W3CDTF">2019-05-19T07:46:27Z</dcterms:created>
  <dcterms:modified xsi:type="dcterms:W3CDTF">2020-10-23T07:14:00Z</dcterms:modified>
</cp:coreProperties>
</file>