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72" r:id="rId5"/>
    <p:sldId id="302" r:id="rId6"/>
    <p:sldId id="309" r:id="rId7"/>
    <p:sldId id="315" r:id="rId8"/>
    <p:sldId id="336" r:id="rId9"/>
    <p:sldId id="316" r:id="rId10"/>
    <p:sldId id="317" r:id="rId11"/>
    <p:sldId id="318" r:id="rId12"/>
    <p:sldId id="320" r:id="rId13"/>
    <p:sldId id="319" r:id="rId14"/>
    <p:sldId id="322" r:id="rId15"/>
    <p:sldId id="330" r:id="rId16"/>
    <p:sldId id="331" r:id="rId17"/>
    <p:sldId id="321" r:id="rId18"/>
    <p:sldId id="323" r:id="rId19"/>
    <p:sldId id="324" r:id="rId20"/>
    <p:sldId id="332" r:id="rId21"/>
    <p:sldId id="325" r:id="rId22"/>
    <p:sldId id="326" r:id="rId23"/>
    <p:sldId id="327" r:id="rId24"/>
    <p:sldId id="328" r:id="rId25"/>
    <p:sldId id="337" r:id="rId26"/>
    <p:sldId id="338" r:id="rId27"/>
    <p:sldId id="334" r:id="rId28"/>
    <p:sldId id="33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37"/>
            <p14:sldId id="338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EB0D1AAC-B327-483C-88F5-8D325D06303C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21" d="100"/>
          <a:sy n="121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37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4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yxyy.name/blo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</a:t>
            </a:r>
            <a:r>
              <a:rPr lang="zh-CN" altLang="en-US">
                <a:solidFill>
                  <a:srgbClr val="00A5E3"/>
                </a:solidFill>
              </a:rPr>
              <a:t>粒子发射器</a:t>
            </a:r>
            <a:endParaRPr lang="en-US" altLang="zh-CN">
              <a:solidFill>
                <a:srgbClr val="00A5E3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204" y="324221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368610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58FD0-0E12-41A8-8453-F31BDCD4B2AC}"/>
              </a:ext>
            </a:extLst>
          </p:cNvPr>
          <p:cNvSpPr/>
          <p:nvPr/>
        </p:nvSpPr>
        <p:spPr>
          <a:xfrm>
            <a:off x="1260894" y="5499381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时间为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95D45-2578-468D-9C06-7BB33B7F022E}"/>
              </a:ext>
            </a:extLst>
          </p:cNvPr>
          <p:cNvSpPr/>
          <p:nvPr/>
        </p:nvSpPr>
        <p:spPr>
          <a:xfrm>
            <a:off x="2608681" y="4463807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69EAE-62B4-4E7D-B752-AC1AD5E9E7E2}"/>
              </a:ext>
            </a:extLst>
          </p:cNvPr>
          <p:cNvSpPr/>
          <p:nvPr/>
        </p:nvSpPr>
        <p:spPr>
          <a:xfrm>
            <a:off x="5766219" y="4463807"/>
            <a:ext cx="1804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中不属于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的粒子放射器发射子弹</a:t>
            </a:r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2104915" y="4530941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轴速度的取值范围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中去，形成了一个</a:t>
            </a:r>
            <a:r>
              <a:rPr lang="en-US" altLang="zh-CN">
                <a:solidFill>
                  <a:srgbClr val="00A5E3"/>
                </a:solidFill>
              </a:rPr>
              <a:t>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怎么给</a:t>
            </a:r>
            <a:r>
              <a:rPr lang="en-US" altLang="zh-CN"/>
              <a:t>canvas </a:t>
            </a:r>
            <a:r>
              <a:rPr lang="zh-CN" altLang="en-US"/>
              <a:t>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中的位置和形状，判断鼠标在</a:t>
            </a:r>
            <a:r>
              <a:rPr lang="en-US" altLang="zh-CN"/>
              <a:t>canvas</a:t>
            </a:r>
            <a:r>
              <a:rPr lang="zh-CN" altLang="en-US"/>
              <a:t>中的点位是否在图形中。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/>
              <a:t>}              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</a:t>
            </a:r>
            <a:r>
              <a:rPr lang="en-US" altLang="zh-CN">
                <a:solidFill>
                  <a:srgbClr val="00A5E3"/>
                </a:solidFill>
              </a:rPr>
              <a:t>changedTouches</a:t>
            </a:r>
            <a:r>
              <a:rPr lang="en-US" altLang="zh-CN"/>
              <a:t>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使用算法选择常见的图形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起始弧度：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结束弧度：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766668-678B-4A8D-BA3A-89BF4624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67520" y="2687676"/>
            <a:ext cx="4559141" cy="1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isPointInPath(x,y) </a:t>
            </a:r>
            <a:r>
              <a:rPr lang="zh-CN" altLang="en-US"/>
              <a:t>选择图形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是</a:t>
            </a:r>
            <a:r>
              <a:rPr lang="en-US" altLang="zh-CN"/>
              <a:t>canvas 2d</a:t>
            </a:r>
            <a:r>
              <a:rPr lang="zh-CN" altLang="en-US"/>
              <a:t>中的内置方法，它可以判断一个点位是否在</a:t>
            </a:r>
            <a:r>
              <a:rPr lang="zh-CN" altLang="en-US">
                <a:solidFill>
                  <a:srgbClr val="00A5E3"/>
                </a:solidFill>
              </a:rPr>
              <a:t>路径</a:t>
            </a:r>
            <a:r>
              <a:rPr lang="zh-CN" altLang="en-US"/>
              <a:t>中。</a:t>
            </a:r>
          </a:p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面向的对象是路径，所以对文字、</a:t>
            </a:r>
            <a:r>
              <a:rPr lang="en-US" altLang="zh-CN"/>
              <a:t>fillRect()</a:t>
            </a:r>
            <a:r>
              <a:rPr lang="zh-CN" altLang="en-US"/>
              <a:t>、</a:t>
            </a:r>
            <a:r>
              <a:rPr lang="en-US" altLang="zh-CN"/>
              <a:t>strokeRect()</a:t>
            </a:r>
            <a:r>
              <a:rPr lang="zh-CN" altLang="en-US"/>
              <a:t>不好使。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回顾一下路径的基本概念：</a:t>
            </a:r>
            <a:br>
              <a:rPr lang="zh-CN" altLang="en-US"/>
            </a:br>
            <a:r>
              <a:rPr lang="zh-CN" altLang="en-US"/>
              <a:t>在我们使用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getContext('2d') </a:t>
            </a:r>
            <a:r>
              <a:rPr lang="zh-CN" altLang="en-US"/>
              <a:t>方法获取</a:t>
            </a:r>
            <a:r>
              <a:rPr lang="en-US" altLang="zh-CN"/>
              <a:t>canvas </a:t>
            </a:r>
            <a:r>
              <a:rPr lang="zh-CN" altLang="en-US"/>
              <a:t>上下文对象</a:t>
            </a:r>
            <a:r>
              <a:rPr lang="en-US" altLang="zh-CN"/>
              <a:t>ctx </a:t>
            </a:r>
            <a:r>
              <a:rPr lang="zh-CN" altLang="en-US"/>
              <a:t>的时候， </a:t>
            </a:r>
            <a:r>
              <a:rPr lang="en-US" altLang="zh-CN"/>
              <a:t>ctx</a:t>
            </a:r>
            <a:r>
              <a:rPr lang="zh-CN" altLang="en-US"/>
              <a:t>上便挂载了一个空的路径集合。</a:t>
            </a:r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ctx.beginPath() </a:t>
            </a:r>
            <a:r>
              <a:rPr lang="zh-CN" altLang="en-US"/>
              <a:t>之后，所绘制的所有路径都会被添加到这个路径集合里，</a:t>
            </a:r>
            <a:r>
              <a:rPr lang="en-US" altLang="zh-CN"/>
              <a:t>isPointInPath(x,y) </a:t>
            </a:r>
            <a:r>
              <a:rPr lang="zh-CN" altLang="en-US"/>
              <a:t>方法判断的就是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点是否在这个路径集合的所有路径里。这个路径可以不用画出来，只要路径集合里有路径即可。</a:t>
            </a:r>
            <a:br>
              <a:rPr lang="zh-CN" altLang="en-US"/>
            </a:br>
            <a:r>
              <a:rPr lang="zh-CN" altLang="en-US"/>
              <a:t>注意，在下一次</a:t>
            </a:r>
            <a:r>
              <a:rPr lang="en-US" altLang="zh-CN"/>
              <a:t>ctx.beginPath() </a:t>
            </a:r>
            <a:r>
              <a:rPr lang="zh-CN" altLang="en-US"/>
              <a:t>时，路径集合会被置空。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1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isPointInPath(x,y) </a:t>
            </a:r>
            <a:r>
              <a:rPr lang="zh-CN" altLang="en-US"/>
              <a:t>用法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3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示例：用</a:t>
            </a:r>
            <a:r>
              <a:rPr lang="zh-CN" altLang="en-US" dirty="0"/>
              <a:t>三个点画了一条折线，没有将</a:t>
            </a:r>
            <a:r>
              <a:rPr lang="zh-CN" altLang="en-US"/>
              <a:t>其闭合，然后对其进行选择。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const ctx=canvas.getContext('2d');</a:t>
            </a:r>
          </a:p>
          <a:p>
            <a:pPr marL="400050" lvl="1" indent="0">
              <a:buNone/>
            </a:pPr>
            <a:r>
              <a:rPr lang="en-US" altLang="zh-CN"/>
              <a:t>ctx.beginPath();</a:t>
            </a:r>
          </a:p>
          <a:p>
            <a:pPr marL="400050" lvl="1" indent="0">
              <a:buNone/>
            </a:pPr>
            <a:r>
              <a:rPr lang="en-US" altLang="zh-CN"/>
              <a:t>ctx.moveTo(50,50);</a:t>
            </a:r>
          </a:p>
          <a:p>
            <a:pPr marL="400050" lvl="1" indent="0">
              <a:buNone/>
            </a:pPr>
            <a:r>
              <a:rPr lang="en-US" altLang="zh-CN"/>
              <a:t>ctx.lineTo(450,50);</a:t>
            </a:r>
          </a:p>
          <a:p>
            <a:pPr marL="400050" lvl="1" indent="0">
              <a:buNone/>
            </a:pPr>
            <a:r>
              <a:rPr lang="en-US" altLang="zh-CN"/>
              <a:t>ctx.lineTo(250,200);</a:t>
            </a:r>
          </a:p>
          <a:p>
            <a:pPr marL="400050" lvl="1" indent="0">
              <a:buNone/>
            </a:pPr>
            <a:r>
              <a:rPr lang="en-US" altLang="zh-CN"/>
              <a:t>console.log(ctx.</a:t>
            </a:r>
            <a:r>
              <a:rPr lang="en-US" altLang="zh-CN">
                <a:solidFill>
                  <a:srgbClr val="00B0F0"/>
                </a:solidFill>
              </a:rPr>
              <a:t>isPointInPath</a:t>
            </a:r>
            <a:r>
              <a:rPr lang="en-US" altLang="zh-CN"/>
              <a:t>(250,100)); //true</a:t>
            </a:r>
          </a:p>
          <a:p>
            <a:pPr marL="400050" lvl="1" indent="0">
              <a:buNone/>
            </a:pPr>
            <a:r>
              <a:rPr lang="en-US" altLang="zh-CN"/>
              <a:t>ctx.stroke();</a:t>
            </a:r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r>
              <a:rPr lang="zh-CN" altLang="en-US">
                <a:hlinkClick r:id="rId3"/>
              </a:rPr>
              <a:t>更多选择方式</a:t>
            </a:r>
            <a:endParaRPr lang="en-US" altLang="zh-CN"/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endParaRPr lang="en-US" altLang="zh-C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7DE14E-EB89-4723-BB85-4BD68D2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98" y="1763327"/>
            <a:ext cx="40767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2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动画是博大精深的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补间动画在动画的开始就已经知道了动画的结尾，只是动画的过程会有各自的精彩。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小球拖拽</a:t>
            </a:r>
            <a:r>
              <a:rPr lang="en-US" altLang="zh-CN"/>
              <a:t>+</a:t>
            </a:r>
            <a:r>
              <a:rPr lang="zh-CN" altLang="en-US"/>
              <a:t>弹动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在圆形拖拽案例的基础上为小球添加弹性动画。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鼠标拖拽小球时，当鼠标抬起时，小球落地弹动。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清理画布：</a:t>
            </a:r>
            <a:r>
              <a:rPr lang="en-US" altLang="zh-CN"/>
              <a:t>ctx.clearRect(0,0,canvas.width,canvas.height)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ctx.save()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绘制动画图形：</a:t>
            </a:r>
            <a:r>
              <a:rPr lang="en-US" altLang="zh-CN"/>
              <a:t>…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ctx.restore()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AB2ADD-EA9A-4C70-BC3D-1795F2A2A761}"/>
              </a:ext>
            </a:extLst>
          </p:cNvPr>
          <p:cNvGrpSpPr/>
          <p:nvPr/>
        </p:nvGrpSpPr>
        <p:grpSpPr>
          <a:xfrm>
            <a:off x="7108556" y="1341737"/>
            <a:ext cx="3789336" cy="5148341"/>
            <a:chOff x="6628108" y="1341736"/>
            <a:chExt cx="3789336" cy="51483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481F21-BE06-49DB-A19B-DD1F4C7ED19C}"/>
                </a:ext>
              </a:extLst>
            </p:cNvPr>
            <p:cNvSpPr/>
            <p:nvPr/>
          </p:nvSpPr>
          <p:spPr>
            <a:xfrm>
              <a:off x="6628108" y="1341736"/>
              <a:ext cx="3789336" cy="514834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592936-080E-4CF7-A5E6-70410A3A799B}"/>
                </a:ext>
              </a:extLst>
            </p:cNvPr>
            <p:cNvSpPr/>
            <p:nvPr/>
          </p:nvSpPr>
          <p:spPr>
            <a:xfrm>
              <a:off x="6754678" y="1463163"/>
              <a:ext cx="955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清理画布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2A9A62-B34B-435E-B391-F527364A910B}"/>
                </a:ext>
              </a:extLst>
            </p:cNvPr>
            <p:cNvSpPr/>
            <p:nvPr/>
          </p:nvSpPr>
          <p:spPr>
            <a:xfrm>
              <a:off x="6886414" y="1901008"/>
              <a:ext cx="3050583" cy="439738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CD404F-228E-4B23-B71D-E040F1151BA6}"/>
                </a:ext>
              </a:extLst>
            </p:cNvPr>
            <p:cNvSpPr/>
            <p:nvPr/>
          </p:nvSpPr>
          <p:spPr>
            <a:xfrm>
              <a:off x="7041396" y="2084055"/>
              <a:ext cx="9764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CD2FFB-B571-4C9B-965C-4FE6A76A154C}"/>
                </a:ext>
              </a:extLst>
            </p:cNvPr>
            <p:cNvSpPr/>
            <p:nvPr/>
          </p:nvSpPr>
          <p:spPr>
            <a:xfrm>
              <a:off x="7041396" y="5869186"/>
              <a:ext cx="1198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E262D-3940-4711-A111-5F0FE8015E9B}"/>
                </a:ext>
              </a:extLst>
            </p:cNvPr>
            <p:cNvSpPr/>
            <p:nvPr/>
          </p:nvSpPr>
          <p:spPr>
            <a:xfrm>
              <a:off x="7078233" y="247033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绘制时钟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9A9C39-91B3-40EB-8268-B5495EF05FDD}"/>
                </a:ext>
              </a:extLst>
            </p:cNvPr>
            <p:cNvSpPr/>
            <p:nvPr/>
          </p:nvSpPr>
          <p:spPr>
            <a:xfrm>
              <a:off x="7127990" y="2951105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F94A46-B112-497C-BE36-CA5D4B1EDBCD}"/>
                </a:ext>
              </a:extLst>
            </p:cNvPr>
            <p:cNvSpPr/>
            <p:nvPr/>
          </p:nvSpPr>
          <p:spPr>
            <a:xfrm>
              <a:off x="7192487" y="2951104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绘制表框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BE37C01-268E-4BB2-9D46-E94EB70FE461}"/>
                </a:ext>
              </a:extLst>
            </p:cNvPr>
            <p:cNvSpPr/>
            <p:nvPr/>
          </p:nvSpPr>
          <p:spPr>
            <a:xfrm>
              <a:off x="7127990" y="4132283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624516-6E2F-48A1-B526-52E31D469291}"/>
                </a:ext>
              </a:extLst>
            </p:cNvPr>
            <p:cNvSpPr/>
            <p:nvPr/>
          </p:nvSpPr>
          <p:spPr>
            <a:xfrm>
              <a:off x="7192487" y="4132282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绘制刻度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C3BFB-9F83-4FB1-B2FE-7BC01C800370}"/>
                </a:ext>
              </a:extLst>
            </p:cNvPr>
            <p:cNvSpPr/>
            <p:nvPr/>
          </p:nvSpPr>
          <p:spPr>
            <a:xfrm>
              <a:off x="7127990" y="5329768"/>
              <a:ext cx="2038028" cy="34505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优点：使用方便，动画的时间间隔可以自定义。</a:t>
            </a:r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</a:p>
          <a:p>
            <a:pPr lvl="1"/>
            <a:r>
              <a:rPr lang="zh-CN" altLang="en-US"/>
              <a:t>缺点：动画的时间间隔无法自定义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匀速运动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加速运动：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ay;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毫秒驱动了动画，下一次可能是</a:t>
            </a:r>
            <a:r>
              <a:rPr lang="en-US" altLang="zh-CN"/>
              <a:t>20</a:t>
            </a:r>
            <a:r>
              <a:rPr lang="zh-CN" altLang="en-US"/>
              <a:t>毫秒，下下次可能是</a:t>
            </a:r>
            <a:r>
              <a:rPr lang="en-US" altLang="zh-CN"/>
              <a:t>17 </a:t>
            </a:r>
            <a:r>
              <a:rPr lang="zh-CN" altLang="en-US"/>
              <a:t>毫秒。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毫秒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16</a:t>
            </a:r>
            <a:r>
              <a:rPr lang="zh-CN" altLang="en-US"/>
              <a:t>毫秒跑了</a:t>
            </a:r>
            <a:r>
              <a:rPr lang="en-US" altLang="zh-CN"/>
              <a:t>16</a:t>
            </a:r>
            <a:r>
              <a:rPr lang="zh-CN" altLang="en-US"/>
              <a:t>米；</a:t>
            </a:r>
            <a:r>
              <a:rPr lang="en-US" altLang="zh-CN"/>
              <a:t>17 </a:t>
            </a:r>
            <a:r>
              <a:rPr lang="zh-CN" altLang="en-US"/>
              <a:t>毫秒钟后，跑了</a:t>
            </a:r>
            <a:r>
              <a:rPr lang="en-US" altLang="zh-CN"/>
              <a:t>17</a:t>
            </a:r>
            <a:r>
              <a:rPr lang="zh-CN" altLang="en-US"/>
              <a:t>米；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/>
              <a:t>当小球与水平的地面发生碰撞时，地面就会给小球一个反作用力，这个力的方向就是地面的</a:t>
            </a:r>
            <a:r>
              <a:rPr lang="zh-CN" altLang="en-US" sz="1400">
                <a:solidFill>
                  <a:schemeClr val="accent2"/>
                </a:solidFill>
              </a:rPr>
              <a:t>法线方向</a:t>
            </a:r>
            <a:r>
              <a:rPr lang="zh-CN" altLang="en-US" sz="1400"/>
              <a:t>，这个力的大小就是</a:t>
            </a:r>
            <a:r>
              <a:rPr lang="zh-CN" altLang="en-US" sz="1400">
                <a:solidFill>
                  <a:schemeClr val="accent2"/>
                </a:solidFill>
              </a:rPr>
              <a:t>弹力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从小球落地的事件中解析弹性运动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571060-59DE-47B8-A995-B82C1B89D0CE}"/>
              </a:ext>
            </a:extLst>
          </p:cNvPr>
          <p:cNvGrpSpPr/>
          <p:nvPr/>
        </p:nvGrpSpPr>
        <p:grpSpPr>
          <a:xfrm>
            <a:off x="3878635" y="2181246"/>
            <a:ext cx="6134100" cy="3781425"/>
            <a:chOff x="3090944" y="2529957"/>
            <a:chExt cx="6134100" cy="3781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03544D-F9DD-406A-85D6-13AE14C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944" y="2529957"/>
              <a:ext cx="6134100" cy="378142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120461-526B-4BDD-BCD7-D2DA1857A64E}"/>
                </a:ext>
              </a:extLst>
            </p:cNvPr>
            <p:cNvSpPr/>
            <p:nvPr/>
          </p:nvSpPr>
          <p:spPr>
            <a:xfrm>
              <a:off x="3737345" y="5611522"/>
              <a:ext cx="12137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vy*=</a:t>
              </a:r>
              <a:r>
                <a:rPr lang="en-US" altLang="zh-CN" sz="1400" b="1">
                  <a:solidFill>
                    <a:schemeClr val="accent2"/>
                  </a:solidFill>
                </a:rPr>
                <a:t>-</a:t>
              </a:r>
              <a:r>
                <a:rPr lang="en-US" altLang="zh-CN" sz="1400"/>
                <a:t>bounce</a:t>
              </a:r>
              <a:endParaRPr lang="zh-CN" altLang="en-US" sz="1400">
                <a:solidFill>
                  <a:srgbClr val="ED7D3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E024041-80A9-4760-B080-4D77FA2714B2}"/>
              </a:ext>
            </a:extLst>
          </p:cNvPr>
          <p:cNvSpPr/>
          <p:nvPr/>
        </p:nvSpPr>
        <p:spPr>
          <a:xfrm>
            <a:off x="1018236" y="2181246"/>
            <a:ext cx="2680363" cy="393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vy=0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加速度（重力）：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ay=0.01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弹力：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bounce=0.8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动画帧中：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vy+=ay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ball.y+=vy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碰撞地面时：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vy*=</a:t>
            </a:r>
            <a:r>
              <a:rPr lang="en-US" altLang="zh-CN" sz="1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14074</TotalTime>
  <Words>1444</Words>
  <Application>Microsoft Office PowerPoint</Application>
  <PresentationFormat>宽屏</PresentationFormat>
  <Paragraphs>197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微软雅黑</vt:lpstr>
      <vt:lpstr>微软雅黑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</vt:lpstr>
      <vt:lpstr>速度和加速度的定义</vt:lpstr>
      <vt:lpstr>示例-重力模拟</vt:lpstr>
      <vt:lpstr>请求动画帧里的时间差</vt:lpstr>
      <vt:lpstr>从小球落地的事件中解析弹性运动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怎么给canvas 图形添加交互？</vt:lpstr>
      <vt:lpstr>获取canvas 中鼠标位置的方法</vt:lpstr>
      <vt:lpstr>扩展-获取触摸点点位的方法</vt:lpstr>
      <vt:lpstr>使用算法选择常见的图形</vt:lpstr>
      <vt:lpstr>isPointInPath(x,y) 选择图形</vt:lpstr>
      <vt:lpstr>isPointInPath(x,y) 用法</vt:lpstr>
      <vt:lpstr>canvas 动画是博大精深的</vt:lpstr>
      <vt:lpstr>小球拖拽+弹动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415</cp:revision>
  <dcterms:created xsi:type="dcterms:W3CDTF">2019-05-19T07:46:27Z</dcterms:created>
  <dcterms:modified xsi:type="dcterms:W3CDTF">2020-10-23T10:14:31Z</dcterms:modified>
</cp:coreProperties>
</file>