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341" r:id="rId5"/>
    <p:sldId id="338" r:id="rId6"/>
    <p:sldId id="323" r:id="rId7"/>
    <p:sldId id="302" r:id="rId8"/>
    <p:sldId id="342" r:id="rId9"/>
    <p:sldId id="351" r:id="rId10"/>
    <p:sldId id="346" r:id="rId11"/>
    <p:sldId id="348" r:id="rId12"/>
    <p:sldId id="349" r:id="rId13"/>
    <p:sldId id="344" r:id="rId14"/>
    <p:sldId id="347" r:id="rId15"/>
    <p:sldId id="339" r:id="rId16"/>
    <p:sldId id="334" r:id="rId17"/>
    <p:sldId id="35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柱状图" id="{4C832947-2092-B242-8FF3-4D96B6007803}">
          <p14:sldIdLst>
            <p14:sldId id="341"/>
            <p14:sldId id="338"/>
          </p14:sldIdLst>
        </p14:section>
        <p14:section name="作业" id="{B8339611-F60A-44F1-AA61-1CA911283460}">
          <p14:sldIdLst>
            <p14:sldId id="323"/>
          </p14:sldIdLst>
        </p14:section>
        <p14:section name="02-饼图" id="{A842C012-8CBD-4DEB-AA92-BB6C73B29210}">
          <p14:sldIdLst>
            <p14:sldId id="302"/>
            <p14:sldId id="342"/>
            <p14:sldId id="351"/>
            <p14:sldId id="346"/>
            <p14:sldId id="348"/>
            <p14:sldId id="349"/>
            <p14:sldId id="344"/>
            <p14:sldId id="347"/>
            <p14:sldId id="339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D67B6D8B-F816-411F-AFD9-E57CB8852184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AEBD7"/>
    <a:srgbClr val="ED7D31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6764" autoAdjust="0"/>
  </p:normalViewPr>
  <p:slideViewPr>
    <p:cSldViewPr snapToGrid="0">
      <p:cViewPr varScale="1">
        <p:scale>
          <a:sx n="120" d="100"/>
          <a:sy n="120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96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6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8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0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59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88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1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22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综合实例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引导线的方向</a:t>
            </a:r>
            <a:endParaRPr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2A8F16-D884-4326-BDF6-262D9D12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467644"/>
            <a:ext cx="5553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三角函数基础知识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E60EF0-0817-4E80-94B7-5A0347CF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2530"/>
            <a:ext cx="4508781" cy="4472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D3446B7-8401-4866-811A-A1398538A702}"/>
              </a:ext>
            </a:extLst>
          </p:cNvPr>
          <p:cNvSpPr/>
          <p:nvPr/>
        </p:nvSpPr>
        <p:spPr>
          <a:xfrm>
            <a:off x="3400765" y="29671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C0CB12-EEDC-4B0D-9C8B-528B0C14A836}"/>
              </a:ext>
            </a:extLst>
          </p:cNvPr>
          <p:cNvSpPr/>
          <p:nvPr/>
        </p:nvSpPr>
        <p:spPr>
          <a:xfrm>
            <a:off x="4265433" y="26529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y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B70A8-BEA0-4678-81F1-346EE34D0DDF}"/>
              </a:ext>
            </a:extLst>
          </p:cNvPr>
          <p:cNvSpPr/>
          <p:nvPr/>
        </p:nvSpPr>
        <p:spPr>
          <a:xfrm>
            <a:off x="3713671" y="32907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75BE1D-B459-4F29-B2EF-A425F6AB9C82}"/>
              </a:ext>
            </a:extLst>
          </p:cNvPr>
          <p:cNvSpPr/>
          <p:nvPr/>
        </p:nvSpPr>
        <p:spPr>
          <a:xfrm>
            <a:off x="3602102" y="245306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7D31"/>
                </a:solidFill>
              </a:rPr>
              <a:t>r</a:t>
            </a:r>
            <a:endParaRPr lang="zh-CN" altLang="en-US">
              <a:solidFill>
                <a:srgbClr val="ED7D3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09954-E7A0-4610-8AEC-7B9729A0E473}"/>
              </a:ext>
            </a:extLst>
          </p:cNvPr>
          <p:cNvSpPr/>
          <p:nvPr/>
        </p:nvSpPr>
        <p:spPr>
          <a:xfrm>
            <a:off x="4568748" y="205375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3" name="落叶效果：…">
            <a:extLst>
              <a:ext uri="{FF2B5EF4-FFF2-40B4-BE49-F238E27FC236}">
                <a16:creationId xmlns:a16="http://schemas.microsoft.com/office/drawing/2014/main" id="{892EF381-E4F0-43A0-ACDE-3CE1F470BF75}"/>
              </a:ext>
            </a:extLst>
          </p:cNvPr>
          <p:cNvSpPr txBox="1"/>
          <p:nvPr/>
        </p:nvSpPr>
        <p:spPr>
          <a:xfrm>
            <a:off x="6083996" y="1192530"/>
            <a:ext cx="3630614" cy="33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/>
              <a:t>Math.sin(</a:t>
            </a:r>
            <a:r>
              <a:rPr lang="el-GR" altLang="zh-CN"/>
              <a:t>θ</a:t>
            </a:r>
            <a:r>
              <a:rPr lang="en-US" altLang="zh-CN"/>
              <a:t>)   =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y = Math.sin(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Math. cos(</a:t>
            </a:r>
            <a:r>
              <a:rPr lang="el-GR" altLang="zh-CN"/>
              <a:t>θ</a:t>
            </a:r>
            <a:r>
              <a:rPr lang="en-US" altLang="zh-CN"/>
              <a:t>) =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x = Math.cos(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l-GR" altLang="zh-CN"/>
              <a:t>θ </a:t>
            </a:r>
            <a:r>
              <a:rPr lang="en-US" altLang="zh-CN"/>
              <a:t>= Math.atan2(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,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)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r = Math.sqrt(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*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*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858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用动画优化项目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有的时候给图表加点动效，会让其看起来更加生动有趣。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所以，我接下来给饼图加点两个动画：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弹性动画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缓动跟随</a:t>
            </a:r>
            <a:endParaRPr lang="en-US" altLang="zh-CN">
              <a:solidFill>
                <a:srgbClr val="00A5E3"/>
              </a:solidFill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4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制作动画的业务逻辑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初始状态</a:t>
            </a:r>
            <a:r>
              <a:rPr lang="en-US" altLang="zh-CN"/>
              <a:t>0</a:t>
            </a:r>
            <a:r>
              <a:rPr lang="zh-CN" altLang="en-US"/>
              <a:t>：扇形由小变大，弹性运动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sz="1600"/>
              <a:t>扇形扩大一点，弹性运动</a:t>
            </a:r>
            <a:endParaRPr lang="en-US" altLang="zh-CN" sz="1600"/>
          </a:p>
          <a:p>
            <a:pPr lvl="1"/>
            <a:r>
              <a:rPr lang="zh-CN" altLang="en-US" sz="1600"/>
              <a:t>提示缓动跟随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鼠标划出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 altLang="zh-CN"/>
          </a:p>
          <a:p>
            <a:pPr marL="1028700" lvl="1" indent="-342900"/>
            <a:r>
              <a:rPr lang="zh-CN" altLang="en-US"/>
              <a:t>扇形缩小一点，弹性运动 </a:t>
            </a:r>
            <a:endParaRPr lang="en-US" altLang="zh-CN"/>
          </a:p>
          <a:p>
            <a:pPr marL="1028700" lvl="1" indent="-342900"/>
            <a:r>
              <a:rPr lang="zh-CN" altLang="en-US"/>
              <a:t>提示隐藏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8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缓动跟随之二分法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二分法就是一分为二的方法。</a:t>
            </a:r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闪电侠从</a:t>
            </a:r>
            <a:r>
              <a:rPr lang="en-US" altLang="zh-CN"/>
              <a:t>A 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点可以一步走完。可是他被施加了一个魔法：闪电侠走出的第一步永远是他所在的位置到</a:t>
            </a:r>
            <a:r>
              <a:rPr lang="en-US" altLang="zh-CN"/>
              <a:t>B </a:t>
            </a:r>
            <a:r>
              <a:rPr lang="zh-CN" altLang="en-US"/>
              <a:t>点的一半。那么闪电侠只会越来越接近</a:t>
            </a:r>
            <a:r>
              <a:rPr lang="en-US" altLang="zh-CN"/>
              <a:t>B </a:t>
            </a:r>
            <a:r>
              <a:rPr lang="zh-CN" altLang="en-US"/>
              <a:t>点，但永远达不到</a:t>
            </a:r>
            <a:r>
              <a:rPr lang="en-US" altLang="zh-CN"/>
              <a:t>B </a:t>
            </a:r>
            <a:r>
              <a:rPr lang="zh-CN" altLang="en-US"/>
              <a:t>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闪电侠行走的这个过程就是从</a:t>
            </a:r>
            <a:r>
              <a:rPr lang="en-US" altLang="zh-CN"/>
              <a:t>A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点的缓动效果。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81D84-A62C-48D4-91AA-C8FF2708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639507"/>
            <a:ext cx="4082988" cy="3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绘制饼图的步骤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30FFD50-FC8A-493D-938D-69CA29AC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46" y="1030301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5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</a:t>
            </a:r>
            <a:r>
              <a:rPr lang="zh-CN" altLang="en-US">
                <a:solidFill>
                  <a:srgbClr val="00B0F0"/>
                </a:solidFill>
              </a:rPr>
              <a:t>算法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艺术</a:t>
            </a:r>
            <a:r>
              <a:rPr lang="zh-CN" altLang="en-US"/>
              <a:t>的结合。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我们若想深入研究</a:t>
            </a:r>
            <a:r>
              <a:rPr lang="en-US" altLang="zh-CN"/>
              <a:t>canvas</a:t>
            </a:r>
            <a:r>
              <a:rPr lang="zh-CN" altLang="en-US"/>
              <a:t>，可以再学习图形架构、图像算法、动画算法、艺术设计等。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F8D70F-37EF-4999-AA96-480A879664DD}"/>
              </a:ext>
            </a:extLst>
          </p:cNvPr>
          <p:cNvGrpSpPr/>
          <p:nvPr/>
        </p:nvGrpSpPr>
        <p:grpSpPr>
          <a:xfrm>
            <a:off x="962492" y="2920427"/>
            <a:ext cx="8502833" cy="2690721"/>
            <a:chOff x="838200" y="2254604"/>
            <a:chExt cx="8502833" cy="26907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E1C77-9459-4F06-977F-C9A82E0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54604"/>
              <a:ext cx="3964619" cy="26907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AB4E52-5891-4482-B868-EB1FB8CD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590" y="2254604"/>
              <a:ext cx="4393443" cy="269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缓动拖拽的小球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制作一个缓动拖拽的小球。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3BD81EC-B86C-404B-A630-3A973519485E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利用案例，巩固我们之前所学到的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知识。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柱状图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饼图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柱状图的核心内容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矩形（柱体）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坐标图（</a:t>
            </a:r>
            <a:r>
              <a:rPr lang="en-US" altLang="zh-CN"/>
              <a:t>grid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06C4CF-05AA-4C36-BC7E-BB32B003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8" y="1215483"/>
            <a:ext cx="8351520" cy="40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绘制柱状图的步骤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一，声明必备数据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二，构建数据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三，基于数据绘图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四，鼠标交互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61074C-4EB9-421C-ACF4-6CBED95D8F88}"/>
              </a:ext>
            </a:extLst>
          </p:cNvPr>
          <p:cNvSpPr/>
          <p:nvPr/>
        </p:nvSpPr>
        <p:spPr>
          <a:xfrm>
            <a:off x="2990538" y="2094594"/>
            <a:ext cx="1184223" cy="577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88191C-6758-4E08-AA31-1F1CA08B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82" y="902368"/>
            <a:ext cx="8312046" cy="54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绘制一个月牙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用全局合成绘制一个月牙。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401E0-7002-486A-90B9-25478ED9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085"/>
            <a:ext cx="30575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饼图效果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C2E9D9-25F2-4049-BBC0-C679D1A3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19" y="993538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618B9-4DCA-47E9-AE54-D1783D5A777B}"/>
              </a:ext>
            </a:extLst>
          </p:cNvPr>
          <p:cNvSpPr txBox="1">
            <a:spLocks/>
          </p:cNvSpPr>
          <p:nvPr/>
        </p:nvSpPr>
        <p:spPr>
          <a:xfrm>
            <a:off x="838200" y="993539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饼图主要用于展现不同数据在总数中的占比。</a:t>
            </a:r>
            <a:endParaRPr lang="en-US" altLang="zh-CN"/>
          </a:p>
          <a:p>
            <a:r>
              <a:rPr lang="zh-CN" altLang="en-US"/>
              <a:t>扇形的</a:t>
            </a:r>
            <a:r>
              <a:rPr lang="zh-CN" altLang="en-US">
                <a:solidFill>
                  <a:srgbClr val="00A5E3"/>
                </a:solidFill>
              </a:rPr>
              <a:t>弧长</a:t>
            </a:r>
            <a:r>
              <a:rPr lang="zh-CN" altLang="en-US"/>
              <a:t>表示该类别的</a:t>
            </a:r>
            <a:r>
              <a:rPr lang="zh-CN" altLang="en-US">
                <a:solidFill>
                  <a:srgbClr val="00A5E3"/>
                </a:solidFill>
              </a:rPr>
              <a:t>占比大小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5997316" cy="4961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扇形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引导线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标签文字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提示框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鼠标划入划出的事件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以圆心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为顶点，做一条射线将扇形均分，点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在这条射线上。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到圆心的距离比半径长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求：点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定理：根据向量的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，可求点位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结束弧度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)/2+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+20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 = Math.cos(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pos.x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 = Math.sin(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pos.y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CC92E-607A-4DF3-B903-F22BE26F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22" y="1469036"/>
            <a:ext cx="3835278" cy="362642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00BB68-54D2-4B7F-9ADA-8B7D8FE0294E}"/>
              </a:ext>
            </a:extLst>
          </p:cNvPr>
          <p:cNvCxnSpPr>
            <a:cxnSpLocks/>
          </p:cNvCxnSpPr>
          <p:nvPr/>
        </p:nvCxnSpPr>
        <p:spPr>
          <a:xfrm>
            <a:off x="9159208" y="1846091"/>
            <a:ext cx="981762" cy="20033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5F4AE-D5B8-444F-A6C2-885C9273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3EA11-2A8E-49E6-BB3F-AAB13457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起始角度：</a:t>
            </a:r>
            <a:r>
              <a:rPr lang="en-US" altLang="zh-CN"/>
              <a:t>10°</a:t>
            </a:r>
          </a:p>
          <a:p>
            <a:r>
              <a:rPr lang="zh-CN" altLang="en-US"/>
              <a:t>结束角度：</a:t>
            </a:r>
            <a:r>
              <a:rPr lang="en-US" altLang="zh-CN"/>
              <a:t>90°</a:t>
            </a:r>
          </a:p>
          <a:p>
            <a:r>
              <a:rPr lang="zh-CN" altLang="en-US"/>
              <a:t>扇形中线：（</a:t>
            </a:r>
            <a:r>
              <a:rPr lang="en-US" altLang="zh-CN"/>
              <a:t>90°-10°</a:t>
            </a:r>
            <a:r>
              <a:rPr lang="zh-CN" altLang="en-US"/>
              <a:t>）</a:t>
            </a:r>
            <a:r>
              <a:rPr lang="en-US" altLang="zh-CN"/>
              <a:t>/2+10°=40°+10°=50°</a:t>
            </a:r>
          </a:p>
          <a:p>
            <a:r>
              <a:rPr lang="en-US" altLang="zh-CN"/>
              <a:t>90°=Math.P*2*(90°/360°)=Math.P*2*1/4=</a:t>
            </a:r>
            <a:r>
              <a:rPr lang="en-US" altLang="zh-CN">
                <a:solidFill>
                  <a:srgbClr val="00A5E3"/>
                </a:solidFill>
              </a:rPr>
              <a:t>Math.PI/2</a:t>
            </a:r>
          </a:p>
          <a:p>
            <a:endParaRPr lang="en-US" altLang="zh-CN">
              <a:solidFill>
                <a:srgbClr val="00A5E3"/>
              </a:solidFill>
            </a:endParaRPr>
          </a:p>
          <a:p>
            <a:endParaRPr lang="zh-CN" altLang="en-US">
              <a:solidFill>
                <a:srgbClr val="00A5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542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18779</TotalTime>
  <Words>644</Words>
  <Application>Microsoft Office PowerPoint</Application>
  <PresentationFormat>宽屏</PresentationFormat>
  <Paragraphs>98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微软雅黑</vt:lpstr>
      <vt:lpstr>微软雅黑</vt:lpstr>
      <vt:lpstr>Arial</vt:lpstr>
      <vt:lpstr>主题1</vt:lpstr>
      <vt:lpstr>canvas 综合实例</vt:lpstr>
      <vt:lpstr>课堂目标</vt:lpstr>
      <vt:lpstr>知识点综述</vt:lpstr>
      <vt:lpstr>柱状图的核心内容</vt:lpstr>
      <vt:lpstr>绘制柱状图的步骤</vt:lpstr>
      <vt:lpstr>绘制一个月牙</vt:lpstr>
      <vt:lpstr>饼图效果</vt:lpstr>
      <vt:lpstr>饼图的核心内容</vt:lpstr>
      <vt:lpstr>PowerPoint 演示文稿</vt:lpstr>
      <vt:lpstr>引导线的方向</vt:lpstr>
      <vt:lpstr>三角函数基础知识</vt:lpstr>
      <vt:lpstr>用动画优化项目</vt:lpstr>
      <vt:lpstr>制作动画的业务逻辑</vt:lpstr>
      <vt:lpstr>缓动跟随之二分法</vt:lpstr>
      <vt:lpstr>绘制饼图的步骤</vt:lpstr>
      <vt:lpstr>canvas 的精彩</vt:lpstr>
      <vt:lpstr>缓动拖拽的小球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470</cp:revision>
  <dcterms:created xsi:type="dcterms:W3CDTF">2019-05-19T07:46:27Z</dcterms:created>
  <dcterms:modified xsi:type="dcterms:W3CDTF">2020-10-23T07:22:01Z</dcterms:modified>
</cp:coreProperties>
</file>