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335" r:id="rId4"/>
    <p:sldId id="345" r:id="rId5"/>
    <p:sldId id="341" r:id="rId6"/>
    <p:sldId id="343" r:id="rId7"/>
    <p:sldId id="342" r:id="rId8"/>
    <p:sldId id="346" r:id="rId9"/>
    <p:sldId id="336" r:id="rId10"/>
    <p:sldId id="34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  <p14:sldId id="335"/>
            <p14:sldId id="345"/>
            <p14:sldId id="341"/>
            <p14:sldId id="343"/>
            <p14:sldId id="342"/>
            <p14:sldId id="346"/>
            <p14:sldId id="336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27" d="100"/>
          <a:sy n="127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2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扩展和优化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在这整个</a:t>
            </a:r>
            <a:r>
              <a:rPr lang="en-US" altLang="zh-CN"/>
              <a:t>canvas </a:t>
            </a:r>
            <a:r>
              <a:rPr lang="zh-CN" altLang="en-US"/>
              <a:t>课程里，我们讲了</a:t>
            </a:r>
            <a:r>
              <a:rPr lang="en-US" altLang="zh-CN"/>
              <a:t>canvas </a:t>
            </a:r>
            <a:r>
              <a:rPr lang="zh-CN" altLang="en-US"/>
              <a:t>的基本绘图原理和方法。</a:t>
            </a:r>
            <a:endParaRPr lang="en-US" altLang="zh-CN"/>
          </a:p>
          <a:p>
            <a:r>
              <a:rPr lang="zh-CN" altLang="en-US"/>
              <a:t>大家若想专精可视化，建议大家基于自己的项目实践，搭建属于自己的可视化框架。</a:t>
            </a:r>
            <a:endParaRPr lang="en-US" altLang="zh-CN"/>
          </a:p>
          <a:p>
            <a:r>
              <a:rPr lang="zh-CN" altLang="en-US"/>
              <a:t>这样可以快速灵活的开发一些高度定制化的图形项目。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7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了解一些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不太常用，但有时候必不可少的知识点。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常见的优化方法。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图像平滑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412"/>
            <a:ext cx="10515600" cy="907139"/>
          </a:xfrm>
        </p:spPr>
        <p:txBody>
          <a:bodyPr/>
          <a:lstStyle/>
          <a:p>
            <a:r>
              <a:rPr lang="zh-CN" altLang="en-US" sz="1400">
                <a:solidFill>
                  <a:schemeClr val="tx1"/>
                </a:solidFill>
              </a:rPr>
              <a:t>使用</a:t>
            </a:r>
            <a:r>
              <a:rPr lang="en-US" altLang="zh-CN" sz="1400">
                <a:solidFill>
                  <a:schemeClr val="tx1"/>
                </a:solidFill>
              </a:rPr>
              <a:t>drawImage() </a:t>
            </a:r>
            <a:r>
              <a:rPr lang="zh-CN" altLang="en-US" sz="1400">
                <a:solidFill>
                  <a:schemeClr val="tx1"/>
                </a:solidFill>
              </a:rPr>
              <a:t>将图像源放大的时候，默认会进行平滑处理。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ctx.</a:t>
            </a:r>
            <a:r>
              <a:rPr lang="en-US" altLang="zh-CN" sz="1400">
                <a:solidFill>
                  <a:srgbClr val="00B0F0"/>
                </a:solidFill>
              </a:rPr>
              <a:t>imageSmoothingEnabled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可以控制图像是否平滑，其默认为</a:t>
            </a:r>
            <a:r>
              <a:rPr lang="en-US" altLang="zh-CN" sz="1400">
                <a:solidFill>
                  <a:srgbClr val="00B0F0"/>
                </a:solidFill>
              </a:rPr>
              <a:t>true</a:t>
            </a:r>
            <a:r>
              <a:rPr lang="zh-CN" altLang="en-US" sz="1400">
                <a:solidFill>
                  <a:schemeClr val="tx1"/>
                </a:solidFill>
              </a:rPr>
              <a:t>，设置为</a:t>
            </a:r>
            <a:r>
              <a:rPr lang="en-US" altLang="zh-CN" sz="1400">
                <a:solidFill>
                  <a:schemeClr val="tx1"/>
                </a:solidFill>
              </a:rPr>
              <a:t>false </a:t>
            </a:r>
            <a:r>
              <a:rPr lang="zh-CN" altLang="en-US" sz="1400">
                <a:solidFill>
                  <a:schemeClr val="tx1"/>
                </a:solidFill>
              </a:rPr>
              <a:t>便会取消平滑。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1400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5421EA-A823-4AB7-8D27-AC6EFDD3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00" y="2385599"/>
            <a:ext cx="3810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5F062-4514-4AC0-A469-3AC7B53F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50" y="3654138"/>
            <a:ext cx="1526399" cy="144339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49625D-F704-4D5A-ACEF-942B089C5705}"/>
              </a:ext>
            </a:extLst>
          </p:cNvPr>
          <p:cNvSpPr txBox="1">
            <a:spLocks/>
          </p:cNvSpPr>
          <p:nvPr/>
        </p:nvSpPr>
        <p:spPr>
          <a:xfrm>
            <a:off x="4648490" y="2867892"/>
            <a:ext cx="649274" cy="47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图像源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177FB4B-E058-4395-8F82-FC9301E37643}"/>
              </a:ext>
            </a:extLst>
          </p:cNvPr>
          <p:cNvSpPr txBox="1">
            <a:spLocks/>
          </p:cNvSpPr>
          <p:nvPr/>
        </p:nvSpPr>
        <p:spPr>
          <a:xfrm>
            <a:off x="3630012" y="2821778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8B109-E25C-497D-BF17-9E5815822741}"/>
              </a:ext>
            </a:extLst>
          </p:cNvPr>
          <p:cNvCxnSpPr>
            <a:cxnSpLocks/>
          </p:cNvCxnSpPr>
          <p:nvPr/>
        </p:nvCxnSpPr>
        <p:spPr>
          <a:xfrm>
            <a:off x="5386899" y="2867892"/>
            <a:ext cx="930774" cy="661239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4972936-7B99-435B-9ED7-75F3171FF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586" y="3654137"/>
            <a:ext cx="1546490" cy="14433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9000C32-450E-489A-BC70-709C6714D01C}"/>
              </a:ext>
            </a:extLst>
          </p:cNvPr>
          <p:cNvSpPr/>
          <p:nvPr/>
        </p:nvSpPr>
        <p:spPr>
          <a:xfrm>
            <a:off x="2201570" y="5473527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ctx.imageSmoothingEnabled=true 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77F532-5739-40A5-B89D-BB6EDAD30235}"/>
              </a:ext>
            </a:extLst>
          </p:cNvPr>
          <p:cNvSpPr/>
          <p:nvPr/>
        </p:nvSpPr>
        <p:spPr>
          <a:xfrm>
            <a:off x="5297764" y="5473527"/>
            <a:ext cx="2464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ctx.imageSmoothingEnabled=false</a:t>
            </a:r>
            <a:endParaRPr lang="zh-CN" altLang="en-US" sz="1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22CE3E-CB80-4569-99FE-E3B90937D3C3}"/>
              </a:ext>
            </a:extLst>
          </p:cNvPr>
          <p:cNvCxnSpPr>
            <a:cxnSpLocks/>
          </p:cNvCxnSpPr>
          <p:nvPr/>
        </p:nvCxnSpPr>
        <p:spPr>
          <a:xfrm flipH="1">
            <a:off x="3754581" y="2867892"/>
            <a:ext cx="816159" cy="626463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BD547DE-88E1-458A-8B3C-E8850C24A44F}"/>
              </a:ext>
            </a:extLst>
          </p:cNvPr>
          <p:cNvSpPr txBox="1">
            <a:spLocks/>
          </p:cNvSpPr>
          <p:nvPr/>
        </p:nvSpPr>
        <p:spPr>
          <a:xfrm>
            <a:off x="5789286" y="2799457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3656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用描边的方法绘制一像素的线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问题点：当我们在</a:t>
            </a:r>
            <a:r>
              <a:rPr lang="en-US" altLang="zh-CN"/>
              <a:t>canvas </a:t>
            </a:r>
            <a:r>
              <a:rPr lang="zh-CN" altLang="en-US"/>
              <a:t>中使用描边绘制</a:t>
            </a:r>
            <a:r>
              <a:rPr lang="en-US" altLang="zh-CN"/>
              <a:t>1</a:t>
            </a:r>
            <a:r>
              <a:rPr lang="zh-CN" altLang="en-US"/>
              <a:t>个像素宽的线段的时候，我们画出来的直线可能是</a:t>
            </a:r>
            <a:r>
              <a:rPr lang="en-US" altLang="zh-CN"/>
              <a:t>2</a:t>
            </a:r>
            <a:r>
              <a:rPr lang="zh-CN" altLang="en-US"/>
              <a:t>个像素宽。</a:t>
            </a:r>
            <a:endParaRPr lang="en-US" altLang="zh-CN"/>
          </a:p>
          <a:p>
            <a:r>
              <a:rPr lang="zh-CN" altLang="en-US"/>
              <a:t>解决思路：让线段的端点在像素中间。</a:t>
            </a:r>
            <a:endParaRPr lang="en-US" altLang="zh-CN"/>
          </a:p>
          <a:p>
            <a:r>
              <a:rPr lang="zh-CN" altLang="en-US"/>
              <a:t>实现方法：</a:t>
            </a:r>
            <a:endParaRPr lang="en-US" altLang="zh-CN"/>
          </a:p>
          <a:p>
            <a:pPr marL="457200" lvl="1" indent="0">
              <a:buNone/>
            </a:pPr>
            <a:r>
              <a:rPr lang="es-ES" altLang="zh-CN"/>
              <a:t>ctx.moveTo(0,0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pPr marL="457200" lvl="1" indent="0">
              <a:buNone/>
            </a:pPr>
            <a:r>
              <a:rPr lang="es-ES" altLang="zh-CN"/>
              <a:t>ctx.lineTo(1000,0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zh-CN" altLang="en-US"/>
              <a:t>或者：</a:t>
            </a:r>
            <a:endParaRPr lang="en-US" altLang="zh-CN"/>
          </a:p>
          <a:p>
            <a:r>
              <a:rPr lang="en-US" altLang="zh-CN"/>
              <a:t>	ctx.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(0.5,0.5)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92C849-520B-425D-A538-06AC58C4ECD8}"/>
              </a:ext>
            </a:extLst>
          </p:cNvPr>
          <p:cNvGrpSpPr/>
          <p:nvPr/>
        </p:nvGrpSpPr>
        <p:grpSpPr>
          <a:xfrm>
            <a:off x="950913" y="4693105"/>
            <a:ext cx="7882607" cy="1332880"/>
            <a:chOff x="950913" y="2176615"/>
            <a:chExt cx="7882607" cy="133288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F9C96A4-4D59-4C77-9591-C394231D1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13" y="2176615"/>
              <a:ext cx="7882607" cy="118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3F9B8A-E00A-456A-97E4-23F24F305D98}"/>
                </a:ext>
              </a:extLst>
            </p:cNvPr>
            <p:cNvSpPr/>
            <p:nvPr/>
          </p:nvSpPr>
          <p:spPr>
            <a:xfrm>
              <a:off x="4114163" y="3232496"/>
              <a:ext cx="15561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放大后的示意图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4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让</a:t>
            </a:r>
            <a:r>
              <a:rPr lang="en-US" altLang="zh-CN"/>
              <a:t>canvas </a:t>
            </a:r>
            <a:r>
              <a:rPr lang="zh-CN" altLang="en-US"/>
              <a:t>分辨率适配不同设备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例如：用</a:t>
            </a:r>
            <a:r>
              <a:rPr lang="en-US" altLang="zh-CN"/>
              <a:t>canvas </a:t>
            </a:r>
            <a:r>
              <a:rPr lang="zh-CN" altLang="en-US"/>
              <a:t>写出的文字，在有的设备里会显得模糊，有的设备里则会看起来比较清晰。这是</a:t>
            </a:r>
            <a:r>
              <a:rPr lang="en-US" altLang="zh-CN"/>
              <a:t>canvas </a:t>
            </a:r>
            <a:r>
              <a:rPr lang="zh-CN" altLang="en-US"/>
              <a:t>没有适配设备分辨率引起的。</a:t>
            </a:r>
            <a:endParaRPr lang="en-US" altLang="zh-CN"/>
          </a:p>
          <a:p>
            <a:r>
              <a:rPr lang="en-US" altLang="zh-CN"/>
              <a:t>    //</a:t>
            </a:r>
            <a:r>
              <a:rPr lang="zh-CN" altLang="en-US"/>
              <a:t>视口宽高（将作为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css</a:t>
            </a:r>
            <a:r>
              <a:rPr lang="zh-CN" altLang="en-US"/>
              <a:t>宽高）</a:t>
            </a:r>
          </a:p>
          <a:p>
            <a:r>
              <a:rPr lang="zh-CN" altLang="en-US"/>
              <a:t>    </a:t>
            </a:r>
            <a:r>
              <a:rPr lang="en-US" altLang="zh-CN"/>
              <a:t>const [width,height]=[window.innerWidth,window.innerHeight];</a:t>
            </a:r>
          </a:p>
          <a:p>
            <a:r>
              <a:rPr lang="en-US" altLang="zh-CN"/>
              <a:t>    //</a:t>
            </a:r>
            <a:r>
              <a:rPr lang="zh-CN" altLang="en-US"/>
              <a:t>获取设备像素比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const 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=window.</a:t>
            </a:r>
            <a:r>
              <a:rPr lang="en-US" altLang="zh-CN">
                <a:solidFill>
                  <a:srgbClr val="00B0F0"/>
                </a:solidFill>
              </a:rPr>
              <a:t>devicePixelRatio</a:t>
            </a:r>
            <a:r>
              <a:rPr lang="en-US" altLang="zh-CN"/>
              <a:t>;</a:t>
            </a:r>
          </a:p>
          <a:p>
            <a:r>
              <a:rPr lang="en-US" altLang="zh-CN"/>
              <a:t>    //</a:t>
            </a:r>
            <a:r>
              <a:rPr lang="zh-CN" altLang="en-US"/>
              <a:t>将</a:t>
            </a:r>
            <a:r>
              <a:rPr lang="en-US" altLang="zh-CN"/>
              <a:t>canvas </a:t>
            </a:r>
            <a:r>
              <a:rPr lang="zh-CN" altLang="en-US"/>
              <a:t>画布根据像素比放大</a:t>
            </a:r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00B0F0"/>
                </a:solidFill>
              </a:rPr>
              <a:t>canvas.width</a:t>
            </a:r>
            <a:r>
              <a:rPr lang="en-US" altLang="zh-CN"/>
              <a:t>=width*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B0F0"/>
                </a:solidFill>
              </a:rPr>
              <a:t>canvas.height</a:t>
            </a:r>
            <a:r>
              <a:rPr lang="en-US" altLang="zh-CN"/>
              <a:t>=height*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;</a:t>
            </a:r>
          </a:p>
          <a:p>
            <a:r>
              <a:rPr lang="en-US" altLang="zh-CN"/>
              <a:t>    //canvas </a:t>
            </a:r>
            <a:r>
              <a:rPr lang="zh-CN" altLang="en-US"/>
              <a:t>坐标系也需要放大</a:t>
            </a:r>
          </a:p>
          <a:p>
            <a:r>
              <a:rPr lang="zh-CN" altLang="en-US"/>
              <a:t>    </a:t>
            </a:r>
            <a:r>
              <a:rPr lang="en-US" altLang="zh-CN"/>
              <a:t>const  ctx=canvas.getContext('2d');</a:t>
            </a:r>
          </a:p>
          <a:p>
            <a:r>
              <a:rPr lang="en-US" altLang="zh-CN"/>
              <a:t>    ctx.</a:t>
            </a:r>
            <a:r>
              <a:rPr lang="en-US" altLang="zh-CN">
                <a:solidFill>
                  <a:srgbClr val="00B0F0"/>
                </a:solidFill>
              </a:rPr>
              <a:t>scale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,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);</a:t>
            </a:r>
          </a:p>
          <a:p>
            <a:r>
              <a:rPr lang="en-US" altLang="zh-CN"/>
              <a:t>    //canvas </a:t>
            </a:r>
            <a:r>
              <a:rPr lang="zh-CN" altLang="en-US"/>
              <a:t>在浏览器中的大小是不能变的</a:t>
            </a:r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00B0F0"/>
                </a:solidFill>
              </a:rPr>
              <a:t>canvas.style.width</a:t>
            </a:r>
            <a:r>
              <a:rPr lang="en-US" altLang="zh-CN"/>
              <a:t>=</a:t>
            </a:r>
            <a:r>
              <a:rPr lang="en-US" altLang="zh-CN">
                <a:solidFill>
                  <a:srgbClr val="00B0F0"/>
                </a:solidFill>
              </a:rPr>
              <a:t>width</a:t>
            </a:r>
            <a:r>
              <a:rPr lang="en-US" altLang="zh-CN"/>
              <a:t>+'px';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B0F0"/>
                </a:solidFill>
              </a:rPr>
              <a:t>canvas.style.height</a:t>
            </a:r>
            <a:r>
              <a:rPr lang="en-US" altLang="zh-CN"/>
              <a:t>=</a:t>
            </a:r>
            <a:r>
              <a:rPr lang="en-US" altLang="zh-CN">
                <a:solidFill>
                  <a:srgbClr val="00B0F0"/>
                </a:solidFill>
              </a:rPr>
              <a:t>height</a:t>
            </a:r>
            <a:r>
              <a:rPr lang="en-US" altLang="zh-CN"/>
              <a:t>+'px';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2C4B9B-C753-44FD-9628-193239AB2881}"/>
              </a:ext>
            </a:extLst>
          </p:cNvPr>
          <p:cNvGrpSpPr/>
          <p:nvPr/>
        </p:nvGrpSpPr>
        <p:grpSpPr>
          <a:xfrm>
            <a:off x="6776851" y="1866840"/>
            <a:ext cx="4576949" cy="1829383"/>
            <a:chOff x="5290282" y="4347580"/>
            <a:chExt cx="4576949" cy="18293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1447F00-D4FF-42BD-9545-D7A0729D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0282" y="4347580"/>
              <a:ext cx="3400425" cy="9048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973F5B-02F3-4E39-9A20-79DD4603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0707" y="5396011"/>
              <a:ext cx="3400000" cy="78095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D7E969-4663-4574-956A-88F624641468}"/>
                </a:ext>
              </a:extLst>
            </p:cNvPr>
            <p:cNvSpPr/>
            <p:nvPr/>
          </p:nvSpPr>
          <p:spPr>
            <a:xfrm>
              <a:off x="8759235" y="46153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模糊效果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BDE98A-F718-4D23-BD9E-B53D6E4E207C}"/>
                </a:ext>
              </a:extLst>
            </p:cNvPr>
            <p:cNvSpPr/>
            <p:nvPr/>
          </p:nvSpPr>
          <p:spPr>
            <a:xfrm>
              <a:off x="8759235" y="560182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清晰效果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分辨率适配的本质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分辨率适配的本质用</a:t>
            </a:r>
            <a:r>
              <a:rPr lang="en-US" altLang="zh-CN"/>
              <a:t>css </a:t>
            </a:r>
            <a:r>
              <a:rPr lang="zh-CN" altLang="en-US"/>
              <a:t>压缩</a:t>
            </a:r>
            <a:r>
              <a:rPr lang="en-US" altLang="zh-CN"/>
              <a:t>canvas </a:t>
            </a:r>
            <a:r>
              <a:rPr lang="zh-CN" altLang="en-US"/>
              <a:t>画布，从而提高</a:t>
            </a:r>
            <a:r>
              <a:rPr lang="en-US" altLang="zh-CN"/>
              <a:t>canvas </a:t>
            </a:r>
            <a:r>
              <a:rPr lang="zh-CN" altLang="en-US"/>
              <a:t>在视口中的像素密度。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BAB791-77D8-4C1F-8990-1BFE91ED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486"/>
            <a:ext cx="6125936" cy="44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转图片时，跨域的坑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ctx.</a:t>
            </a:r>
            <a:r>
              <a:rPr lang="en-US" altLang="zh-CN">
                <a:solidFill>
                  <a:srgbClr val="00B0F0"/>
                </a:solidFill>
              </a:rPr>
              <a:t>drawImage</a:t>
            </a:r>
            <a:r>
              <a:rPr lang="en-US" altLang="zh-CN"/>
              <a:t>(img,x,y,w,h)</a:t>
            </a:r>
            <a:r>
              <a:rPr lang="zh-CN" altLang="en-US"/>
              <a:t> 方法，可以将图像源绘制到</a:t>
            </a:r>
            <a:r>
              <a:rPr lang="en-US" altLang="zh-CN"/>
              <a:t>canvas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en-US" altLang="zh-CN"/>
              <a:t>canvas.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方法，可以将</a:t>
            </a:r>
            <a:r>
              <a:rPr lang="en-US" altLang="zh-CN"/>
              <a:t>canvas </a:t>
            </a:r>
            <a:r>
              <a:rPr lang="zh-CN" altLang="en-US"/>
              <a:t>转图片。</a:t>
            </a:r>
            <a:endParaRPr lang="en-US" altLang="zh-CN"/>
          </a:p>
          <a:p>
            <a:r>
              <a:rPr lang="zh-CN" altLang="en-US"/>
              <a:t>可是，图像源是从另一个域过来的，那就会在</a:t>
            </a:r>
            <a:r>
              <a:rPr lang="en-US" altLang="zh-CN"/>
              <a:t>canvas.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是遇到</a:t>
            </a:r>
            <a:r>
              <a:rPr lang="en-US" altLang="zh-CN"/>
              <a:t>bug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>
                <a:solidFill>
                  <a:schemeClr val="accent2"/>
                </a:solidFill>
              </a:rPr>
              <a:t>Failed to execute 'toDataURL' on 'HTMLCanvasElement’</a:t>
            </a:r>
          </a:p>
          <a:p>
            <a:r>
              <a:rPr lang="zh-CN" altLang="en-US"/>
              <a:t>这时候，只要给图像源设置一个属性即可：</a:t>
            </a:r>
            <a:endParaRPr lang="en-US" altLang="zh-CN"/>
          </a:p>
          <a:p>
            <a:r>
              <a:rPr lang="en-US" altLang="zh-CN"/>
              <a:t>img.setAttribute("</a:t>
            </a:r>
            <a:r>
              <a:rPr lang="en-US" altLang="zh-CN">
                <a:solidFill>
                  <a:srgbClr val="00B0F0"/>
                </a:solidFill>
              </a:rPr>
              <a:t>crossOrigin</a:t>
            </a:r>
            <a:r>
              <a:rPr lang="en-US" altLang="zh-CN"/>
              <a:t>",</a:t>
            </a:r>
            <a:r>
              <a:rPr lang="en-US" altLang="zh-CN">
                <a:solidFill>
                  <a:srgbClr val="00B0F0"/>
                </a:solidFill>
              </a:rPr>
              <a:t>'Anonymous</a:t>
            </a:r>
            <a:r>
              <a:rPr lang="en-US" altLang="zh-CN"/>
              <a:t>');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72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中显示复杂图形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</a:t>
            </a:r>
            <a:r>
              <a:rPr lang="en-US" altLang="zh-CN"/>
              <a:t>canvas </a:t>
            </a:r>
            <a:r>
              <a:rPr lang="zh-CN" altLang="en-US"/>
              <a:t>中如果只是绘制简单的圆形、矩形是没问题的，但是如果想要绘制复杂图形，那就要借助工具了，比如</a:t>
            </a:r>
            <a:r>
              <a:rPr lang="en-US" altLang="zh-CN"/>
              <a:t>Illustrator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2F503-C8E6-4D22-B01A-A02CB13B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6" y="2209367"/>
            <a:ext cx="771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9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坐标点尽量设置为整数。比如</a:t>
            </a:r>
            <a:r>
              <a:rPr lang="en-US" altLang="zh-CN"/>
              <a:t>canvas </a:t>
            </a:r>
            <a:r>
              <a:rPr lang="zh-CN" altLang="en-US"/>
              <a:t>的尺寸、绘制图形时的点位、移动变换距离等。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巧妙地将</a:t>
            </a:r>
            <a:r>
              <a:rPr lang="en-US" altLang="zh-CN"/>
              <a:t>HTML+css</a:t>
            </a:r>
            <a:r>
              <a:rPr lang="zh-CN" altLang="en-US"/>
              <a:t> 的特性与</a:t>
            </a:r>
            <a:r>
              <a:rPr lang="en-US" altLang="zh-CN"/>
              <a:t>canvas </a:t>
            </a:r>
            <a:r>
              <a:rPr lang="zh-CN" altLang="en-US"/>
              <a:t>相结合，比如：</a:t>
            </a:r>
            <a:endParaRPr lang="en-US" altLang="zh-CN"/>
          </a:p>
          <a:p>
            <a:pPr marL="971550" lvl="1" indent="-285750"/>
            <a:r>
              <a:rPr lang="zh-CN" altLang="en-US"/>
              <a:t>将静止不变的背景图，通过</a:t>
            </a:r>
            <a:r>
              <a:rPr lang="en-US" altLang="zh-CN"/>
              <a:t>css</a:t>
            </a:r>
            <a:r>
              <a:rPr lang="zh-CN" altLang="en-US"/>
              <a:t>设置到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background-image </a:t>
            </a:r>
            <a:r>
              <a:rPr lang="zh-CN" altLang="en-US"/>
              <a:t>里。</a:t>
            </a:r>
            <a:endParaRPr lang="en-US" altLang="zh-CN"/>
          </a:p>
          <a:p>
            <a:pPr marL="971550" lvl="1" indent="-285750"/>
            <a:r>
              <a:rPr lang="zh-CN" altLang="en-US"/>
              <a:t>用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上做浮层，用于放置静止不变的元素。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关闭</a:t>
            </a:r>
            <a:r>
              <a:rPr lang="en-US" altLang="zh-CN"/>
              <a:t>canvas </a:t>
            </a:r>
            <a:r>
              <a:rPr lang="zh-CN" altLang="en-US"/>
              <a:t>透明度可提高渲染效率：</a:t>
            </a:r>
            <a:r>
              <a:rPr lang="en-US" altLang="zh-CN"/>
              <a:t>const ctx = canvas.getContext('2d', { </a:t>
            </a:r>
            <a:r>
              <a:rPr lang="en-US" altLang="zh-CN">
                <a:solidFill>
                  <a:srgbClr val="00A5E3"/>
                </a:solidFill>
              </a:rPr>
              <a:t>alpha: false </a:t>
            </a:r>
            <a:r>
              <a:rPr lang="en-US" altLang="zh-CN"/>
              <a:t>})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可以一步画出的图形，就不要分成多步来画。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4183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15234</TotalTime>
  <Words>679</Words>
  <Application>Microsoft Office PowerPoint</Application>
  <PresentationFormat>宽屏</PresentationFormat>
  <Paragraphs>73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Microsoft YaHei</vt:lpstr>
      <vt:lpstr>Microsoft YaHei</vt:lpstr>
      <vt:lpstr>Arial</vt:lpstr>
      <vt:lpstr>主题1</vt:lpstr>
      <vt:lpstr>canvas 扩展和优化</vt:lpstr>
      <vt:lpstr>课堂目标</vt:lpstr>
      <vt:lpstr>图像平滑</vt:lpstr>
      <vt:lpstr>用描边的方法绘制一像素的线</vt:lpstr>
      <vt:lpstr>让canvas 分辨率适配不同设备</vt:lpstr>
      <vt:lpstr>canvas 分辨率适配的本质</vt:lpstr>
      <vt:lpstr>canvas 转图片时，跨域的坑</vt:lpstr>
      <vt:lpstr>在canvas 中显示复杂图形</vt:lpstr>
      <vt:lpstr>其它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454</cp:revision>
  <dcterms:created xsi:type="dcterms:W3CDTF">2019-05-19T07:46:27Z</dcterms:created>
  <dcterms:modified xsi:type="dcterms:W3CDTF">2020-10-13T12:05:31Z</dcterms:modified>
</cp:coreProperties>
</file>