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72" r:id="rId5"/>
    <p:sldId id="280" r:id="rId6"/>
    <p:sldId id="282" r:id="rId7"/>
    <p:sldId id="283" r:id="rId8"/>
    <p:sldId id="284" r:id="rId9"/>
    <p:sldId id="285" r:id="rId10"/>
    <p:sldId id="286" r:id="rId11"/>
    <p:sldId id="273" r:id="rId12"/>
    <p:sldId id="287" r:id="rId13"/>
    <p:sldId id="289" r:id="rId14"/>
    <p:sldId id="290" r:id="rId15"/>
    <p:sldId id="291" r:id="rId16"/>
    <p:sldId id="292" r:id="rId17"/>
    <p:sldId id="294" r:id="rId18"/>
    <p:sldId id="293" r:id="rId19"/>
    <p:sldId id="261" r:id="rId20"/>
    <p:sldId id="27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图形着色的区域" id="{4C832947-2092-B242-8FF3-4D96B6007803}">
          <p14:sldIdLst>
            <p14:sldId id="272"/>
          </p14:sldIdLst>
        </p14:section>
        <p14:section name="2-图形着色的方式" id="{4EC0B3B2-9CD5-4B62-900E-63FB86AB8168}">
          <p14:sldIdLst>
            <p14:sldId id="280"/>
            <p14:sldId id="282"/>
            <p14:sldId id="283"/>
            <p14:sldId id="284"/>
            <p14:sldId id="285"/>
            <p14:sldId id="286"/>
          </p14:sldIdLst>
        </p14:section>
        <p14:section name="3-描边的样式" id="{6D6BDED6-C05D-44D6-8F02-8AC4D30F58C5}">
          <p14:sldIdLst>
            <p14:sldId id="273"/>
            <p14:sldId id="287"/>
            <p14:sldId id="289"/>
            <p14:sldId id="290"/>
            <p14:sldId id="291"/>
            <p14:sldId id="292"/>
            <p14:sldId id="294"/>
            <p14:sldId id="293"/>
          </p14:sldIdLst>
        </p14:section>
        <p14:section name="4-投影" id="{2221626E-0862-4A63-ACFB-48809009CAE5}">
          <p14:sldIdLst>
            <p14:sldId id="261"/>
            <p14:sldId id="274"/>
          </p14:sldIdLst>
        </p14:section>
        <p14:section name="注意" id="{AE3B4469-8CBD-4D65-BF6E-BC8E1AA2C949}">
          <p14:sldIdLst>
            <p14:sldId id="295"/>
          </p14:sldIdLst>
        </p14:section>
        <p14:section name="总结" id="{CF0C1F85-8B47-476C-A383-1D0E607A0435}">
          <p14:sldIdLst>
            <p14:sldId id="296"/>
          </p14:sldIdLst>
        </p14:section>
        <p14:section name="作业" id="{02502DA6-1AB3-44D4-A026-68D238215CC6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6764" autoAdjust="0"/>
  </p:normalViewPr>
  <p:slideViewPr>
    <p:cSldViewPr snapToGrid="0">
      <p:cViewPr varScale="1">
        <p:scale>
          <a:sx n="107" d="100"/>
          <a:sy n="107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00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9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4C1F84-253E-42EE-AD01-7ADBA6F1BA8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9551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图形样式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211" y="4071575"/>
            <a:ext cx="9144000" cy="1282019"/>
          </a:xfrm>
        </p:spPr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纹理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建立纹理对象：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pattern=context.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createPattern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(image,"repeat|repeat-x|repeat-y|no-repeat");</a:t>
            </a: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为着色样式赋值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ctx.fillStyle= pattern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ctx.strokeStyle= pattern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FF249-E82B-421F-A6B5-12791FC6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64" y="3696223"/>
            <a:ext cx="4807226" cy="2277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2B4E16-E9FB-4E8B-B7BC-90715699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295" y="4764958"/>
            <a:ext cx="1198705" cy="12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影响描边样式的因素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strokeStyle</a:t>
            </a:r>
            <a:r>
              <a:rPr lang="zh-CN" altLang="en-US"/>
              <a:t>：描边的颜色</a:t>
            </a:r>
          </a:p>
          <a:p>
            <a:r>
              <a:rPr lang="en-US" altLang="zh-CN"/>
              <a:t>lineWidth</a:t>
            </a:r>
            <a:r>
              <a:rPr lang="zh-CN" altLang="en-US"/>
              <a:t>：描边宽</a:t>
            </a:r>
          </a:p>
          <a:p>
            <a:r>
              <a:rPr lang="en-US" altLang="zh-CN"/>
              <a:t>lineCap</a:t>
            </a:r>
            <a:r>
              <a:rPr lang="zh-CN" altLang="en-US"/>
              <a:t>：描边端点样式</a:t>
            </a:r>
          </a:p>
          <a:p>
            <a:r>
              <a:rPr lang="en-US" altLang="zh-CN"/>
              <a:t>lineJoin</a:t>
            </a:r>
            <a:r>
              <a:rPr lang="zh-CN" altLang="en-US"/>
              <a:t>：描边拐角类型</a:t>
            </a:r>
          </a:p>
          <a:p>
            <a:r>
              <a:rPr lang="en-US" altLang="zh-CN"/>
              <a:t>miterLimit</a:t>
            </a:r>
            <a:r>
              <a:rPr lang="zh-CN" altLang="en-US"/>
              <a:t>：拐角最大厚度（只适用于</a:t>
            </a:r>
            <a:r>
              <a:rPr lang="en-US" altLang="zh-CN"/>
              <a:t>lineJoin=‘miter’ </a:t>
            </a:r>
            <a:r>
              <a:rPr lang="zh-CN" altLang="en-US"/>
              <a:t>的情况）</a:t>
            </a:r>
          </a:p>
          <a:p>
            <a:r>
              <a:rPr lang="en-US" altLang="zh-CN"/>
              <a:t>setLineDash(segments)</a:t>
            </a:r>
            <a:r>
              <a:rPr lang="zh-CN" altLang="en-US"/>
              <a:t>：将描边设置为虚线，可以通过</a:t>
            </a:r>
            <a:r>
              <a:rPr lang="en-US" altLang="zh-CN"/>
              <a:t>getLineDash() </a:t>
            </a:r>
            <a:r>
              <a:rPr lang="zh-CN" altLang="en-US"/>
              <a:t>方法获取虚线样式</a:t>
            </a:r>
          </a:p>
          <a:p>
            <a:r>
              <a:rPr lang="en-US" altLang="zh-CN"/>
              <a:t>lineDashOffset</a:t>
            </a:r>
            <a:r>
              <a:rPr lang="zh-CN" altLang="en-US"/>
              <a:t>：虚线的偏移量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lineWidth </a:t>
            </a:r>
            <a:r>
              <a:rPr lang="zh-CN" altLang="en-US"/>
              <a:t>线宽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Helvetica Neue"/>
              </a:rPr>
              <a:t>lineWidth </a:t>
            </a:r>
            <a:r>
              <a:rPr lang="zh-CN" altLang="en-US">
                <a:sym typeface="Helvetica Neue"/>
              </a:rPr>
              <a:t>定义描边的宽度，它是从路径的中心开始绘制的，内外各占宽度的一半。</a:t>
            </a:r>
            <a:endParaRPr lang="en-US" altLang="zh-CN">
              <a:sym typeface="Helvetica Neue"/>
            </a:endParaRPr>
          </a:p>
          <a:p>
            <a:pPr marL="0" indent="0">
              <a:buNone/>
            </a:pPr>
            <a:endParaRPr lang="zh-CN" altLang="en-US">
              <a:sym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DBD35D-6880-471B-8072-934C63B7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36" y="2417382"/>
            <a:ext cx="3828126" cy="32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6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lineCap </a:t>
            </a:r>
            <a:r>
              <a:rPr lang="zh-CN" altLang="en-US"/>
              <a:t>线条端点样式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AB3192-42F2-40A4-BA09-A88ECDFA8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90" y="1216025"/>
            <a:ext cx="408982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0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lineJoin </a:t>
            </a:r>
            <a:r>
              <a:rPr lang="zh-CN" altLang="en-US"/>
              <a:t>拐角类型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3B49A-66C4-413E-AC12-4D4924D07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269"/>
            <a:ext cx="10515600" cy="43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miterLimit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当</a:t>
            </a:r>
            <a:r>
              <a:rPr lang="en-US" altLang="zh-CN">
                <a:solidFill>
                  <a:srgbClr val="494949"/>
                </a:solidFill>
              </a:rPr>
              <a:t>lineJoin </a:t>
            </a:r>
            <a:r>
              <a:rPr lang="zh-CN" altLang="en-US">
                <a:solidFill>
                  <a:srgbClr val="494949"/>
                </a:solidFill>
              </a:rPr>
              <a:t>为</a:t>
            </a:r>
            <a:r>
              <a:rPr lang="en-US" altLang="zh-CN">
                <a:solidFill>
                  <a:srgbClr val="00A5E3"/>
                </a:solidFill>
              </a:rPr>
              <a:t>miter</a:t>
            </a:r>
            <a:r>
              <a:rPr lang="en-US" altLang="zh-CN">
                <a:solidFill>
                  <a:srgbClr val="494949"/>
                </a:solidFill>
              </a:rPr>
              <a:t> </a:t>
            </a:r>
            <a:r>
              <a:rPr lang="zh-CN" altLang="en-US">
                <a:solidFill>
                  <a:srgbClr val="494949"/>
                </a:solidFill>
              </a:rPr>
              <a:t>时，若拐角过小，拐角的厚度就会过大。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 b="1">
                <a:solidFill>
                  <a:srgbClr val="660E7A"/>
                </a:solidFill>
              </a:rPr>
              <a:t>miterLimit</a:t>
            </a:r>
            <a:r>
              <a:rPr lang="en-US" altLang="zh-CN">
                <a:solidFill>
                  <a:srgbClr val="494949"/>
                </a:solidFill>
              </a:rPr>
              <a:t>=</a:t>
            </a:r>
            <a:r>
              <a:rPr lang="en-US" altLang="zh-CN">
                <a:solidFill>
                  <a:srgbClr val="458383"/>
                </a:solidFill>
              </a:rPr>
              <a:t>1 </a:t>
            </a:r>
            <a:r>
              <a:rPr lang="zh-CN" altLang="en-US">
                <a:solidFill>
                  <a:srgbClr val="494949"/>
                </a:solidFill>
              </a:rPr>
              <a:t>后，可避免此问题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4F41B6-43E0-483E-B28B-7A567C53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223"/>
            <a:ext cx="3936814" cy="10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1B6FE8B-E815-45D4-8E39-7629E0FC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7432"/>
            <a:ext cx="2022794" cy="11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3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 setLineDash(segments) </a:t>
            </a:r>
            <a:r>
              <a:rPr lang="zh-CN" altLang="en-US" b="1"/>
              <a:t>虚线</a:t>
            </a:r>
            <a:r>
              <a:rPr lang="en-US" altLang="zh-CN" b="1"/>
              <a:t> 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A5D3B5-FF37-49A5-84B8-C99D81C87E7D}"/>
              </a:ext>
            </a:extLst>
          </p:cNvPr>
          <p:cNvSpPr/>
          <p:nvPr/>
        </p:nvSpPr>
        <p:spPr>
          <a:xfrm>
            <a:off x="748236" y="139101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>
                <a:solidFill>
                  <a:srgbClr val="FF0000"/>
                </a:solidFill>
              </a:rPr>
              <a:t>setLineDash</a:t>
            </a:r>
            <a:r>
              <a:rPr lang="en-US" altLang="zh-CN">
                <a:solidFill>
                  <a:srgbClr val="494949"/>
                </a:solidFill>
              </a:rPr>
              <a:t>([ 60, 90 ]);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16C7F-4A59-4656-8D10-C5F8D0FF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6" y="2166213"/>
            <a:ext cx="7818798" cy="4801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7FC7FE-051C-4B10-B9BE-4EBE1C58465A}"/>
              </a:ext>
            </a:extLst>
          </p:cNvPr>
          <p:cNvSpPr/>
          <p:nvPr/>
        </p:nvSpPr>
        <p:spPr>
          <a:xfrm>
            <a:off x="748235" y="320457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ctx.setLineDash([ 60, 90, 120 ]);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D831E-9F49-42EF-849B-45C24ADD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5" y="3812105"/>
            <a:ext cx="7841660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lineDashOffset </a:t>
            </a:r>
            <a:r>
              <a:rPr lang="zh-CN" altLang="en-US"/>
              <a:t>虚线偏移 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92CCB4-E3E8-4BA1-958C-076102CF5FE5}"/>
              </a:ext>
            </a:extLst>
          </p:cNvPr>
          <p:cNvSpPr/>
          <p:nvPr/>
        </p:nvSpPr>
        <p:spPr>
          <a:xfrm>
            <a:off x="838200" y="1462579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F860EF-DC80-4FDF-9A9B-E3926C2E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66" y="1370579"/>
            <a:ext cx="7818798" cy="4801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BED10A-1380-4F31-B8EB-D9C0E43F032E}"/>
              </a:ext>
            </a:extLst>
          </p:cNvPr>
          <p:cNvSpPr/>
          <p:nvPr/>
        </p:nvSpPr>
        <p:spPr>
          <a:xfrm>
            <a:off x="774080" y="2564816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ctx.lineDashOffset=-60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AE850E-D93D-43F4-B6B9-5F25764C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66" y="2448174"/>
            <a:ext cx="7979684" cy="4859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49EAFAD-3A14-4F8B-B624-CF5FE12C52EE}"/>
              </a:ext>
            </a:extLst>
          </p:cNvPr>
          <p:cNvSpPr/>
          <p:nvPr/>
        </p:nvSpPr>
        <p:spPr>
          <a:xfrm>
            <a:off x="838200" y="367354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ctx.lineDashOffset=-150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95EC33-8AA1-4E40-8072-78A0AB4C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54" y="3562770"/>
            <a:ext cx="7818798" cy="48010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4810AD-0ACB-4AF0-93CF-D43A6DF120AD}"/>
              </a:ext>
            </a:extLst>
          </p:cNvPr>
          <p:cNvCxnSpPr>
            <a:cxnSpLocks/>
          </p:cNvCxnSpPr>
          <p:nvPr/>
        </p:nvCxnSpPr>
        <p:spPr>
          <a:xfrm>
            <a:off x="3286306" y="1831911"/>
            <a:ext cx="533219" cy="10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BD42B3-6871-4D8F-B195-C20BC219574F}"/>
              </a:ext>
            </a:extLst>
          </p:cNvPr>
          <p:cNvCxnSpPr>
            <a:cxnSpLocks/>
          </p:cNvCxnSpPr>
          <p:nvPr/>
        </p:nvCxnSpPr>
        <p:spPr>
          <a:xfrm>
            <a:off x="3857625" y="2898671"/>
            <a:ext cx="942975" cy="10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霓虹灯实例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3218C8-B6CF-4B0B-8154-BF79580E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8" y="1670738"/>
            <a:ext cx="5913632" cy="4488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5EA4F3-DAEE-4F54-BC69-576F391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03" y="2083034"/>
            <a:ext cx="3657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投影的属性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偏移位置：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shadowOffsetX = float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shadowOffsetY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模糊度：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shadowBlur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shadowColor = color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注意：投影是上下文对象的一种属性，在绘制图形时，无论执行的是描边方法，还是填充方法，都会在其所绘图形的后面添加投影。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所提供的样式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能够绘制丰富多彩的图形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霓虹灯</a:t>
            </a:r>
            <a:r>
              <a:rPr lang="en-US" altLang="zh-CN"/>
              <a:t>+</a:t>
            </a:r>
            <a:r>
              <a:rPr lang="zh-CN" altLang="en-US"/>
              <a:t>光晕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7CFCD-F0EE-408B-92AF-95983873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6" y="2245291"/>
            <a:ext cx="3657600" cy="2962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DEA888-FE37-4C4F-BD98-72E39ED8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6" y="1674744"/>
            <a:ext cx="4438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在绘制</a:t>
            </a:r>
            <a:r>
              <a:rPr lang="zh-CN" altLang="en-US">
                <a:solidFill>
                  <a:srgbClr val="00A5E3"/>
                </a:solidFill>
              </a:rPr>
              <a:t>描边图形</a:t>
            </a:r>
            <a:r>
              <a:rPr lang="zh-CN" altLang="en-US">
                <a:solidFill>
                  <a:srgbClr val="494949"/>
                </a:solidFill>
              </a:rPr>
              <a:t>和</a:t>
            </a:r>
            <a:r>
              <a:rPr lang="zh-CN" altLang="en-US">
                <a:solidFill>
                  <a:srgbClr val="00A5E3"/>
                </a:solidFill>
              </a:rPr>
              <a:t>填充图形</a:t>
            </a:r>
            <a:r>
              <a:rPr lang="zh-CN" altLang="en-US">
                <a:solidFill>
                  <a:srgbClr val="494949"/>
                </a:solidFill>
              </a:rPr>
              <a:t>的时候，都需要执行相应的</a:t>
            </a:r>
            <a:r>
              <a:rPr lang="zh-CN" altLang="en-US">
                <a:solidFill>
                  <a:srgbClr val="00A5E3"/>
                </a:solidFill>
              </a:rPr>
              <a:t>方法</a:t>
            </a:r>
            <a:r>
              <a:rPr lang="zh-CN" altLang="en-US">
                <a:solidFill>
                  <a:srgbClr val="494949"/>
                </a:solidFill>
              </a:rPr>
              <a:t>，比如路径的</a:t>
            </a:r>
            <a:r>
              <a:rPr lang="en-US" altLang="zh-CN">
                <a:solidFill>
                  <a:srgbClr val="494949"/>
                </a:solidFill>
              </a:rPr>
              <a:t>fill() </a:t>
            </a:r>
            <a:r>
              <a:rPr lang="zh-CN" altLang="en-US">
                <a:solidFill>
                  <a:srgbClr val="494949"/>
                </a:solidFill>
              </a:rPr>
              <a:t>、</a:t>
            </a:r>
            <a:r>
              <a:rPr lang="en-US" altLang="zh-CN">
                <a:solidFill>
                  <a:srgbClr val="494949"/>
                </a:solidFill>
              </a:rPr>
              <a:t>stroke() </a:t>
            </a:r>
            <a:r>
              <a:rPr lang="zh-CN" altLang="en-US">
                <a:solidFill>
                  <a:srgbClr val="494949"/>
                </a:solidFill>
              </a:rPr>
              <a:t>方法。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而绘制</a:t>
            </a:r>
            <a:r>
              <a:rPr lang="zh-CN" altLang="en-US">
                <a:solidFill>
                  <a:srgbClr val="00A5E3"/>
                </a:solidFill>
              </a:rPr>
              <a:t>投影</a:t>
            </a:r>
            <a:r>
              <a:rPr lang="zh-CN" altLang="en-US">
                <a:solidFill>
                  <a:srgbClr val="494949"/>
                </a:solidFill>
              </a:rPr>
              <a:t>时，则不需要任何方法，只要设置相应属性即可，这样在之后绘制图形的时候都会自带投影，无论这个图形是描边图形还是填充图形。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的样式相当于衣服，</a:t>
            </a: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图形就相当于衣服架子，无论多漂亮的样式都需要图形来承载。</a:t>
            </a: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修改机器人案例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914938" cy="4961480"/>
          </a:xfrm>
        </p:spPr>
        <p:txBody>
          <a:bodyPr/>
          <a:lstStyle/>
          <a:p>
            <a:r>
              <a:rPr lang="zh-CN" altLang="en-US">
                <a:solidFill>
                  <a:srgbClr val="494949"/>
                </a:solidFill>
              </a:rPr>
              <a:t>将机器人的天线变成虚线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机器人的眼睛变成蓝色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机器人的嘴巴变成弧线</a:t>
            </a:r>
            <a:endParaRPr lang="en-US" altLang="zh-CN">
              <a:solidFill>
                <a:srgbClr val="494949"/>
              </a:solidFill>
            </a:endParaRPr>
          </a:p>
          <a:p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1.</a:t>
            </a:r>
            <a:r>
              <a:rPr lang="zh-CN" altLang="en-US">
                <a:solidFill>
                  <a:srgbClr val="494949"/>
                </a:solidFill>
              </a:rPr>
              <a:t>用</a:t>
            </a:r>
            <a:r>
              <a:rPr lang="en-US" altLang="zh-CN">
                <a:solidFill>
                  <a:srgbClr val="494949"/>
                </a:solidFill>
              </a:rPr>
              <a:t>ctx.setLineDash([40])</a:t>
            </a:r>
            <a:r>
              <a:rPr lang="zh-CN" altLang="en-US">
                <a:solidFill>
                  <a:srgbClr val="494949"/>
                </a:solidFill>
              </a:rPr>
              <a:t>方法将机器人的天线变成虚线。</a:t>
            </a: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2.</a:t>
            </a:r>
            <a:r>
              <a:rPr lang="zh-CN" altLang="en-US">
                <a:solidFill>
                  <a:srgbClr val="494949"/>
                </a:solidFill>
              </a:rPr>
              <a:t>用</a:t>
            </a:r>
            <a:r>
              <a:rPr lang="en-US" altLang="zh-CN">
                <a:solidFill>
                  <a:srgbClr val="494949"/>
                </a:solidFill>
              </a:rPr>
              <a:t>ctx.fillStyle='#00acec' </a:t>
            </a:r>
            <a:r>
              <a:rPr lang="zh-CN" altLang="en-US">
                <a:solidFill>
                  <a:srgbClr val="494949"/>
                </a:solidFill>
              </a:rPr>
              <a:t>属性将机器人的眼睛变成蓝色。</a:t>
            </a: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3.</a:t>
            </a:r>
            <a:r>
              <a:rPr lang="zh-CN" altLang="en-US">
                <a:solidFill>
                  <a:srgbClr val="494949"/>
                </a:solidFill>
              </a:rPr>
              <a:t>用</a:t>
            </a:r>
            <a:r>
              <a:rPr lang="en-US" altLang="zh-CN">
                <a:solidFill>
                  <a:srgbClr val="494949"/>
                </a:solidFill>
              </a:rPr>
              <a:t>quadraticCurveTo() </a:t>
            </a:r>
            <a:r>
              <a:rPr lang="zh-CN" altLang="en-US">
                <a:solidFill>
                  <a:srgbClr val="494949"/>
                </a:solidFill>
              </a:rPr>
              <a:t>方法将机器人的嘴巴变成弧线，弧线起点为</a:t>
            </a:r>
            <a:r>
              <a:rPr lang="en-US" altLang="zh-CN">
                <a:solidFill>
                  <a:srgbClr val="494949"/>
                </a:solidFill>
              </a:rPr>
              <a:t>(150,390)</a:t>
            </a:r>
            <a:r>
              <a:rPr lang="zh-CN" altLang="en-US">
                <a:solidFill>
                  <a:srgbClr val="494949"/>
                </a:solidFill>
              </a:rPr>
              <a:t>，控制点为</a:t>
            </a:r>
            <a:r>
              <a:rPr lang="en-US" altLang="zh-CN">
                <a:solidFill>
                  <a:srgbClr val="494949"/>
                </a:solidFill>
              </a:rPr>
              <a:t>(225,420)</a:t>
            </a:r>
            <a:r>
              <a:rPr lang="zh-CN" altLang="en-US">
                <a:solidFill>
                  <a:srgbClr val="494949"/>
                </a:solidFill>
              </a:rPr>
              <a:t>，结束点为</a:t>
            </a:r>
            <a:r>
              <a:rPr lang="en-US" altLang="zh-CN">
                <a:solidFill>
                  <a:srgbClr val="494949"/>
                </a:solidFill>
              </a:rPr>
              <a:t>(350,390)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57EF1-041A-4413-947E-4CEBB72C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06" y="1215483"/>
            <a:ext cx="4800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图形着色的区域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描边的样式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投影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图形的着色区域有两种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描边区域：</a:t>
            </a:r>
            <a:r>
              <a:rPr lang="en-US" altLang="zh-CN">
                <a:solidFill>
                  <a:schemeClr val="tx1"/>
                </a:solidFill>
              </a:rPr>
              <a:t> strokeStyle</a:t>
            </a:r>
            <a:r>
              <a:rPr lang="zh-CN" altLang="en-US">
                <a:solidFill>
                  <a:schemeClr val="tx1"/>
                </a:solidFill>
              </a:rPr>
              <a:t> 代表了描边样式，描边区域的绘制方法是 </a:t>
            </a:r>
            <a:r>
              <a:rPr lang="en-US" altLang="zh-CN">
                <a:solidFill>
                  <a:schemeClr val="tx1"/>
                </a:solidFill>
              </a:rPr>
              <a:t>stroke()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strokeRect()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strokeText()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填充区域：</a:t>
            </a:r>
            <a:r>
              <a:rPr lang="en-US" altLang="zh-CN">
                <a:solidFill>
                  <a:schemeClr val="tx1"/>
                </a:solidFill>
              </a:rPr>
              <a:t> fillStyle </a:t>
            </a:r>
            <a:r>
              <a:rPr lang="zh-CN" altLang="en-US">
                <a:solidFill>
                  <a:schemeClr val="tx1"/>
                </a:solidFill>
              </a:rPr>
              <a:t>代表了填充样式，填充区域的绘制方法是 </a:t>
            </a:r>
            <a:r>
              <a:rPr lang="en-US" altLang="zh-CN">
                <a:solidFill>
                  <a:schemeClr val="tx1"/>
                </a:solidFill>
              </a:rPr>
              <a:t>fill()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fillRect()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fillText()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F90A2F-C443-404C-B548-5934F1486BEB}"/>
              </a:ext>
            </a:extLst>
          </p:cNvPr>
          <p:cNvSpPr/>
          <p:nvPr/>
        </p:nvSpPr>
        <p:spPr>
          <a:xfrm>
            <a:off x="1233615" y="2746035"/>
            <a:ext cx="2069757" cy="136592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0ED454-1159-4C94-9A32-2000862D8E24}"/>
              </a:ext>
            </a:extLst>
          </p:cNvPr>
          <p:cNvSpPr/>
          <p:nvPr/>
        </p:nvSpPr>
        <p:spPr>
          <a:xfrm>
            <a:off x="4479323" y="2746035"/>
            <a:ext cx="2069757" cy="1365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15482-B596-48CE-AC7E-4539136E1087}"/>
              </a:ext>
            </a:extLst>
          </p:cNvPr>
          <p:cNvSpPr/>
          <p:nvPr/>
        </p:nvSpPr>
        <p:spPr>
          <a:xfrm>
            <a:off x="1765791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描边区域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A060F5-A540-4A0D-8AB2-B1FCA2ED1799}"/>
              </a:ext>
            </a:extLst>
          </p:cNvPr>
          <p:cNvSpPr/>
          <p:nvPr/>
        </p:nvSpPr>
        <p:spPr>
          <a:xfrm>
            <a:off x="5011499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填充区域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图形的着色方式有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纯色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渐变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纹理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书写方式（与</a:t>
            </a:r>
            <a:r>
              <a:rPr lang="en-US" altLang="zh-CN">
                <a:solidFill>
                  <a:schemeClr val="tx1"/>
                </a:solidFill>
              </a:rPr>
              <a:t>css </a:t>
            </a:r>
            <a:r>
              <a:rPr lang="zh-CN" altLang="en-US">
                <a:solidFill>
                  <a:schemeClr val="tx1"/>
                </a:solidFill>
              </a:rPr>
              <a:t>一致）：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red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#000000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rgb(r,g,b)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rgba(r,g,b,a)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‘red’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‘ rgb(r,g,b) ‘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>
                <a:solidFill>
                  <a:srgbClr val="00A5E3"/>
                </a:solidFill>
              </a:rPr>
              <a:t>渐变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建立渐变对象的方式：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线性渐变 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createLinearGradient</a:t>
            </a:r>
            <a:r>
              <a:rPr lang="en-US" altLang="zh-CN">
                <a:solidFill>
                  <a:schemeClr val="tx1"/>
                </a:solidFill>
              </a:rPr>
              <a:t>(x1, y1, x2, y2)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径向渐变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createRadialGradient</a:t>
            </a:r>
            <a:r>
              <a:rPr lang="en-US" altLang="zh-CN">
                <a:solidFill>
                  <a:schemeClr val="tx1"/>
                </a:solidFill>
              </a:rPr>
              <a:t>(x1, y1, r1, x2, y2, r2)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定义渐变的颜色节点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gradient.</a:t>
            </a:r>
            <a:r>
              <a:rPr lang="en-US" altLang="zh-CN">
                <a:solidFill>
                  <a:srgbClr val="00A5E3"/>
                </a:solidFill>
              </a:rPr>
              <a:t>addColorStop</a:t>
            </a:r>
            <a:r>
              <a:rPr lang="en-US" altLang="zh-CN">
                <a:solidFill>
                  <a:schemeClr val="tx1"/>
                </a:solidFill>
              </a:rPr>
              <a:t>(position, color)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gradient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gradient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0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线性渐变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C5FC1-345D-40ED-8D1F-288979F1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6306"/>
            <a:ext cx="4661607" cy="4789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926373" y="116676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linerGradient=ctx.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createLinearGradient</a:t>
            </a:r>
            <a:r>
              <a:rPr lang="en-US" altLang="zh-CN" sz="1600">
                <a:sym typeface="Helvetica Neue"/>
              </a:rPr>
              <a:t>(x1,y1,x2,y2);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564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径向像渐变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804452" y="1116067"/>
            <a:ext cx="62576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radGradient=ctx.</a:t>
            </a:r>
            <a:r>
              <a:rPr lang="en-US" altLang="zh-CN" sz="1600">
                <a:solidFill>
                  <a:srgbClr val="00A5E3"/>
                </a:solidFill>
              </a:rPr>
              <a:t>createRadialGradient</a:t>
            </a:r>
            <a:r>
              <a:rPr lang="en-US" altLang="zh-CN" sz="1600">
                <a:sym typeface="Helvetica Neue"/>
              </a:rPr>
              <a:t>(</a:t>
            </a:r>
            <a:r>
              <a:rPr lang="en-US" altLang="zh-CN" sz="1600"/>
              <a:t>x1, y1, r1, x2, y2, r2</a:t>
            </a:r>
            <a:r>
              <a:rPr lang="en-US" altLang="zh-CN" sz="1600">
                <a:sym typeface="Helvetica Neue"/>
              </a:rPr>
              <a:t>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9D42F7-5F0C-4670-8B08-99493604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16067"/>
            <a:ext cx="4739605" cy="4704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0C262-F4EE-4BA0-9C30-E4A15BA6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6" y="2780782"/>
            <a:ext cx="3570923" cy="34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06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5330</TotalTime>
  <Words>775</Words>
  <Application>Microsoft Office PowerPoint</Application>
  <PresentationFormat>宽屏</PresentationFormat>
  <Paragraphs>121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Helvetica Neue</vt:lpstr>
      <vt:lpstr>等线</vt:lpstr>
      <vt:lpstr>Microsoft YaHei</vt:lpstr>
      <vt:lpstr>Microsoft YaHei</vt:lpstr>
      <vt:lpstr>Arial</vt:lpstr>
      <vt:lpstr>主题1</vt:lpstr>
      <vt:lpstr>canvas 图形样式</vt:lpstr>
      <vt:lpstr>课堂目标</vt:lpstr>
      <vt:lpstr>知识点综述</vt:lpstr>
      <vt:lpstr>图形的着色区域有两种</vt:lpstr>
      <vt:lpstr>图形的着色方式有3种</vt:lpstr>
      <vt:lpstr>纯色</vt:lpstr>
      <vt:lpstr>渐变</vt:lpstr>
      <vt:lpstr>线性渐变</vt:lpstr>
      <vt:lpstr>径向像渐变</vt:lpstr>
      <vt:lpstr>纹理</vt:lpstr>
      <vt:lpstr>影响描边样式的因素</vt:lpstr>
      <vt:lpstr>lineWidth 线宽</vt:lpstr>
      <vt:lpstr>lineCap 线条端点样式</vt:lpstr>
      <vt:lpstr>lineJoin 拐角类型</vt:lpstr>
      <vt:lpstr>miterLimit</vt:lpstr>
      <vt:lpstr> setLineDash(segments) 虚线 </vt:lpstr>
      <vt:lpstr>lineDashOffset 虚线偏移 </vt:lpstr>
      <vt:lpstr>霓虹灯实例</vt:lpstr>
      <vt:lpstr>投影的属性 </vt:lpstr>
      <vt:lpstr>霓虹灯+光晕 </vt:lpstr>
      <vt:lpstr>注意</vt:lpstr>
      <vt:lpstr>总结</vt:lpstr>
      <vt:lpstr>修改机器人案例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316</cp:revision>
  <dcterms:created xsi:type="dcterms:W3CDTF">2019-05-19T07:46:27Z</dcterms:created>
  <dcterms:modified xsi:type="dcterms:W3CDTF">2020-09-25T13:08:28Z</dcterms:modified>
</cp:coreProperties>
</file>