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21" r:id="rId3"/>
    <p:sldId id="315" r:id="rId4"/>
    <p:sldId id="333" r:id="rId5"/>
    <p:sldId id="336" r:id="rId6"/>
    <p:sldId id="328" r:id="rId7"/>
    <p:sldId id="344" r:id="rId8"/>
    <p:sldId id="337" r:id="rId9"/>
    <p:sldId id="343" r:id="rId10"/>
    <p:sldId id="345" r:id="rId11"/>
    <p:sldId id="331" r:id="rId12"/>
    <p:sldId id="349" r:id="rId13"/>
    <p:sldId id="350" r:id="rId14"/>
    <p:sldId id="347" r:id="rId15"/>
    <p:sldId id="338" r:id="rId16"/>
    <p:sldId id="339" r:id="rId17"/>
    <p:sldId id="317" r:id="rId18"/>
    <p:sldId id="341" r:id="rId19"/>
    <p:sldId id="28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8" autoAdjust="0"/>
    <p:restoredTop sz="75059" autoAdjust="0"/>
  </p:normalViewPr>
  <p:slideViewPr>
    <p:cSldViewPr snapToGrid="0">
      <p:cViewPr varScale="1">
        <p:scale>
          <a:sx n="86" d="100"/>
          <a:sy n="86" d="100"/>
        </p:scale>
        <p:origin x="156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5005B-FC44-46A0-A092-3AE12B45C1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665309C-7A0B-42E0-B391-530C39F38FDA}">
      <dgm:prSet phldrT="[文本]" custT="1"/>
      <dgm:spPr>
        <a:solidFill>
          <a:srgbClr val="0070C0"/>
        </a:solidFill>
      </dgm:spPr>
      <dgm:t>
        <a:bodyPr/>
        <a:lstStyle/>
        <a:p>
          <a:r>
            <a:rPr lang="zh-CN" altLang="en-US" sz="2400" dirty="0">
              <a:latin typeface="黑体" panose="02010609060101010101" pitchFamily="49" charset="-122"/>
              <a:ea typeface="黑体" panose="02010609060101010101" pitchFamily="49" charset="-122"/>
            </a:rPr>
            <a:t>研究意义及背景</a:t>
          </a:r>
        </a:p>
      </dgm:t>
    </dgm:pt>
    <dgm:pt modelId="{DA878E8E-8791-44E6-829F-2C7AF17FC21B}" type="parTrans" cxnId="{EB00EB83-CF42-4096-9BBA-A6C19401FBE2}">
      <dgm:prSet/>
      <dgm:spPr/>
      <dgm:t>
        <a:bodyPr/>
        <a:lstStyle/>
        <a:p>
          <a:endParaRPr lang="zh-CN" altLang="en-US"/>
        </a:p>
      </dgm:t>
    </dgm:pt>
    <dgm:pt modelId="{2F87FDAE-5EB2-4210-9633-C252A4F65C41}" type="sibTrans" cxnId="{EB00EB83-CF42-4096-9BBA-A6C19401FBE2}">
      <dgm:prSet/>
      <dgm:spPr/>
      <dgm:t>
        <a:bodyPr/>
        <a:lstStyle/>
        <a:p>
          <a:endParaRPr lang="zh-CN" altLang="en-US"/>
        </a:p>
      </dgm:t>
    </dgm:pt>
    <dgm:pt modelId="{F824A4C5-CEDB-4CC0-B9D3-D9173B557816}">
      <dgm:prSet phldrT="[文本]" custT="1"/>
      <dgm:spPr>
        <a:solidFill>
          <a:srgbClr val="0070C0"/>
        </a:solidFill>
      </dgm:spPr>
      <dgm:t>
        <a:bodyPr/>
        <a:lstStyle/>
        <a:p>
          <a:r>
            <a:rPr lang="zh-CN" altLang="en-US" sz="2400" dirty="0">
              <a:latin typeface="黑体" panose="02010609060101010101" pitchFamily="49" charset="-122"/>
              <a:ea typeface="黑体" panose="02010609060101010101" pitchFamily="49" charset="-122"/>
            </a:rPr>
            <a:t>研究内容</a:t>
          </a:r>
        </a:p>
      </dgm:t>
    </dgm:pt>
    <dgm:pt modelId="{7D28CB4F-0248-454A-BAB0-E8A0A5BF54CF}" type="parTrans" cxnId="{764F1892-F058-4751-95BA-114BB7039238}">
      <dgm:prSet/>
      <dgm:spPr/>
      <dgm:t>
        <a:bodyPr/>
        <a:lstStyle/>
        <a:p>
          <a:endParaRPr lang="zh-CN" altLang="en-US"/>
        </a:p>
      </dgm:t>
    </dgm:pt>
    <dgm:pt modelId="{5D83F6F9-62A5-49A4-8A9C-956E9BC57717}" type="sibTrans" cxnId="{764F1892-F058-4751-95BA-114BB7039238}">
      <dgm:prSet/>
      <dgm:spPr/>
      <dgm:t>
        <a:bodyPr/>
        <a:lstStyle/>
        <a:p>
          <a:endParaRPr lang="zh-CN" altLang="en-US"/>
        </a:p>
      </dgm:t>
    </dgm:pt>
    <dgm:pt modelId="{4BCD4510-B1EE-44BA-B3CC-BACEC51E2266}">
      <dgm:prSet phldrT="[文本]" custT="1"/>
      <dgm:spPr>
        <a:solidFill>
          <a:srgbClr val="0070C0"/>
        </a:solidFill>
      </dgm:spPr>
      <dgm:t>
        <a:bodyPr/>
        <a:lstStyle/>
        <a:p>
          <a:r>
            <a:rPr lang="zh-CN" altLang="en-US" sz="2400" dirty="0">
              <a:latin typeface="黑体" panose="02010609060101010101" pitchFamily="49" charset="-122"/>
              <a:ea typeface="黑体" panose="02010609060101010101" pitchFamily="49" charset="-122"/>
            </a:rPr>
            <a:t>难点分析及创新之处</a:t>
          </a:r>
        </a:p>
      </dgm:t>
    </dgm:pt>
    <dgm:pt modelId="{7D6D5EE2-1348-4790-BD04-74BC8540C614}" type="parTrans" cxnId="{CF4AD89F-3602-434C-8700-068F7EFA0DE6}">
      <dgm:prSet/>
      <dgm:spPr/>
      <dgm:t>
        <a:bodyPr/>
        <a:lstStyle/>
        <a:p>
          <a:endParaRPr lang="zh-CN" altLang="en-US"/>
        </a:p>
      </dgm:t>
    </dgm:pt>
    <dgm:pt modelId="{30C982C8-01A2-4716-8CC5-977EF931B843}" type="sibTrans" cxnId="{CF4AD89F-3602-434C-8700-068F7EFA0DE6}">
      <dgm:prSet/>
      <dgm:spPr/>
      <dgm:t>
        <a:bodyPr/>
        <a:lstStyle/>
        <a:p>
          <a:endParaRPr lang="zh-CN" altLang="en-US"/>
        </a:p>
      </dgm:t>
    </dgm:pt>
    <dgm:pt modelId="{0BF85F49-B1A5-4B87-BEFA-733D2583093F}">
      <dgm:prSet phldrT="[文本]" custT="1"/>
      <dgm:spPr>
        <a:solidFill>
          <a:srgbClr val="0070C0"/>
        </a:solidFill>
      </dgm:spPr>
      <dgm:t>
        <a:bodyPr/>
        <a:lstStyle/>
        <a:p>
          <a:r>
            <a:rPr lang="zh-CN" altLang="en-US" sz="2400" dirty="0">
              <a:latin typeface="黑体" panose="02010609060101010101" pitchFamily="49" charset="-122"/>
              <a:ea typeface="黑体" panose="02010609060101010101" pitchFamily="49" charset="-122"/>
            </a:rPr>
            <a:t>研究进度安排</a:t>
          </a:r>
        </a:p>
      </dgm:t>
    </dgm:pt>
    <dgm:pt modelId="{705D2364-E1AB-46F3-B682-158924AE2D9B}" type="parTrans" cxnId="{32874D4A-AD19-4D7C-A1E3-06B7954938BD}">
      <dgm:prSet/>
      <dgm:spPr/>
      <dgm:t>
        <a:bodyPr/>
        <a:lstStyle/>
        <a:p>
          <a:endParaRPr lang="zh-CN" altLang="en-US"/>
        </a:p>
      </dgm:t>
    </dgm:pt>
    <dgm:pt modelId="{04FDEE80-A449-47B0-B962-CE536A2542FB}" type="sibTrans" cxnId="{32874D4A-AD19-4D7C-A1E3-06B7954938BD}">
      <dgm:prSet/>
      <dgm:spPr/>
      <dgm:t>
        <a:bodyPr/>
        <a:lstStyle/>
        <a:p>
          <a:endParaRPr lang="zh-CN" altLang="en-US"/>
        </a:p>
      </dgm:t>
    </dgm:pt>
    <dgm:pt modelId="{038BC8DD-8EBF-4A3A-9977-8CBA4CB49CB1}" type="pres">
      <dgm:prSet presAssocID="{B705005B-FC44-46A0-A092-3AE12B45C182}" presName="linear" presStyleCnt="0">
        <dgm:presLayoutVars>
          <dgm:dir/>
          <dgm:animLvl val="lvl"/>
          <dgm:resizeHandles val="exact"/>
        </dgm:presLayoutVars>
      </dgm:prSet>
      <dgm:spPr/>
    </dgm:pt>
    <dgm:pt modelId="{EBA570A0-5C98-4243-B21B-05A5E354CB53}" type="pres">
      <dgm:prSet presAssocID="{8665309C-7A0B-42E0-B391-530C39F38FDA}" presName="parentLin" presStyleCnt="0"/>
      <dgm:spPr/>
    </dgm:pt>
    <dgm:pt modelId="{AF4C0A58-CBE2-4D4A-AB71-12C043DB5B88}" type="pres">
      <dgm:prSet presAssocID="{8665309C-7A0B-42E0-B391-530C39F38FDA}" presName="parentLeftMargin" presStyleLbl="node1" presStyleIdx="0" presStyleCnt="4"/>
      <dgm:spPr/>
    </dgm:pt>
    <dgm:pt modelId="{3B3D9C35-FE47-46D1-81AB-1D42B295DF79}" type="pres">
      <dgm:prSet presAssocID="{8665309C-7A0B-42E0-B391-530C39F38FDA}" presName="parentText" presStyleLbl="node1" presStyleIdx="0" presStyleCnt="4" custScaleX="100658" custScaleY="98722">
        <dgm:presLayoutVars>
          <dgm:chMax val="0"/>
          <dgm:bulletEnabled val="1"/>
        </dgm:presLayoutVars>
      </dgm:prSet>
      <dgm:spPr/>
    </dgm:pt>
    <dgm:pt modelId="{2C3FF028-2631-4010-9C6E-015A0B1AACD3}" type="pres">
      <dgm:prSet presAssocID="{8665309C-7A0B-42E0-B391-530C39F38FDA}" presName="negativeSpace" presStyleCnt="0"/>
      <dgm:spPr/>
    </dgm:pt>
    <dgm:pt modelId="{DFCC6416-1877-4D00-AD27-ADC07938AA28}" type="pres">
      <dgm:prSet presAssocID="{8665309C-7A0B-42E0-B391-530C39F38FDA}" presName="childText" presStyleLbl="conFgAcc1" presStyleIdx="0" presStyleCnt="4">
        <dgm:presLayoutVars>
          <dgm:bulletEnabled val="1"/>
        </dgm:presLayoutVars>
      </dgm:prSet>
      <dgm:spPr/>
    </dgm:pt>
    <dgm:pt modelId="{6758BB37-B5C3-48AF-9F5D-812550928FB5}" type="pres">
      <dgm:prSet presAssocID="{2F87FDAE-5EB2-4210-9633-C252A4F65C41}" presName="spaceBetweenRectangles" presStyleCnt="0"/>
      <dgm:spPr/>
    </dgm:pt>
    <dgm:pt modelId="{5363E873-2A41-421F-8E2D-CAD0AE32A807}" type="pres">
      <dgm:prSet presAssocID="{F824A4C5-CEDB-4CC0-B9D3-D9173B557816}" presName="parentLin" presStyleCnt="0"/>
      <dgm:spPr/>
    </dgm:pt>
    <dgm:pt modelId="{80E17B0B-8177-47E9-A847-F24CBD58F7D1}" type="pres">
      <dgm:prSet presAssocID="{F824A4C5-CEDB-4CC0-B9D3-D9173B557816}" presName="parentLeftMargin" presStyleLbl="node1" presStyleIdx="0" presStyleCnt="4"/>
      <dgm:spPr/>
    </dgm:pt>
    <dgm:pt modelId="{86440CE6-1319-43EB-9FED-FDF6D5D5E1B8}" type="pres">
      <dgm:prSet presAssocID="{F824A4C5-CEDB-4CC0-B9D3-D9173B557816}" presName="parentText" presStyleLbl="node1" presStyleIdx="1" presStyleCnt="4" custScaleX="101316" custScaleY="98722">
        <dgm:presLayoutVars>
          <dgm:chMax val="0"/>
          <dgm:bulletEnabled val="1"/>
        </dgm:presLayoutVars>
      </dgm:prSet>
      <dgm:spPr/>
    </dgm:pt>
    <dgm:pt modelId="{9B98D091-0726-4A90-BA50-BC35884601A2}" type="pres">
      <dgm:prSet presAssocID="{F824A4C5-CEDB-4CC0-B9D3-D9173B557816}" presName="negativeSpace" presStyleCnt="0"/>
      <dgm:spPr/>
    </dgm:pt>
    <dgm:pt modelId="{9822419A-0191-4F23-8131-BED4CE0962B4}" type="pres">
      <dgm:prSet presAssocID="{F824A4C5-CEDB-4CC0-B9D3-D9173B557816}" presName="childText" presStyleLbl="conFgAcc1" presStyleIdx="1" presStyleCnt="4">
        <dgm:presLayoutVars>
          <dgm:bulletEnabled val="1"/>
        </dgm:presLayoutVars>
      </dgm:prSet>
      <dgm:spPr/>
    </dgm:pt>
    <dgm:pt modelId="{71E03B29-2AD1-4780-914F-88BCA7AF331E}" type="pres">
      <dgm:prSet presAssocID="{5D83F6F9-62A5-49A4-8A9C-956E9BC57717}" presName="spaceBetweenRectangles" presStyleCnt="0"/>
      <dgm:spPr/>
    </dgm:pt>
    <dgm:pt modelId="{2E0DD2B6-C613-4DBB-ACFC-4A88A2849F39}" type="pres">
      <dgm:prSet presAssocID="{4BCD4510-B1EE-44BA-B3CC-BACEC51E2266}" presName="parentLin" presStyleCnt="0"/>
      <dgm:spPr/>
    </dgm:pt>
    <dgm:pt modelId="{93076367-9166-4AFD-AD25-92103E0C1FAF}" type="pres">
      <dgm:prSet presAssocID="{4BCD4510-B1EE-44BA-B3CC-BACEC51E2266}" presName="parentLeftMargin" presStyleLbl="node1" presStyleIdx="1" presStyleCnt="4"/>
      <dgm:spPr/>
    </dgm:pt>
    <dgm:pt modelId="{0FDD281D-953D-4412-B6E0-1EFC267FE515}" type="pres">
      <dgm:prSet presAssocID="{4BCD4510-B1EE-44BA-B3CC-BACEC51E2266}" presName="parentText" presStyleLbl="node1" presStyleIdx="2" presStyleCnt="4" custScaleX="102304" custScaleY="98722">
        <dgm:presLayoutVars>
          <dgm:chMax val="0"/>
          <dgm:bulletEnabled val="1"/>
        </dgm:presLayoutVars>
      </dgm:prSet>
      <dgm:spPr/>
    </dgm:pt>
    <dgm:pt modelId="{3C10D27C-8239-4C9A-8FA0-FB6ECBBE3498}" type="pres">
      <dgm:prSet presAssocID="{4BCD4510-B1EE-44BA-B3CC-BACEC51E2266}" presName="negativeSpace" presStyleCnt="0"/>
      <dgm:spPr/>
    </dgm:pt>
    <dgm:pt modelId="{F5E53170-6948-460F-B6EF-6BA371317CA2}" type="pres">
      <dgm:prSet presAssocID="{4BCD4510-B1EE-44BA-B3CC-BACEC51E2266}" presName="childText" presStyleLbl="conFgAcc1" presStyleIdx="2" presStyleCnt="4">
        <dgm:presLayoutVars>
          <dgm:bulletEnabled val="1"/>
        </dgm:presLayoutVars>
      </dgm:prSet>
      <dgm:spPr/>
    </dgm:pt>
    <dgm:pt modelId="{4CEAEE91-3592-45DB-8153-BABC5DCFF873}" type="pres">
      <dgm:prSet presAssocID="{30C982C8-01A2-4716-8CC5-977EF931B843}" presName="spaceBetweenRectangles" presStyleCnt="0"/>
      <dgm:spPr/>
    </dgm:pt>
    <dgm:pt modelId="{87E7FFF1-3C48-4F8E-8718-7D9E52483FFA}" type="pres">
      <dgm:prSet presAssocID="{0BF85F49-B1A5-4B87-BEFA-733D2583093F}" presName="parentLin" presStyleCnt="0"/>
      <dgm:spPr/>
    </dgm:pt>
    <dgm:pt modelId="{30ADCEA9-562F-4B02-B1F1-62A521AACE93}" type="pres">
      <dgm:prSet presAssocID="{0BF85F49-B1A5-4B87-BEFA-733D2583093F}" presName="parentLeftMargin" presStyleLbl="node1" presStyleIdx="2" presStyleCnt="4"/>
      <dgm:spPr/>
    </dgm:pt>
    <dgm:pt modelId="{745710F9-AA1A-486C-B906-566195A4C6D7}" type="pres">
      <dgm:prSet presAssocID="{0BF85F49-B1A5-4B87-BEFA-733D2583093F}" presName="parentText" presStyleLbl="node1" presStyleIdx="3" presStyleCnt="4" custScaleX="102304" custScaleY="98722">
        <dgm:presLayoutVars>
          <dgm:chMax val="0"/>
          <dgm:bulletEnabled val="1"/>
        </dgm:presLayoutVars>
      </dgm:prSet>
      <dgm:spPr/>
    </dgm:pt>
    <dgm:pt modelId="{7C31C7B4-7A7B-44FB-B698-7FB38677190C}" type="pres">
      <dgm:prSet presAssocID="{0BF85F49-B1A5-4B87-BEFA-733D2583093F}" presName="negativeSpace" presStyleCnt="0"/>
      <dgm:spPr/>
    </dgm:pt>
    <dgm:pt modelId="{7764447D-B0F9-46AA-B3A9-61228DBBB59C}" type="pres">
      <dgm:prSet presAssocID="{0BF85F49-B1A5-4B87-BEFA-733D2583093F}" presName="childText" presStyleLbl="conFgAcc1" presStyleIdx="3" presStyleCnt="4">
        <dgm:presLayoutVars>
          <dgm:bulletEnabled val="1"/>
        </dgm:presLayoutVars>
      </dgm:prSet>
      <dgm:spPr/>
    </dgm:pt>
  </dgm:ptLst>
  <dgm:cxnLst>
    <dgm:cxn modelId="{70D56916-FE93-4A31-87E8-2B11E379BB01}" type="presOf" srcId="{4BCD4510-B1EE-44BA-B3CC-BACEC51E2266}" destId="{93076367-9166-4AFD-AD25-92103E0C1FAF}" srcOrd="0" destOrd="0" presId="urn:microsoft.com/office/officeart/2005/8/layout/list1"/>
    <dgm:cxn modelId="{B055E33E-E6CC-42EE-A35B-C0996CB345F6}" type="presOf" srcId="{F824A4C5-CEDB-4CC0-B9D3-D9173B557816}" destId="{86440CE6-1319-43EB-9FED-FDF6D5D5E1B8}" srcOrd="1" destOrd="0" presId="urn:microsoft.com/office/officeart/2005/8/layout/list1"/>
    <dgm:cxn modelId="{32874D4A-AD19-4D7C-A1E3-06B7954938BD}" srcId="{B705005B-FC44-46A0-A092-3AE12B45C182}" destId="{0BF85F49-B1A5-4B87-BEFA-733D2583093F}" srcOrd="3" destOrd="0" parTransId="{705D2364-E1AB-46F3-B682-158924AE2D9B}" sibTransId="{04FDEE80-A449-47B0-B962-CE536A2542FB}"/>
    <dgm:cxn modelId="{45724551-0C91-4271-A92A-7B28C6787BCF}" type="presOf" srcId="{4BCD4510-B1EE-44BA-B3CC-BACEC51E2266}" destId="{0FDD281D-953D-4412-B6E0-1EFC267FE515}" srcOrd="1" destOrd="0" presId="urn:microsoft.com/office/officeart/2005/8/layout/list1"/>
    <dgm:cxn modelId="{06DAF175-0111-4CF2-B58A-59BAAE6743A6}" type="presOf" srcId="{8665309C-7A0B-42E0-B391-530C39F38FDA}" destId="{3B3D9C35-FE47-46D1-81AB-1D42B295DF79}" srcOrd="1" destOrd="0" presId="urn:microsoft.com/office/officeart/2005/8/layout/list1"/>
    <dgm:cxn modelId="{EB00EB83-CF42-4096-9BBA-A6C19401FBE2}" srcId="{B705005B-FC44-46A0-A092-3AE12B45C182}" destId="{8665309C-7A0B-42E0-B391-530C39F38FDA}" srcOrd="0" destOrd="0" parTransId="{DA878E8E-8791-44E6-829F-2C7AF17FC21B}" sibTransId="{2F87FDAE-5EB2-4210-9633-C252A4F65C41}"/>
    <dgm:cxn modelId="{764F1892-F058-4751-95BA-114BB7039238}" srcId="{B705005B-FC44-46A0-A092-3AE12B45C182}" destId="{F824A4C5-CEDB-4CC0-B9D3-D9173B557816}" srcOrd="1" destOrd="0" parTransId="{7D28CB4F-0248-454A-BAB0-E8A0A5BF54CF}" sibTransId="{5D83F6F9-62A5-49A4-8A9C-956E9BC57717}"/>
    <dgm:cxn modelId="{CF4AD89F-3602-434C-8700-068F7EFA0DE6}" srcId="{B705005B-FC44-46A0-A092-3AE12B45C182}" destId="{4BCD4510-B1EE-44BA-B3CC-BACEC51E2266}" srcOrd="2" destOrd="0" parTransId="{7D6D5EE2-1348-4790-BD04-74BC8540C614}" sibTransId="{30C982C8-01A2-4716-8CC5-977EF931B843}"/>
    <dgm:cxn modelId="{C1567CCC-7E10-40D2-B52C-21E0861C93ED}" type="presOf" srcId="{F824A4C5-CEDB-4CC0-B9D3-D9173B557816}" destId="{80E17B0B-8177-47E9-A847-F24CBD58F7D1}" srcOrd="0" destOrd="0" presId="urn:microsoft.com/office/officeart/2005/8/layout/list1"/>
    <dgm:cxn modelId="{6DA1DFCD-F7DD-43DC-81FA-A6C7C1665C48}" type="presOf" srcId="{0BF85F49-B1A5-4B87-BEFA-733D2583093F}" destId="{30ADCEA9-562F-4B02-B1F1-62A521AACE93}" srcOrd="0" destOrd="0" presId="urn:microsoft.com/office/officeart/2005/8/layout/list1"/>
    <dgm:cxn modelId="{23DEBEDD-32D6-474E-800A-3908131EE27A}" type="presOf" srcId="{0BF85F49-B1A5-4B87-BEFA-733D2583093F}" destId="{745710F9-AA1A-486C-B906-566195A4C6D7}" srcOrd="1" destOrd="0" presId="urn:microsoft.com/office/officeart/2005/8/layout/list1"/>
    <dgm:cxn modelId="{762952E8-A275-4FD1-AD92-7E7EBE02128E}" type="presOf" srcId="{B705005B-FC44-46A0-A092-3AE12B45C182}" destId="{038BC8DD-8EBF-4A3A-9977-8CBA4CB49CB1}" srcOrd="0" destOrd="0" presId="urn:microsoft.com/office/officeart/2005/8/layout/list1"/>
    <dgm:cxn modelId="{F5E1C1F8-D6F3-4599-ADAE-C008FED5D1F8}" type="presOf" srcId="{8665309C-7A0B-42E0-B391-530C39F38FDA}" destId="{AF4C0A58-CBE2-4D4A-AB71-12C043DB5B88}" srcOrd="0" destOrd="0" presId="urn:microsoft.com/office/officeart/2005/8/layout/list1"/>
    <dgm:cxn modelId="{ADA7B9EB-AE10-4169-A364-81208B6EE87A}" type="presParOf" srcId="{038BC8DD-8EBF-4A3A-9977-8CBA4CB49CB1}" destId="{EBA570A0-5C98-4243-B21B-05A5E354CB53}" srcOrd="0" destOrd="0" presId="urn:microsoft.com/office/officeart/2005/8/layout/list1"/>
    <dgm:cxn modelId="{826D54B6-D72F-465A-AA97-AC972B48A92F}" type="presParOf" srcId="{EBA570A0-5C98-4243-B21B-05A5E354CB53}" destId="{AF4C0A58-CBE2-4D4A-AB71-12C043DB5B88}" srcOrd="0" destOrd="0" presId="urn:microsoft.com/office/officeart/2005/8/layout/list1"/>
    <dgm:cxn modelId="{311B910D-C0D5-46BF-9AC3-6EF753AADBEF}" type="presParOf" srcId="{EBA570A0-5C98-4243-B21B-05A5E354CB53}" destId="{3B3D9C35-FE47-46D1-81AB-1D42B295DF79}" srcOrd="1" destOrd="0" presId="urn:microsoft.com/office/officeart/2005/8/layout/list1"/>
    <dgm:cxn modelId="{388F661A-026B-4E9B-8402-770A080B5A13}" type="presParOf" srcId="{038BC8DD-8EBF-4A3A-9977-8CBA4CB49CB1}" destId="{2C3FF028-2631-4010-9C6E-015A0B1AACD3}" srcOrd="1" destOrd="0" presId="urn:microsoft.com/office/officeart/2005/8/layout/list1"/>
    <dgm:cxn modelId="{ACAADBA2-C580-414A-A8FE-4346D5B9828F}" type="presParOf" srcId="{038BC8DD-8EBF-4A3A-9977-8CBA4CB49CB1}" destId="{DFCC6416-1877-4D00-AD27-ADC07938AA28}" srcOrd="2" destOrd="0" presId="urn:microsoft.com/office/officeart/2005/8/layout/list1"/>
    <dgm:cxn modelId="{BA4B9096-E8CC-4504-B037-A3C2DA517719}" type="presParOf" srcId="{038BC8DD-8EBF-4A3A-9977-8CBA4CB49CB1}" destId="{6758BB37-B5C3-48AF-9F5D-812550928FB5}" srcOrd="3" destOrd="0" presId="urn:microsoft.com/office/officeart/2005/8/layout/list1"/>
    <dgm:cxn modelId="{ABDF3DCC-D528-497B-AD7A-C55689E29CD0}" type="presParOf" srcId="{038BC8DD-8EBF-4A3A-9977-8CBA4CB49CB1}" destId="{5363E873-2A41-421F-8E2D-CAD0AE32A807}" srcOrd="4" destOrd="0" presId="urn:microsoft.com/office/officeart/2005/8/layout/list1"/>
    <dgm:cxn modelId="{C0FD4B75-F446-46FE-AFB6-025D3391CF35}" type="presParOf" srcId="{5363E873-2A41-421F-8E2D-CAD0AE32A807}" destId="{80E17B0B-8177-47E9-A847-F24CBD58F7D1}" srcOrd="0" destOrd="0" presId="urn:microsoft.com/office/officeart/2005/8/layout/list1"/>
    <dgm:cxn modelId="{8CAEDF5F-AC2D-49C2-9DE6-4A5B6B38A68E}" type="presParOf" srcId="{5363E873-2A41-421F-8E2D-CAD0AE32A807}" destId="{86440CE6-1319-43EB-9FED-FDF6D5D5E1B8}" srcOrd="1" destOrd="0" presId="urn:microsoft.com/office/officeart/2005/8/layout/list1"/>
    <dgm:cxn modelId="{5E44D028-DC60-4572-8ECC-26185FEEF4F1}" type="presParOf" srcId="{038BC8DD-8EBF-4A3A-9977-8CBA4CB49CB1}" destId="{9B98D091-0726-4A90-BA50-BC35884601A2}" srcOrd="5" destOrd="0" presId="urn:microsoft.com/office/officeart/2005/8/layout/list1"/>
    <dgm:cxn modelId="{6C893DEF-6062-4FBD-861D-3F4ACAB9A45F}" type="presParOf" srcId="{038BC8DD-8EBF-4A3A-9977-8CBA4CB49CB1}" destId="{9822419A-0191-4F23-8131-BED4CE0962B4}" srcOrd="6" destOrd="0" presId="urn:microsoft.com/office/officeart/2005/8/layout/list1"/>
    <dgm:cxn modelId="{92DCB1BF-00A1-45A2-9303-62289F53BD39}" type="presParOf" srcId="{038BC8DD-8EBF-4A3A-9977-8CBA4CB49CB1}" destId="{71E03B29-2AD1-4780-914F-88BCA7AF331E}" srcOrd="7" destOrd="0" presId="urn:microsoft.com/office/officeart/2005/8/layout/list1"/>
    <dgm:cxn modelId="{AC544917-980D-40A5-B9A9-135EB0F31BD8}" type="presParOf" srcId="{038BC8DD-8EBF-4A3A-9977-8CBA4CB49CB1}" destId="{2E0DD2B6-C613-4DBB-ACFC-4A88A2849F39}" srcOrd="8" destOrd="0" presId="urn:microsoft.com/office/officeart/2005/8/layout/list1"/>
    <dgm:cxn modelId="{EA04CBEF-A6C9-41F5-B46D-E050094A487D}" type="presParOf" srcId="{2E0DD2B6-C613-4DBB-ACFC-4A88A2849F39}" destId="{93076367-9166-4AFD-AD25-92103E0C1FAF}" srcOrd="0" destOrd="0" presId="urn:microsoft.com/office/officeart/2005/8/layout/list1"/>
    <dgm:cxn modelId="{31D46C0D-CF80-4DEB-899E-F1BF7D5F86C8}" type="presParOf" srcId="{2E0DD2B6-C613-4DBB-ACFC-4A88A2849F39}" destId="{0FDD281D-953D-4412-B6E0-1EFC267FE515}" srcOrd="1" destOrd="0" presId="urn:microsoft.com/office/officeart/2005/8/layout/list1"/>
    <dgm:cxn modelId="{A3FDBC16-4792-47BA-80D4-5A116F86DE3F}" type="presParOf" srcId="{038BC8DD-8EBF-4A3A-9977-8CBA4CB49CB1}" destId="{3C10D27C-8239-4C9A-8FA0-FB6ECBBE3498}" srcOrd="9" destOrd="0" presId="urn:microsoft.com/office/officeart/2005/8/layout/list1"/>
    <dgm:cxn modelId="{43808535-376F-4B33-8FCF-B12FA87348DB}" type="presParOf" srcId="{038BC8DD-8EBF-4A3A-9977-8CBA4CB49CB1}" destId="{F5E53170-6948-460F-B6EF-6BA371317CA2}" srcOrd="10" destOrd="0" presId="urn:microsoft.com/office/officeart/2005/8/layout/list1"/>
    <dgm:cxn modelId="{26B2A693-8957-4238-83DD-D26DE6BD845A}" type="presParOf" srcId="{038BC8DD-8EBF-4A3A-9977-8CBA4CB49CB1}" destId="{4CEAEE91-3592-45DB-8153-BABC5DCFF873}" srcOrd="11" destOrd="0" presId="urn:microsoft.com/office/officeart/2005/8/layout/list1"/>
    <dgm:cxn modelId="{E1A14FE6-D7AC-455C-AEFB-9DBEA46D4B94}" type="presParOf" srcId="{038BC8DD-8EBF-4A3A-9977-8CBA4CB49CB1}" destId="{87E7FFF1-3C48-4F8E-8718-7D9E52483FFA}" srcOrd="12" destOrd="0" presId="urn:microsoft.com/office/officeart/2005/8/layout/list1"/>
    <dgm:cxn modelId="{472E64E3-C377-4699-837D-964AC1489F10}" type="presParOf" srcId="{87E7FFF1-3C48-4F8E-8718-7D9E52483FFA}" destId="{30ADCEA9-562F-4B02-B1F1-62A521AACE93}" srcOrd="0" destOrd="0" presId="urn:microsoft.com/office/officeart/2005/8/layout/list1"/>
    <dgm:cxn modelId="{5DF38839-8521-4015-BFCB-F90D9B219C2D}" type="presParOf" srcId="{87E7FFF1-3C48-4F8E-8718-7D9E52483FFA}" destId="{745710F9-AA1A-486C-B906-566195A4C6D7}" srcOrd="1" destOrd="0" presId="urn:microsoft.com/office/officeart/2005/8/layout/list1"/>
    <dgm:cxn modelId="{2655558F-2C63-4FE0-9B26-D3725DAC35E0}" type="presParOf" srcId="{038BC8DD-8EBF-4A3A-9977-8CBA4CB49CB1}" destId="{7C31C7B4-7A7B-44FB-B698-7FB38677190C}" srcOrd="13" destOrd="0" presId="urn:microsoft.com/office/officeart/2005/8/layout/list1"/>
    <dgm:cxn modelId="{D05B6C8D-BD27-4850-BE50-68E9AAF306DF}" type="presParOf" srcId="{038BC8DD-8EBF-4A3A-9977-8CBA4CB49CB1}" destId="{7764447D-B0F9-46AA-B3A9-61228DBBB59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C6416-1877-4D00-AD27-ADC07938AA28}">
      <dsp:nvSpPr>
        <dsp:cNvPr id="0" name=""/>
        <dsp:cNvSpPr/>
      </dsp:nvSpPr>
      <dsp:spPr>
        <a:xfrm>
          <a:off x="0" y="435783"/>
          <a:ext cx="7634526"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3D9C35-FE47-46D1-81AB-1D42B295DF79}">
      <dsp:nvSpPr>
        <dsp:cNvPr id="0" name=""/>
        <dsp:cNvSpPr/>
      </dsp:nvSpPr>
      <dsp:spPr>
        <a:xfrm>
          <a:off x="381726" y="33066"/>
          <a:ext cx="5379332" cy="815996"/>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97" tIns="0" rIns="20199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研究意义及背景</a:t>
          </a:r>
        </a:p>
      </dsp:txBody>
      <dsp:txXfrm>
        <a:off x="421560" y="72900"/>
        <a:ext cx="5299664" cy="736328"/>
      </dsp:txXfrm>
    </dsp:sp>
    <dsp:sp modelId="{9822419A-0191-4F23-8131-BED4CE0962B4}">
      <dsp:nvSpPr>
        <dsp:cNvPr id="0" name=""/>
        <dsp:cNvSpPr/>
      </dsp:nvSpPr>
      <dsp:spPr>
        <a:xfrm>
          <a:off x="0" y="1695299"/>
          <a:ext cx="7634526"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440CE6-1319-43EB-9FED-FDF6D5D5E1B8}">
      <dsp:nvSpPr>
        <dsp:cNvPr id="0" name=""/>
        <dsp:cNvSpPr/>
      </dsp:nvSpPr>
      <dsp:spPr>
        <a:xfrm>
          <a:off x="381726" y="1292583"/>
          <a:ext cx="5414497" cy="815996"/>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97" tIns="0" rIns="20199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研究内容</a:t>
          </a:r>
        </a:p>
      </dsp:txBody>
      <dsp:txXfrm>
        <a:off x="421560" y="1332417"/>
        <a:ext cx="5334829" cy="736328"/>
      </dsp:txXfrm>
    </dsp:sp>
    <dsp:sp modelId="{F5E53170-6948-460F-B6EF-6BA371317CA2}">
      <dsp:nvSpPr>
        <dsp:cNvPr id="0" name=""/>
        <dsp:cNvSpPr/>
      </dsp:nvSpPr>
      <dsp:spPr>
        <a:xfrm>
          <a:off x="0" y="2954816"/>
          <a:ext cx="7634526"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D281D-953D-4412-B6E0-1EFC267FE515}">
      <dsp:nvSpPr>
        <dsp:cNvPr id="0" name=""/>
        <dsp:cNvSpPr/>
      </dsp:nvSpPr>
      <dsp:spPr>
        <a:xfrm>
          <a:off x="381726" y="2552100"/>
          <a:ext cx="5467297" cy="815996"/>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97" tIns="0" rIns="20199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难点分析及创新之处</a:t>
          </a:r>
        </a:p>
      </dsp:txBody>
      <dsp:txXfrm>
        <a:off x="421560" y="2591934"/>
        <a:ext cx="5387629" cy="736328"/>
      </dsp:txXfrm>
    </dsp:sp>
    <dsp:sp modelId="{7764447D-B0F9-46AA-B3A9-61228DBBB59C}">
      <dsp:nvSpPr>
        <dsp:cNvPr id="0" name=""/>
        <dsp:cNvSpPr/>
      </dsp:nvSpPr>
      <dsp:spPr>
        <a:xfrm>
          <a:off x="0" y="4214333"/>
          <a:ext cx="7634526"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5710F9-AA1A-486C-B906-566195A4C6D7}">
      <dsp:nvSpPr>
        <dsp:cNvPr id="0" name=""/>
        <dsp:cNvSpPr/>
      </dsp:nvSpPr>
      <dsp:spPr>
        <a:xfrm>
          <a:off x="381726" y="3811616"/>
          <a:ext cx="5467297" cy="815996"/>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97" tIns="0" rIns="201997"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研究进度安排</a:t>
          </a:r>
        </a:p>
      </dsp:txBody>
      <dsp:txXfrm>
        <a:off x="421560" y="3851450"/>
        <a:ext cx="5387629" cy="7363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FFB53-D10B-4683-A875-16A18071C643}" type="datetimeFigureOut">
              <a:rPr lang="zh-CN" altLang="en-US" smtClean="0"/>
              <a:t>2018/9/20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FD00-2D0E-4377-8459-47ADCAB67B48}" type="slidenum">
              <a:rPr lang="zh-CN" altLang="en-US" smtClean="0"/>
              <a:t>‹#›</a:t>
            </a:fld>
            <a:endParaRPr lang="zh-CN" altLang="en-US"/>
          </a:p>
        </p:txBody>
      </p:sp>
    </p:spTree>
    <p:extLst>
      <p:ext uri="{BB962C8B-B14F-4D97-AF65-F5344CB8AC3E}">
        <p14:creationId xmlns:p14="http://schemas.microsoft.com/office/powerpoint/2010/main" val="147759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各位老师大家</a:t>
            </a:r>
            <a:r>
              <a:rPr lang="en-US" altLang="zh-CN" dirty="0"/>
              <a:t>,</a:t>
            </a:r>
            <a:r>
              <a:rPr lang="zh-CN" altLang="en-US" dirty="0"/>
              <a:t>我的题目是。。。。。我的老师是李大字教授</a:t>
            </a:r>
          </a:p>
        </p:txBody>
      </p:sp>
      <p:sp>
        <p:nvSpPr>
          <p:cNvPr id="4" name="灯片编号占位符 3"/>
          <p:cNvSpPr>
            <a:spLocks noGrp="1"/>
          </p:cNvSpPr>
          <p:nvPr>
            <p:ph type="sldNum" sz="quarter" idx="10"/>
          </p:nvPr>
        </p:nvSpPr>
        <p:spPr/>
        <p:txBody>
          <a:bodyPr/>
          <a:lstStyle/>
          <a:p>
            <a:fld id="{720B6E11-4CBD-4AF8-831C-C67082D1C251}" type="slidenum">
              <a:rPr lang="zh-CN" altLang="en-US" smtClean="0"/>
              <a:t>1</a:t>
            </a:fld>
            <a:endParaRPr lang="zh-CN" altLang="en-US"/>
          </a:p>
        </p:txBody>
      </p:sp>
    </p:spTree>
    <p:extLst>
      <p:ext uri="{BB962C8B-B14F-4D97-AF65-F5344CB8AC3E}">
        <p14:creationId xmlns:p14="http://schemas.microsoft.com/office/powerpoint/2010/main" val="593571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0B6E11-4CBD-4AF8-831C-C67082D1C251}" type="slidenum">
              <a:rPr lang="zh-CN" altLang="en-US" smtClean="0"/>
              <a:t>10</a:t>
            </a:fld>
            <a:endParaRPr lang="zh-CN" altLang="en-US"/>
          </a:p>
        </p:txBody>
      </p:sp>
    </p:spTree>
    <p:extLst>
      <p:ext uri="{BB962C8B-B14F-4D97-AF65-F5344CB8AC3E}">
        <p14:creationId xmlns:p14="http://schemas.microsoft.com/office/powerpoint/2010/main" val="324767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A1A1A"/>
                </a:solidFill>
                <a:latin typeface="-apple-system"/>
              </a:rPr>
              <a:t> 一个粗糙尺度网络线在全局上预测场景的深度。接着用一个精细尺度网络来精细化局部区域。这两簇网络都用在原始输入上，粗糙尺度网络输出接到精细化网络的第一层之后的特征层中。这样局部网络可以编辑全局预测来合并精细尺度细节。</a:t>
            </a:r>
            <a:endParaRPr lang="zh-CN" altLang="en-US" dirty="0"/>
          </a:p>
        </p:txBody>
      </p:sp>
      <p:sp>
        <p:nvSpPr>
          <p:cNvPr id="4" name="灯片编号占位符 3"/>
          <p:cNvSpPr>
            <a:spLocks noGrp="1"/>
          </p:cNvSpPr>
          <p:nvPr>
            <p:ph type="sldNum" sz="quarter" idx="10"/>
          </p:nvPr>
        </p:nvSpPr>
        <p:spPr/>
        <p:txBody>
          <a:bodyPr/>
          <a:lstStyle/>
          <a:p>
            <a:fld id="{720B6E11-4CBD-4AF8-831C-C67082D1C251}" type="slidenum">
              <a:rPr lang="zh-CN" altLang="en-US" smtClean="0"/>
              <a:t>11</a:t>
            </a:fld>
            <a:endParaRPr lang="zh-CN" altLang="en-US"/>
          </a:p>
        </p:txBody>
      </p:sp>
    </p:spTree>
    <p:extLst>
      <p:ext uri="{BB962C8B-B14F-4D97-AF65-F5344CB8AC3E}">
        <p14:creationId xmlns:p14="http://schemas.microsoft.com/office/powerpoint/2010/main" val="1731630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0B6E11-4CBD-4AF8-831C-C67082D1C251}" type="slidenum">
              <a:rPr lang="zh-CN" altLang="en-US" smtClean="0"/>
              <a:t>12</a:t>
            </a:fld>
            <a:endParaRPr lang="zh-CN" altLang="en-US"/>
          </a:p>
        </p:txBody>
      </p:sp>
    </p:spTree>
    <p:extLst>
      <p:ext uri="{BB962C8B-B14F-4D97-AF65-F5344CB8AC3E}">
        <p14:creationId xmlns:p14="http://schemas.microsoft.com/office/powerpoint/2010/main" val="8493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场景的深度的表示方法有两种，分别是相对深度和绝对深度。分别用灰度图和彩色图像表示</a:t>
            </a:r>
          </a:p>
        </p:txBody>
      </p:sp>
      <p:sp>
        <p:nvSpPr>
          <p:cNvPr id="4" name="灯片编号占位符 3"/>
          <p:cNvSpPr>
            <a:spLocks noGrp="1"/>
          </p:cNvSpPr>
          <p:nvPr>
            <p:ph type="sldNum" sz="quarter" idx="10"/>
          </p:nvPr>
        </p:nvSpPr>
        <p:spPr/>
        <p:txBody>
          <a:bodyPr/>
          <a:lstStyle/>
          <a:p>
            <a:fld id="{720B6E11-4CBD-4AF8-831C-C67082D1C251}" type="slidenum">
              <a:rPr lang="zh-CN" altLang="en-US" smtClean="0"/>
              <a:t>13</a:t>
            </a:fld>
            <a:endParaRPr lang="zh-CN" altLang="en-US"/>
          </a:p>
        </p:txBody>
      </p:sp>
    </p:spTree>
    <p:extLst>
      <p:ext uri="{BB962C8B-B14F-4D97-AF65-F5344CB8AC3E}">
        <p14:creationId xmlns:p14="http://schemas.microsoft.com/office/powerpoint/2010/main" val="299329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0B6E11-4CBD-4AF8-831C-C67082D1C251}" type="slidenum">
              <a:rPr lang="zh-CN" altLang="en-US" smtClean="0"/>
              <a:t>15</a:t>
            </a:fld>
            <a:endParaRPr lang="zh-CN" altLang="en-US"/>
          </a:p>
        </p:txBody>
      </p:sp>
    </p:spTree>
    <p:extLst>
      <p:ext uri="{BB962C8B-B14F-4D97-AF65-F5344CB8AC3E}">
        <p14:creationId xmlns:p14="http://schemas.microsoft.com/office/powerpoint/2010/main" val="139648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0B6E11-4CBD-4AF8-831C-C67082D1C251}" type="slidenum">
              <a:rPr lang="zh-CN" altLang="en-US" smtClean="0"/>
              <a:t>16</a:t>
            </a:fld>
            <a:endParaRPr lang="zh-CN" altLang="en-US"/>
          </a:p>
        </p:txBody>
      </p:sp>
    </p:spTree>
    <p:extLst>
      <p:ext uri="{BB962C8B-B14F-4D97-AF65-F5344CB8AC3E}">
        <p14:creationId xmlns:p14="http://schemas.microsoft.com/office/powerpoint/2010/main" val="3680411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0B6E11-4CBD-4AF8-831C-C67082D1C251}" type="slidenum">
              <a:rPr lang="zh-CN" altLang="en-US" smtClean="0"/>
              <a:t>18</a:t>
            </a:fld>
            <a:endParaRPr lang="zh-CN" altLang="en-US"/>
          </a:p>
        </p:txBody>
      </p:sp>
    </p:spTree>
    <p:extLst>
      <p:ext uri="{BB962C8B-B14F-4D97-AF65-F5344CB8AC3E}">
        <p14:creationId xmlns:p14="http://schemas.microsoft.com/office/powerpoint/2010/main" val="242887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0B6E11-4CBD-4AF8-831C-C67082D1C251}" type="slidenum">
              <a:rPr lang="zh-CN" altLang="en-US" smtClean="0"/>
              <a:t>19</a:t>
            </a:fld>
            <a:endParaRPr lang="zh-CN" altLang="en-US"/>
          </a:p>
        </p:txBody>
      </p:sp>
    </p:spTree>
    <p:extLst>
      <p:ext uri="{BB962C8B-B14F-4D97-AF65-F5344CB8AC3E}">
        <p14:creationId xmlns:p14="http://schemas.microsoft.com/office/powerpoint/2010/main" val="358905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答辩主要内容包括四个部分。。第一个是。。第二个是。。。</a:t>
            </a:r>
          </a:p>
        </p:txBody>
      </p:sp>
      <p:sp>
        <p:nvSpPr>
          <p:cNvPr id="4" name="灯片编号占位符 3"/>
          <p:cNvSpPr>
            <a:spLocks noGrp="1"/>
          </p:cNvSpPr>
          <p:nvPr>
            <p:ph type="sldNum" sz="quarter" idx="10"/>
          </p:nvPr>
        </p:nvSpPr>
        <p:spPr/>
        <p:txBody>
          <a:bodyPr/>
          <a:lstStyle/>
          <a:p>
            <a:fld id="{720B6E11-4CBD-4AF8-831C-C67082D1C251}" type="slidenum">
              <a:rPr lang="zh-CN" altLang="en-US" smtClean="0"/>
              <a:t>2</a:t>
            </a:fld>
            <a:endParaRPr lang="zh-CN" altLang="en-US"/>
          </a:p>
        </p:txBody>
      </p:sp>
    </p:spTree>
    <p:extLst>
      <p:ext uri="{BB962C8B-B14F-4D97-AF65-F5344CB8AC3E}">
        <p14:creationId xmlns:p14="http://schemas.microsoft.com/office/powerpoint/2010/main" val="360766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为全日制</a:t>
            </a:r>
          </a:p>
        </p:txBody>
      </p:sp>
      <p:sp>
        <p:nvSpPr>
          <p:cNvPr id="4" name="灯片编号占位符 3"/>
          <p:cNvSpPr>
            <a:spLocks noGrp="1"/>
          </p:cNvSpPr>
          <p:nvPr>
            <p:ph type="sldNum" sz="quarter" idx="10"/>
          </p:nvPr>
        </p:nvSpPr>
        <p:spPr/>
        <p:txBody>
          <a:bodyPr/>
          <a:lstStyle/>
          <a:p>
            <a:fld id="{24CBFD00-2D0E-4377-8459-47ADCAB67B48}" type="slidenum">
              <a:rPr lang="zh-CN" altLang="en-US" smtClean="0"/>
              <a:t>3</a:t>
            </a:fld>
            <a:endParaRPr lang="zh-CN" altLang="en-US"/>
          </a:p>
        </p:txBody>
      </p:sp>
    </p:spTree>
    <p:extLst>
      <p:ext uri="{BB962C8B-B14F-4D97-AF65-F5344CB8AC3E}">
        <p14:creationId xmlns:p14="http://schemas.microsoft.com/office/powerpoint/2010/main" val="73171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随着科技的发展采用深度相机采集环境深度信息变得越来越重要了，在安防、监控、机器视觉、机器人等许多领域都有重要的使用价值。</a:t>
            </a:r>
          </a:p>
        </p:txBody>
      </p:sp>
      <p:sp>
        <p:nvSpPr>
          <p:cNvPr id="4" name="灯片编号占位符 3"/>
          <p:cNvSpPr>
            <a:spLocks noGrp="1"/>
          </p:cNvSpPr>
          <p:nvPr>
            <p:ph type="sldNum" sz="quarter" idx="10"/>
          </p:nvPr>
        </p:nvSpPr>
        <p:spPr/>
        <p:txBody>
          <a:bodyPr/>
          <a:lstStyle/>
          <a:p>
            <a:fld id="{720B6E11-4CBD-4AF8-831C-C67082D1C251}" type="slidenum">
              <a:rPr lang="zh-CN" altLang="en-US" smtClean="0"/>
              <a:t>4</a:t>
            </a:fld>
            <a:endParaRPr lang="zh-CN" altLang="en-US"/>
          </a:p>
        </p:txBody>
      </p:sp>
    </p:spTree>
    <p:extLst>
      <p:ext uri="{BB962C8B-B14F-4D97-AF65-F5344CB8AC3E}">
        <p14:creationId xmlns:p14="http://schemas.microsoft.com/office/powerpoint/2010/main" val="62284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传统的或者深度的方法主要分为四种，他们分别是。。。</a:t>
            </a:r>
          </a:p>
        </p:txBody>
      </p:sp>
      <p:sp>
        <p:nvSpPr>
          <p:cNvPr id="4" name="灯片编号占位符 3"/>
          <p:cNvSpPr>
            <a:spLocks noGrp="1"/>
          </p:cNvSpPr>
          <p:nvPr>
            <p:ph type="sldNum" sz="quarter" idx="10"/>
          </p:nvPr>
        </p:nvSpPr>
        <p:spPr/>
        <p:txBody>
          <a:bodyPr/>
          <a:lstStyle/>
          <a:p>
            <a:fld id="{720B6E11-4CBD-4AF8-831C-C67082D1C251}" type="slidenum">
              <a:rPr lang="zh-CN" altLang="en-US" smtClean="0"/>
              <a:t>5</a:t>
            </a:fld>
            <a:endParaRPr lang="zh-CN" altLang="en-US"/>
          </a:p>
        </p:txBody>
      </p:sp>
    </p:spTree>
    <p:extLst>
      <p:ext uri="{BB962C8B-B14F-4D97-AF65-F5344CB8AC3E}">
        <p14:creationId xmlns:p14="http://schemas.microsoft.com/office/powerpoint/2010/main" val="246137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0B6E11-4CBD-4AF8-831C-C67082D1C251}" type="slidenum">
              <a:rPr lang="zh-CN" altLang="en-US" smtClean="0"/>
              <a:t>6</a:t>
            </a:fld>
            <a:endParaRPr lang="zh-CN" altLang="en-US"/>
          </a:p>
        </p:txBody>
      </p:sp>
    </p:spTree>
    <p:extLst>
      <p:ext uri="{BB962C8B-B14F-4D97-AF65-F5344CB8AC3E}">
        <p14:creationId xmlns:p14="http://schemas.microsoft.com/office/powerpoint/2010/main" val="5841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个就像我们人一样，我们看一张照片中的物体的时候，虽然深度信息缺失，但是我们依旧可以估计它的形状，这是因为我们的脑海中，保存了无数的物体，有丰富的先验知识，可以结合这些先验，对一张图片中的物体做出形状估计。利用深度学习进行一张图片的深度估计，也是差不多一样的道理，通过在大量的训练数据上，学习先验知识，最后就可以把精度提高上去。</a:t>
            </a:r>
            <a:endParaRPr lang="zh-CN" altLang="en-US" dirty="0"/>
          </a:p>
        </p:txBody>
      </p:sp>
      <p:sp>
        <p:nvSpPr>
          <p:cNvPr id="4" name="灯片编号占位符 3"/>
          <p:cNvSpPr>
            <a:spLocks noGrp="1"/>
          </p:cNvSpPr>
          <p:nvPr>
            <p:ph type="sldNum" sz="quarter" idx="10"/>
          </p:nvPr>
        </p:nvSpPr>
        <p:spPr/>
        <p:txBody>
          <a:bodyPr/>
          <a:lstStyle/>
          <a:p>
            <a:fld id="{720B6E11-4CBD-4AF8-831C-C67082D1C251}" type="slidenum">
              <a:rPr lang="zh-CN" altLang="en-US" smtClean="0"/>
              <a:t>7</a:t>
            </a:fld>
            <a:endParaRPr lang="zh-CN" altLang="en-US"/>
          </a:p>
        </p:txBody>
      </p:sp>
    </p:spTree>
    <p:extLst>
      <p:ext uri="{BB962C8B-B14F-4D97-AF65-F5344CB8AC3E}">
        <p14:creationId xmlns:p14="http://schemas.microsoft.com/office/powerpoint/2010/main" val="95718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CBFD00-2D0E-4377-8459-47ADCAB67B48}" type="slidenum">
              <a:rPr lang="zh-CN" altLang="en-US" smtClean="0"/>
              <a:t>8</a:t>
            </a:fld>
            <a:endParaRPr lang="zh-CN" altLang="en-US"/>
          </a:p>
        </p:txBody>
      </p:sp>
    </p:spTree>
    <p:extLst>
      <p:ext uri="{BB962C8B-B14F-4D97-AF65-F5344CB8AC3E}">
        <p14:creationId xmlns:p14="http://schemas.microsoft.com/office/powerpoint/2010/main" val="329991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场景的深度的表示方法有两种，分别是相对深度和绝对深度。分别用灰度图和彩色图像表示</a:t>
            </a:r>
          </a:p>
        </p:txBody>
      </p:sp>
      <p:sp>
        <p:nvSpPr>
          <p:cNvPr id="4" name="灯片编号占位符 3"/>
          <p:cNvSpPr>
            <a:spLocks noGrp="1"/>
          </p:cNvSpPr>
          <p:nvPr>
            <p:ph type="sldNum" sz="quarter" idx="10"/>
          </p:nvPr>
        </p:nvSpPr>
        <p:spPr/>
        <p:txBody>
          <a:bodyPr/>
          <a:lstStyle/>
          <a:p>
            <a:fld id="{720B6E11-4CBD-4AF8-831C-C67082D1C251}" type="slidenum">
              <a:rPr lang="zh-CN" altLang="en-US" smtClean="0"/>
              <a:t>9</a:t>
            </a:fld>
            <a:endParaRPr lang="zh-CN" altLang="en-US"/>
          </a:p>
        </p:txBody>
      </p:sp>
    </p:spTree>
    <p:extLst>
      <p:ext uri="{BB962C8B-B14F-4D97-AF65-F5344CB8AC3E}">
        <p14:creationId xmlns:p14="http://schemas.microsoft.com/office/powerpoint/2010/main" val="13076608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230155">
            <a:off x="3392516" y="1258509"/>
            <a:ext cx="869792" cy="714641"/>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0293" y="1359165"/>
            <a:ext cx="821150" cy="639122"/>
          </a:xfrm>
          <a:prstGeom prst="rect">
            <a:avLst/>
          </a:prstGeom>
        </p:spPr>
      </p:pic>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9043" y="570465"/>
            <a:ext cx="663972" cy="565779"/>
          </a:xfrm>
          <a:prstGeom prst="rect">
            <a:avLst/>
          </a:prstGeom>
        </p:spPr>
      </p:pic>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2193245" flipV="1">
            <a:off x="5812041" y="1157402"/>
            <a:ext cx="807175" cy="506767"/>
          </a:xfrm>
          <a:prstGeom prst="rect">
            <a:avLst/>
          </a:prstGeom>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6537184">
            <a:off x="6512651" y="863214"/>
            <a:ext cx="516315" cy="439959"/>
          </a:xfrm>
          <a:prstGeom prst="rect">
            <a:avLst/>
          </a:prstGeom>
        </p:spPr>
      </p:pic>
      <p:pic>
        <p:nvPicPr>
          <p:cNvPr id="11" name="图片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19230155">
            <a:off x="7084931" y="375914"/>
            <a:ext cx="537513" cy="441633"/>
          </a:xfrm>
          <a:prstGeom prst="rect">
            <a:avLst/>
          </a:prstGeom>
        </p:spPr>
      </p:pic>
      <p:pic>
        <p:nvPicPr>
          <p:cNvPr id="12" name="图片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18707399">
            <a:off x="7700093" y="748871"/>
            <a:ext cx="332789" cy="283574"/>
          </a:xfrm>
          <a:prstGeom prst="rect">
            <a:avLst/>
          </a:prstGeom>
        </p:spPr>
      </p:pic>
      <p:pic>
        <p:nvPicPr>
          <p:cNvPr id="13" name="图片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16934623">
            <a:off x="8327526" y="797147"/>
            <a:ext cx="649956" cy="505877"/>
          </a:xfrm>
          <a:prstGeom prst="rect">
            <a:avLst/>
          </a:prstGeom>
        </p:spPr>
      </p:pic>
      <p:pic>
        <p:nvPicPr>
          <p:cNvPr id="14" name="图片 1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18707399" flipV="1">
            <a:off x="8916190" y="442086"/>
            <a:ext cx="332789" cy="218389"/>
          </a:xfrm>
          <a:prstGeom prst="rect">
            <a:avLst/>
          </a:prstGeom>
        </p:spPr>
      </p:pic>
      <p:sp>
        <p:nvSpPr>
          <p:cNvPr id="18" name="矩形 17"/>
          <p:cNvSpPr/>
          <p:nvPr userDrawn="1"/>
        </p:nvSpPr>
        <p:spPr>
          <a:xfrm>
            <a:off x="-18481" y="0"/>
            <a:ext cx="12210481" cy="6811701"/>
          </a:xfrm>
          <a:prstGeom prst="rect">
            <a:avLst/>
          </a:prstGeom>
          <a:gradFill flip="none" rotWithShape="1">
            <a:gsLst>
              <a:gs pos="0">
                <a:schemeClr val="accent1">
                  <a:lumMod val="5000"/>
                  <a:lumOff val="95000"/>
                  <a:alpha val="0"/>
                </a:schemeClr>
              </a:gs>
              <a:gs pos="53000">
                <a:schemeClr val="bg1">
                  <a:alpha val="40000"/>
                </a:schemeClr>
              </a:gs>
              <a:gs pos="100000">
                <a:schemeClr val="bg1">
                  <a:alpha val="6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0861" y="0"/>
            <a:ext cx="2086652"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0958" y="46299"/>
            <a:ext cx="3551836" cy="6765402"/>
          </a:xfrm>
          <a:prstGeom prst="rect">
            <a:avLst/>
          </a:prstGeom>
        </p:spPr>
      </p:pic>
      <p:sp>
        <p:nvSpPr>
          <p:cNvPr id="17" name="矩形 16"/>
          <p:cNvSpPr/>
          <p:nvPr userDrawn="1"/>
        </p:nvSpPr>
        <p:spPr>
          <a:xfrm>
            <a:off x="-18481" y="6512560"/>
            <a:ext cx="12210481" cy="34544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40222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22" presetClass="entr" presetSubtype="4"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par>
                          <p:cTn id="11" fill="hold">
                            <p:stCondLst>
                              <p:cond delay="1250"/>
                            </p:stCondLst>
                            <p:childTnLst>
                              <p:par>
                                <p:cTn id="12" presetID="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250" fill="hold"/>
                                        <p:tgtEl>
                                          <p:spTgt spid="6"/>
                                        </p:tgtEl>
                                        <p:attrNameLst>
                                          <p:attrName>ppt_x</p:attrName>
                                        </p:attrNameLst>
                                      </p:cBhvr>
                                      <p:tavLst>
                                        <p:tav tm="0">
                                          <p:val>
                                            <p:strVal val="0-#ppt_w/2"/>
                                          </p:val>
                                        </p:tav>
                                        <p:tav tm="100000">
                                          <p:val>
                                            <p:strVal val="#ppt_x"/>
                                          </p:val>
                                        </p:tav>
                                      </p:tavLst>
                                    </p:anim>
                                    <p:anim calcmode="lin" valueType="num">
                                      <p:cBhvr additive="base">
                                        <p:cTn id="15" dur="1250" fill="hold"/>
                                        <p:tgtEl>
                                          <p:spTgt spid="6"/>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5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1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15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000" fill="hold"/>
                                        <p:tgtEl>
                                          <p:spTgt spid="9"/>
                                        </p:tgtEl>
                                        <p:attrNameLst>
                                          <p:attrName>ppt_x</p:attrName>
                                        </p:attrNameLst>
                                      </p:cBhvr>
                                      <p:tavLst>
                                        <p:tav tm="0">
                                          <p:val>
                                            <p:strVal val="0-#ppt_w/2"/>
                                          </p:val>
                                        </p:tav>
                                        <p:tav tm="100000">
                                          <p:val>
                                            <p:strVal val="#ppt_x"/>
                                          </p:val>
                                        </p:tav>
                                      </p:tavLst>
                                    </p:anim>
                                    <p:anim calcmode="lin" valueType="num">
                                      <p:cBhvr additive="base">
                                        <p:cTn id="27" dur="10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20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1000" fill="hold"/>
                                        <p:tgtEl>
                                          <p:spTgt spid="10"/>
                                        </p:tgtEl>
                                        <p:attrNameLst>
                                          <p:attrName>ppt_x</p:attrName>
                                        </p:attrNameLst>
                                      </p:cBhvr>
                                      <p:tavLst>
                                        <p:tav tm="0">
                                          <p:val>
                                            <p:strVal val="0-#ppt_w/2"/>
                                          </p:val>
                                        </p:tav>
                                        <p:tav tm="100000">
                                          <p:val>
                                            <p:strVal val="#ppt_x"/>
                                          </p:val>
                                        </p:tav>
                                      </p:tavLst>
                                    </p:anim>
                                    <p:anim calcmode="lin" valueType="num">
                                      <p:cBhvr additive="base">
                                        <p:cTn id="31" dur="10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1000" fill="hold"/>
                                        <p:tgtEl>
                                          <p:spTgt spid="11"/>
                                        </p:tgtEl>
                                        <p:attrNameLst>
                                          <p:attrName>ppt_x</p:attrName>
                                        </p:attrNameLst>
                                      </p:cBhvr>
                                      <p:tavLst>
                                        <p:tav tm="0">
                                          <p:val>
                                            <p:strVal val="0-#ppt_w/2"/>
                                          </p:val>
                                        </p:tav>
                                        <p:tav tm="100000">
                                          <p:val>
                                            <p:strVal val="#ppt_x"/>
                                          </p:val>
                                        </p:tav>
                                      </p:tavLst>
                                    </p:anim>
                                    <p:anim calcmode="lin" valueType="num">
                                      <p:cBhvr additive="base">
                                        <p:cTn id="35" dur="10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0-#ppt_w/2"/>
                                          </p:val>
                                        </p:tav>
                                        <p:tav tm="100000">
                                          <p:val>
                                            <p:strVal val="#ppt_x"/>
                                          </p:val>
                                        </p:tav>
                                      </p:tavLst>
                                    </p:anim>
                                    <p:anim calcmode="lin" valueType="num">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5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1000" fill="hold"/>
                                        <p:tgtEl>
                                          <p:spTgt spid="13"/>
                                        </p:tgtEl>
                                        <p:attrNameLst>
                                          <p:attrName>ppt_x</p:attrName>
                                        </p:attrNameLst>
                                      </p:cBhvr>
                                      <p:tavLst>
                                        <p:tav tm="0">
                                          <p:val>
                                            <p:strVal val="0-#ppt_w/2"/>
                                          </p:val>
                                        </p:tav>
                                        <p:tav tm="100000">
                                          <p:val>
                                            <p:strVal val="#ppt_x"/>
                                          </p:val>
                                        </p:tav>
                                      </p:tavLst>
                                    </p:anim>
                                    <p:anim calcmode="lin" valueType="num">
                                      <p:cBhvr additive="base">
                                        <p:cTn id="43" dur="1000" fill="hold"/>
                                        <p:tgtEl>
                                          <p:spTgt spid="13"/>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40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1000" fill="hold"/>
                                        <p:tgtEl>
                                          <p:spTgt spid="14"/>
                                        </p:tgtEl>
                                        <p:attrNameLst>
                                          <p:attrName>ppt_x</p:attrName>
                                        </p:attrNameLst>
                                      </p:cBhvr>
                                      <p:tavLst>
                                        <p:tav tm="0">
                                          <p:val>
                                            <p:strVal val="0-#ppt_w/2"/>
                                          </p:val>
                                        </p:tav>
                                        <p:tav tm="100000">
                                          <p:val>
                                            <p:strVal val="#ppt_x"/>
                                          </p:val>
                                        </p:tav>
                                      </p:tavLst>
                                    </p:anim>
                                    <p:anim calcmode="lin" valueType="num">
                                      <p:cBhvr additive="base">
                                        <p:cTn id="4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Picture Placeholder 3"/>
          <p:cNvSpPr>
            <a:spLocks noGrp="1"/>
          </p:cNvSpPr>
          <p:nvPr>
            <p:ph type="pic" sz="quarter" idx="11"/>
          </p:nvPr>
        </p:nvSpPr>
        <p:spPr>
          <a:xfrm>
            <a:off x="0" y="0"/>
            <a:ext cx="3431704" cy="3669176"/>
          </a:xfrm>
          <a:prstGeom prst="rect">
            <a:avLst/>
          </a:prstGeom>
        </p:spPr>
        <p:txBody>
          <a:bodyPr lIns="182880" tIns="91440" rIns="182880" bIns="91440"/>
          <a:lstStyle>
            <a:lvl1pPr marL="0" indent="0">
              <a:buFontTx/>
              <a:buNone/>
              <a:defRPr/>
            </a:lvl1pPr>
          </a:lstStyle>
          <a:p>
            <a:endParaRPr lang="en-US"/>
          </a:p>
        </p:txBody>
      </p:sp>
      <p:sp>
        <p:nvSpPr>
          <p:cNvPr id="10" name="Picture Placeholder 3"/>
          <p:cNvSpPr>
            <a:spLocks noGrp="1"/>
          </p:cNvSpPr>
          <p:nvPr>
            <p:ph type="pic" sz="quarter" idx="12"/>
          </p:nvPr>
        </p:nvSpPr>
        <p:spPr>
          <a:xfrm>
            <a:off x="3431704" y="3669176"/>
            <a:ext cx="8760296" cy="3188824"/>
          </a:xfrm>
          <a:prstGeom prst="rect">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6910525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81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502434013"/>
      </p:ext>
    </p:extLst>
  </p:cSld>
  <p:clrMap bg1="lt1" tx1="dk1" bg2="lt2" tx2="dk2" accent1="accent1" accent2="accent2" accent3="accent3" accent4="accent4" accent5="accent5" accent6="accent6" hlink="hlink" folHlink="folHlink"/>
  <p:sldLayoutIdLst>
    <p:sldLayoutId id="2147483696" r:id="rId1"/>
    <p:sldLayoutId id="2147483650" r:id="rId2"/>
    <p:sldLayoutId id="2147483672" r:id="rId3"/>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11.xml"/><Relationship Id="rId7" Type="http://schemas.openxmlformats.org/officeDocument/2006/relationships/oleObject" Target="../embeddings/oleObject1.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link.zhihu.com/?target=http://www.cs.nyu.edu/~deigen/" TargetMode="External"/><Relationship Id="rId11" Type="http://schemas.openxmlformats.org/officeDocument/2006/relationships/oleObject" Target="../embeddings/oleObject3.bin"/><Relationship Id="rId5" Type="http://schemas.openxmlformats.org/officeDocument/2006/relationships/image" Target="../media/image28.png"/><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link.zhihu.com/?target=http://www.cs.nyu.edu/~deigen/" TargetMode="Externa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08335" y="2902875"/>
            <a:ext cx="8282355" cy="646331"/>
          </a:xfrm>
          <a:prstGeom prst="rect">
            <a:avLst/>
          </a:prstGeom>
          <a:noFill/>
        </p:spPr>
        <p:txBody>
          <a:bodyPr wrap="square" rtlCol="0">
            <a:spAutoFit/>
          </a:bodyPr>
          <a:lstStyle/>
          <a:p>
            <a:r>
              <a:rPr lang="zh-CN" altLang="en-US" sz="3600" spc="600" dirty="0">
                <a:solidFill>
                  <a:schemeClr val="tx1">
                    <a:lumMod val="75000"/>
                    <a:lumOff val="25000"/>
                  </a:schemeClr>
                </a:solidFill>
                <a:latin typeface="方正大黑简体" panose="02010601030101010101" pitchFamily="2" charset="-122"/>
                <a:ea typeface="方正大黑简体" panose="02010601030101010101" pitchFamily="2" charset="-122"/>
              </a:rPr>
              <a:t>基于深度学习的场景深度估计研究</a:t>
            </a:r>
          </a:p>
        </p:txBody>
      </p:sp>
      <p:sp>
        <p:nvSpPr>
          <p:cNvPr id="18" name="矩形 17"/>
          <p:cNvSpPr/>
          <p:nvPr/>
        </p:nvSpPr>
        <p:spPr>
          <a:xfrm>
            <a:off x="5244125" y="5139334"/>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9" name="文本框 18"/>
          <p:cNvSpPr txBox="1"/>
          <p:nvPr/>
        </p:nvSpPr>
        <p:spPr>
          <a:xfrm>
            <a:off x="5413030" y="5032371"/>
            <a:ext cx="2016016"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sym typeface="华文细黑" panose="02010600040101010101" pitchFamily="2" charset="-122"/>
              </a:rPr>
              <a:t>答辩人：江道忠</a:t>
            </a:r>
          </a:p>
        </p:txBody>
      </p:sp>
      <p:sp>
        <p:nvSpPr>
          <p:cNvPr id="21" name="矩形 20"/>
          <p:cNvSpPr/>
          <p:nvPr/>
        </p:nvSpPr>
        <p:spPr>
          <a:xfrm>
            <a:off x="8118700" y="5137694"/>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文本框 21"/>
          <p:cNvSpPr txBox="1"/>
          <p:nvPr/>
        </p:nvSpPr>
        <p:spPr>
          <a:xfrm>
            <a:off x="8287605" y="5030731"/>
            <a:ext cx="2016016"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sym typeface="华文细黑" panose="02010600040101010101" pitchFamily="2" charset="-122"/>
              </a:rPr>
              <a:t>导师：李大字教授</a:t>
            </a:r>
          </a:p>
        </p:txBody>
      </p:sp>
      <p:cxnSp>
        <p:nvCxnSpPr>
          <p:cNvPr id="23" name="直接连接符 22"/>
          <p:cNvCxnSpPr/>
          <p:nvPr/>
        </p:nvCxnSpPr>
        <p:spPr>
          <a:xfrm flipH="1">
            <a:off x="4387995" y="4920832"/>
            <a:ext cx="6092512"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3" name="图片 2">
            <a:extLst>
              <a:ext uri="{FF2B5EF4-FFF2-40B4-BE49-F238E27FC236}">
                <a16:creationId xmlns:a16="http://schemas.microsoft.com/office/drawing/2014/main" id="{669E06DC-CAF0-40C2-9D52-7AF136FD4B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621" y="234220"/>
            <a:ext cx="1537134" cy="1505211"/>
          </a:xfrm>
          <a:prstGeom prst="rect">
            <a:avLst/>
          </a:prstGeom>
        </p:spPr>
      </p:pic>
    </p:spTree>
    <p:extLst>
      <p:ext uri="{BB962C8B-B14F-4D97-AF65-F5344CB8AC3E}">
        <p14:creationId xmlns:p14="http://schemas.microsoft.com/office/powerpoint/2010/main" val="2477980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5E1701-5313-4170-9AC9-B1483A9F0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8" name="文本框 7">
            <a:extLst>
              <a:ext uri="{FF2B5EF4-FFF2-40B4-BE49-F238E27FC236}">
                <a16:creationId xmlns:a16="http://schemas.microsoft.com/office/drawing/2014/main" id="{791887BF-B2D3-420E-BFC3-CBECCF646EAF}"/>
              </a:ext>
            </a:extLst>
          </p:cNvPr>
          <p:cNvSpPr txBox="1"/>
          <p:nvPr/>
        </p:nvSpPr>
        <p:spPr>
          <a:xfrm>
            <a:off x="925395" y="670602"/>
            <a:ext cx="4550371"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研究基础：卷积神经网路</a:t>
            </a:r>
          </a:p>
        </p:txBody>
      </p:sp>
      <p:sp>
        <p:nvSpPr>
          <p:cNvPr id="9" name="矩形 8">
            <a:extLst>
              <a:ext uri="{FF2B5EF4-FFF2-40B4-BE49-F238E27FC236}">
                <a16:creationId xmlns:a16="http://schemas.microsoft.com/office/drawing/2014/main" id="{BCCB095E-F5AF-4B37-8BF4-024F1E494DE3}"/>
              </a:ext>
            </a:extLst>
          </p:cNvPr>
          <p:cNvSpPr/>
          <p:nvPr/>
        </p:nvSpPr>
        <p:spPr>
          <a:xfrm rot="5400000">
            <a:off x="2394325" y="-1281566"/>
            <a:ext cx="81061" cy="48697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2" descr="I">
            <a:extLst>
              <a:ext uri="{FF2B5EF4-FFF2-40B4-BE49-F238E27FC236}">
                <a16:creationId xmlns:a16="http://schemas.microsoft.com/office/drawing/2014/main" id="{6A706B97-D012-4958-A2DC-5E57127E17F8}"/>
              </a:ext>
            </a:extLst>
          </p:cNvPr>
          <p:cNvSpPr>
            <a:spLocks noChangeAspect="1" noChangeArrowheads="1"/>
          </p:cNvSpPr>
          <p:nvPr/>
        </p:nvSpPr>
        <p:spPr bwMode="auto">
          <a:xfrm>
            <a:off x="2530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3" descr="F">
            <a:extLst>
              <a:ext uri="{FF2B5EF4-FFF2-40B4-BE49-F238E27FC236}">
                <a16:creationId xmlns:a16="http://schemas.microsoft.com/office/drawing/2014/main" id="{AD1CC7DA-B4CD-42AF-9403-1BB150F1EFB1}"/>
              </a:ext>
            </a:extLst>
          </p:cNvPr>
          <p:cNvSpPr>
            <a:spLocks noChangeAspect="1" noChangeArrowheads="1"/>
          </p:cNvSpPr>
          <p:nvPr/>
        </p:nvSpPr>
        <p:spPr bwMode="auto">
          <a:xfrm>
            <a:off x="46799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d">
            <a:extLst>
              <a:ext uri="{FF2B5EF4-FFF2-40B4-BE49-F238E27FC236}">
                <a16:creationId xmlns:a16="http://schemas.microsoft.com/office/drawing/2014/main" id="{B5EE4990-B380-421A-8C24-E063B4FCFBC0}"/>
              </a:ext>
            </a:extLst>
          </p:cNvPr>
          <p:cNvSpPr>
            <a:spLocks noChangeAspect="1" noChangeArrowheads="1"/>
          </p:cNvSpPr>
          <p:nvPr/>
        </p:nvSpPr>
        <p:spPr bwMode="auto">
          <a:xfrm>
            <a:off x="7223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CNN">
            <a:extLst>
              <a:ext uri="{FF2B5EF4-FFF2-40B4-BE49-F238E27FC236}">
                <a16:creationId xmlns:a16="http://schemas.microsoft.com/office/drawing/2014/main" id="{5F80E62A-DA94-4837-9C53-A10E3D89B2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175"/>
          <a:stretch/>
        </p:blipFill>
        <p:spPr bwMode="auto">
          <a:xfrm>
            <a:off x="3236912" y="1855481"/>
            <a:ext cx="5718175" cy="175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C60AB4DF-2BFD-49A8-9F02-146600F3F82C}"/>
              </a:ext>
            </a:extLst>
          </p:cNvPr>
          <p:cNvSpPr/>
          <p:nvPr/>
        </p:nvSpPr>
        <p:spPr>
          <a:xfrm>
            <a:off x="422642" y="3962566"/>
            <a:ext cx="11346713" cy="2677656"/>
          </a:xfrm>
          <a:prstGeom prst="rect">
            <a:avLst/>
          </a:prstGeom>
        </p:spPr>
        <p:txBody>
          <a:bodyPr wrap="square">
            <a:spAutoFit/>
          </a:bodyPr>
          <a:lstStyle/>
          <a:p>
            <a:pPr marL="342900" indent="-342900" algn="just" latinLnBrk="1">
              <a:buFont typeface="+mj-lt"/>
              <a:buAutoNum type="arabicPeriod"/>
            </a:pPr>
            <a:r>
              <a:rPr lang="zh-CN" altLang="en-US" sz="2400" dirty="0">
                <a:solidFill>
                  <a:srgbClr val="362E2B"/>
                </a:solidFill>
                <a:latin typeface="Arial" panose="020B0604020202020204" pitchFamily="34" charset="0"/>
              </a:rPr>
              <a:t> 卷积神经网络与普通神经网络的区别在于，卷积神经网络包含了一个由</a:t>
            </a:r>
            <a:r>
              <a:rPr lang="zh-CN" altLang="en-US" sz="2400" dirty="0">
                <a:solidFill>
                  <a:srgbClr val="FF0000"/>
                </a:solidFill>
                <a:latin typeface="Arial" panose="020B0604020202020204" pitchFamily="34" charset="0"/>
              </a:rPr>
              <a:t>卷积层和子采样层</a:t>
            </a:r>
            <a:r>
              <a:rPr lang="zh-CN" altLang="en-US" sz="2400" dirty="0">
                <a:solidFill>
                  <a:srgbClr val="362E2B"/>
                </a:solidFill>
                <a:latin typeface="Arial" panose="020B0604020202020204" pitchFamily="34" charset="0"/>
              </a:rPr>
              <a:t>构成的特征抽取器。在卷积神经网络的卷积层中，一个神经元只与部分邻层神经元连接。在</a:t>
            </a:r>
            <a:r>
              <a:rPr lang="en-US" altLang="zh-CN" sz="2400" dirty="0">
                <a:solidFill>
                  <a:srgbClr val="362E2B"/>
                </a:solidFill>
                <a:latin typeface="Arial" panose="020B0604020202020204" pitchFamily="34" charset="0"/>
              </a:rPr>
              <a:t>CNN</a:t>
            </a:r>
            <a:r>
              <a:rPr lang="zh-CN" altLang="en-US" sz="2400" dirty="0">
                <a:solidFill>
                  <a:srgbClr val="362E2B"/>
                </a:solidFill>
                <a:latin typeface="Arial" panose="020B0604020202020204" pitchFamily="34" charset="0"/>
              </a:rPr>
              <a:t>的一个卷积层中，通常包含若干个</a:t>
            </a:r>
            <a:r>
              <a:rPr lang="zh-CN" altLang="en-US" sz="2400" dirty="0">
                <a:solidFill>
                  <a:srgbClr val="FF0000"/>
                </a:solidFill>
                <a:latin typeface="Arial" panose="020B0604020202020204" pitchFamily="34" charset="0"/>
              </a:rPr>
              <a:t>特征平面</a:t>
            </a:r>
            <a:r>
              <a:rPr lang="en-US" altLang="zh-CN" sz="2400" dirty="0">
                <a:solidFill>
                  <a:srgbClr val="FF0000"/>
                </a:solidFill>
                <a:latin typeface="Arial" panose="020B0604020202020204" pitchFamily="34" charset="0"/>
              </a:rPr>
              <a:t>(</a:t>
            </a:r>
            <a:r>
              <a:rPr lang="en-US" altLang="zh-CN" sz="2400" dirty="0" err="1">
                <a:solidFill>
                  <a:srgbClr val="FF0000"/>
                </a:solidFill>
                <a:latin typeface="Arial" panose="020B0604020202020204" pitchFamily="34" charset="0"/>
              </a:rPr>
              <a:t>featureMap</a:t>
            </a:r>
            <a:r>
              <a:rPr lang="en-US" altLang="zh-CN" sz="2400" dirty="0">
                <a:solidFill>
                  <a:srgbClr val="FF0000"/>
                </a:solidFill>
                <a:latin typeface="Arial" panose="020B0604020202020204" pitchFamily="34" charset="0"/>
              </a:rPr>
              <a:t>)</a:t>
            </a:r>
            <a:r>
              <a:rPr lang="zh-CN" altLang="en-US" sz="2400" dirty="0">
                <a:solidFill>
                  <a:srgbClr val="362E2B"/>
                </a:solidFill>
                <a:latin typeface="Arial" panose="020B0604020202020204" pitchFamily="34" charset="0"/>
              </a:rPr>
              <a:t>，每个特征平面由一些矩形排列的的神经元组成。</a:t>
            </a:r>
            <a:endParaRPr lang="en-US" altLang="zh-CN" sz="2400" dirty="0">
              <a:solidFill>
                <a:srgbClr val="362E2B"/>
              </a:solidFill>
              <a:latin typeface="Arial" panose="020B0604020202020204" pitchFamily="34" charset="0"/>
            </a:endParaRPr>
          </a:p>
          <a:p>
            <a:pPr marL="342900" indent="-342900" algn="just" latinLnBrk="1">
              <a:buFont typeface="+mj-lt"/>
              <a:buAutoNum type="arabicPeriod"/>
            </a:pPr>
            <a:r>
              <a:rPr lang="zh-CN" altLang="en-US" sz="2400" dirty="0">
                <a:solidFill>
                  <a:srgbClr val="362E2B"/>
                </a:solidFill>
                <a:latin typeface="Arial" panose="020B0604020202020204" pitchFamily="34" charset="0"/>
              </a:rPr>
              <a:t>子</a:t>
            </a:r>
            <a:r>
              <a:rPr lang="zh-CN" altLang="en-US" sz="2400" dirty="0">
                <a:latin typeface="Arial" panose="020B0604020202020204" pitchFamily="34" charset="0"/>
              </a:rPr>
              <a:t>采样也</a:t>
            </a:r>
            <a:r>
              <a:rPr lang="zh-CN" altLang="en-US" sz="2400" dirty="0">
                <a:solidFill>
                  <a:srgbClr val="FF0000"/>
                </a:solidFill>
                <a:latin typeface="Arial" panose="020B0604020202020204" pitchFamily="34" charset="0"/>
              </a:rPr>
              <a:t>叫做池化（</a:t>
            </a:r>
            <a:r>
              <a:rPr lang="en-US" altLang="zh-CN" sz="2400" dirty="0">
                <a:solidFill>
                  <a:srgbClr val="FF0000"/>
                </a:solidFill>
                <a:latin typeface="Arial" panose="020B0604020202020204" pitchFamily="34" charset="0"/>
              </a:rPr>
              <a:t>pooling</a:t>
            </a:r>
            <a:r>
              <a:rPr lang="zh-CN" altLang="en-US" sz="2400" dirty="0">
                <a:solidFill>
                  <a:srgbClr val="FF0000"/>
                </a:solidFill>
                <a:latin typeface="Arial" panose="020B0604020202020204" pitchFamily="34" charset="0"/>
              </a:rPr>
              <a:t>），</a:t>
            </a:r>
            <a:r>
              <a:rPr lang="zh-CN" altLang="en-US" sz="2400" dirty="0">
                <a:solidFill>
                  <a:srgbClr val="362E2B"/>
                </a:solidFill>
                <a:latin typeface="Arial" panose="020B0604020202020204" pitchFamily="34" charset="0"/>
              </a:rPr>
              <a:t>通常有</a:t>
            </a:r>
            <a:r>
              <a:rPr lang="zh-CN" altLang="en-US" sz="2400" dirty="0">
                <a:solidFill>
                  <a:srgbClr val="FF0000"/>
                </a:solidFill>
                <a:latin typeface="Arial" panose="020B0604020202020204" pitchFamily="34" charset="0"/>
              </a:rPr>
              <a:t>均值子采样（</a:t>
            </a:r>
            <a:r>
              <a:rPr lang="en-US" altLang="zh-CN" sz="2400" dirty="0">
                <a:solidFill>
                  <a:srgbClr val="FF0000"/>
                </a:solidFill>
                <a:latin typeface="Arial" panose="020B0604020202020204" pitchFamily="34" charset="0"/>
              </a:rPr>
              <a:t>mean pooling</a:t>
            </a:r>
            <a:r>
              <a:rPr lang="zh-CN" altLang="en-US" sz="2400" dirty="0">
                <a:solidFill>
                  <a:srgbClr val="FF0000"/>
                </a:solidFill>
                <a:latin typeface="Arial" panose="020B0604020202020204" pitchFamily="34" charset="0"/>
              </a:rPr>
              <a:t>）和最大值子采样（</a:t>
            </a:r>
            <a:r>
              <a:rPr lang="en-US" altLang="zh-CN" sz="2400" dirty="0">
                <a:solidFill>
                  <a:srgbClr val="FF0000"/>
                </a:solidFill>
                <a:latin typeface="Arial" panose="020B0604020202020204" pitchFamily="34" charset="0"/>
              </a:rPr>
              <a:t>max pooling</a:t>
            </a:r>
            <a:r>
              <a:rPr lang="zh-CN" altLang="en-US" sz="2400" dirty="0">
                <a:solidFill>
                  <a:srgbClr val="FF0000"/>
                </a:solidFill>
                <a:latin typeface="Arial" panose="020B0604020202020204" pitchFamily="34" charset="0"/>
              </a:rPr>
              <a:t>）</a:t>
            </a:r>
            <a:r>
              <a:rPr lang="zh-CN" altLang="en-US" sz="2400" dirty="0">
                <a:solidFill>
                  <a:srgbClr val="362E2B"/>
                </a:solidFill>
                <a:latin typeface="Arial" panose="020B0604020202020204" pitchFamily="34" charset="0"/>
              </a:rPr>
              <a:t>两种形式。子采样可以看作一种特殊的卷积过程。</a:t>
            </a:r>
            <a:r>
              <a:rPr lang="zh-CN" altLang="en-US" sz="2400" dirty="0">
                <a:solidFill>
                  <a:srgbClr val="FF0000"/>
                </a:solidFill>
                <a:latin typeface="Arial" panose="020B0604020202020204" pitchFamily="34" charset="0"/>
              </a:rPr>
              <a:t>卷积和子采样大大简化了模型复杂度，减少了模型的参数</a:t>
            </a:r>
            <a:r>
              <a:rPr lang="zh-CN" altLang="en-US" sz="2400" dirty="0">
                <a:solidFill>
                  <a:srgbClr val="362E2B"/>
                </a:solidFill>
                <a:latin typeface="Arial" panose="020B0604020202020204" pitchFamily="34" charset="0"/>
              </a:rPr>
              <a:t>。</a:t>
            </a:r>
            <a:endParaRPr lang="zh-CN" altLang="en-US" sz="2400" b="0" i="0" dirty="0">
              <a:solidFill>
                <a:srgbClr val="362E2B"/>
              </a:solidFill>
              <a:effectLst/>
              <a:latin typeface="Arial" panose="020B0604020202020204" pitchFamily="34" charset="0"/>
            </a:endParaRPr>
          </a:p>
        </p:txBody>
      </p:sp>
    </p:spTree>
    <p:extLst>
      <p:ext uri="{BB962C8B-B14F-4D97-AF65-F5344CB8AC3E}">
        <p14:creationId xmlns:p14="http://schemas.microsoft.com/office/powerpoint/2010/main" val="4901365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5E1701-5313-4170-9AC9-B1483A9F01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8" name="文本框 7">
            <a:extLst>
              <a:ext uri="{FF2B5EF4-FFF2-40B4-BE49-F238E27FC236}">
                <a16:creationId xmlns:a16="http://schemas.microsoft.com/office/drawing/2014/main" id="{791887BF-B2D3-420E-BFC3-CBECCF646EAF}"/>
              </a:ext>
            </a:extLst>
          </p:cNvPr>
          <p:cNvSpPr txBox="1"/>
          <p:nvPr/>
        </p:nvSpPr>
        <p:spPr>
          <a:xfrm>
            <a:off x="925396" y="670602"/>
            <a:ext cx="1631578"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研究内容</a:t>
            </a:r>
          </a:p>
        </p:txBody>
      </p:sp>
      <p:sp>
        <p:nvSpPr>
          <p:cNvPr id="9" name="矩形 8">
            <a:extLst>
              <a:ext uri="{FF2B5EF4-FFF2-40B4-BE49-F238E27FC236}">
                <a16:creationId xmlns:a16="http://schemas.microsoft.com/office/drawing/2014/main" id="{BCCB095E-F5AF-4B37-8BF4-024F1E494DE3}"/>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2" descr="I">
            <a:extLst>
              <a:ext uri="{FF2B5EF4-FFF2-40B4-BE49-F238E27FC236}">
                <a16:creationId xmlns:a16="http://schemas.microsoft.com/office/drawing/2014/main" id="{6A706B97-D012-4958-A2DC-5E57127E17F8}"/>
              </a:ext>
            </a:extLst>
          </p:cNvPr>
          <p:cNvSpPr>
            <a:spLocks noChangeAspect="1" noChangeArrowheads="1"/>
          </p:cNvSpPr>
          <p:nvPr/>
        </p:nvSpPr>
        <p:spPr bwMode="auto">
          <a:xfrm>
            <a:off x="2530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3" descr="F">
            <a:extLst>
              <a:ext uri="{FF2B5EF4-FFF2-40B4-BE49-F238E27FC236}">
                <a16:creationId xmlns:a16="http://schemas.microsoft.com/office/drawing/2014/main" id="{AD1CC7DA-B4CD-42AF-9403-1BB150F1EFB1}"/>
              </a:ext>
            </a:extLst>
          </p:cNvPr>
          <p:cNvSpPr>
            <a:spLocks noChangeAspect="1" noChangeArrowheads="1"/>
          </p:cNvSpPr>
          <p:nvPr/>
        </p:nvSpPr>
        <p:spPr bwMode="auto">
          <a:xfrm>
            <a:off x="46799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d">
            <a:extLst>
              <a:ext uri="{FF2B5EF4-FFF2-40B4-BE49-F238E27FC236}">
                <a16:creationId xmlns:a16="http://schemas.microsoft.com/office/drawing/2014/main" id="{B5EE4990-B380-421A-8C24-E063B4FCFBC0}"/>
              </a:ext>
            </a:extLst>
          </p:cNvPr>
          <p:cNvSpPr>
            <a:spLocks noChangeAspect="1" noChangeArrowheads="1"/>
          </p:cNvSpPr>
          <p:nvPr/>
        </p:nvSpPr>
        <p:spPr bwMode="auto">
          <a:xfrm>
            <a:off x="7223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1DE04397-94B4-4CE0-B298-7DC2A1905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1265919"/>
            <a:ext cx="5721977" cy="3090722"/>
          </a:xfrm>
          <a:prstGeom prst="rect">
            <a:avLst/>
          </a:prstGeom>
        </p:spPr>
      </p:pic>
      <p:sp>
        <p:nvSpPr>
          <p:cNvPr id="6" name="文本框 5">
            <a:extLst>
              <a:ext uri="{FF2B5EF4-FFF2-40B4-BE49-F238E27FC236}">
                <a16:creationId xmlns:a16="http://schemas.microsoft.com/office/drawing/2014/main" id="{3CC2ABE2-C3B5-4114-8212-9830FD981B23}"/>
              </a:ext>
            </a:extLst>
          </p:cNvPr>
          <p:cNvSpPr txBox="1"/>
          <p:nvPr/>
        </p:nvSpPr>
        <p:spPr>
          <a:xfrm>
            <a:off x="245327" y="1337628"/>
            <a:ext cx="5326185" cy="4801314"/>
          </a:xfrm>
          <a:prstGeom prst="rect">
            <a:avLst/>
          </a:prstGeom>
          <a:noFill/>
        </p:spPr>
        <p:txBody>
          <a:bodyPr wrap="square" rtlCol="0">
            <a:spAutoFit/>
          </a:bodyPr>
          <a:lstStyle/>
          <a:p>
            <a:r>
              <a:rPr lang="zh-CN" altLang="en-US" b="1" dirty="0"/>
              <a:t>       </a:t>
            </a:r>
            <a:r>
              <a:rPr lang="en-US" altLang="zh-CN" sz="2400" dirty="0">
                <a:solidFill>
                  <a:srgbClr val="362E2B"/>
                </a:solidFill>
                <a:latin typeface="Arial" panose="020B0604020202020204" pitchFamily="34" charset="0"/>
                <a:hlinkClick r:id="rId6">
                  <a:extLst>
                    <a:ext uri="{A12FA001-AC4F-418D-AE19-62706E023703}">
                      <ahyp:hlinkClr xmlns:ahyp="http://schemas.microsoft.com/office/drawing/2018/hyperlinkcolor" val="tx"/>
                    </a:ext>
                  </a:extLst>
                </a:hlinkClick>
              </a:rPr>
              <a:t>David Eigen</a:t>
            </a:r>
            <a:r>
              <a:rPr lang="en-US" altLang="zh-CN" sz="2400" dirty="0">
                <a:solidFill>
                  <a:srgbClr val="362E2B"/>
                </a:solidFill>
                <a:latin typeface="Arial" panose="020B0604020202020204" pitchFamily="34" charset="0"/>
              </a:rPr>
              <a:t>2014</a:t>
            </a:r>
            <a:r>
              <a:rPr lang="zh-CN" altLang="en-US" sz="2400" dirty="0">
                <a:solidFill>
                  <a:srgbClr val="362E2B"/>
                </a:solidFill>
                <a:latin typeface="Arial" panose="020B0604020202020204" pitchFamily="34" charset="0"/>
              </a:rPr>
              <a:t>年展示了单目估计深度的新方法</a:t>
            </a:r>
            <a:r>
              <a:rPr lang="en-US" altLang="zh-CN" sz="2400" dirty="0">
                <a:solidFill>
                  <a:srgbClr val="362E2B"/>
                </a:solidFill>
                <a:latin typeface="Arial" panose="020B0604020202020204" pitchFamily="34" charset="0"/>
              </a:rPr>
              <a:t>,</a:t>
            </a:r>
            <a:r>
              <a:rPr lang="zh-CN" altLang="en-US" sz="2400" dirty="0">
                <a:solidFill>
                  <a:srgbClr val="362E2B"/>
                </a:solidFill>
                <a:latin typeface="Arial" panose="020B0604020202020204" pitchFamily="34" charset="0"/>
              </a:rPr>
              <a:t>作者直接用神经网络回归深度。他的网络结构分为两个部分：</a:t>
            </a:r>
            <a:r>
              <a:rPr lang="zh-CN" altLang="en-US" sz="2400" b="1" dirty="0">
                <a:solidFill>
                  <a:srgbClr val="FF0000"/>
                </a:solidFill>
                <a:latin typeface="Arial" panose="020B0604020202020204" pitchFamily="34" charset="0"/>
              </a:rPr>
              <a:t>一部分估计场景的全局结构，另一部分用局部信息做精细化</a:t>
            </a:r>
            <a:r>
              <a:rPr lang="zh-CN" altLang="en-US" sz="2400" dirty="0">
                <a:solidFill>
                  <a:srgbClr val="362E2B"/>
                </a:solidFill>
                <a:latin typeface="Arial" panose="020B0604020202020204" pitchFamily="34" charset="0"/>
              </a:rPr>
              <a:t>。</a:t>
            </a:r>
            <a:endParaRPr lang="en-US" altLang="zh-CN" sz="2400" dirty="0">
              <a:solidFill>
                <a:srgbClr val="362E2B"/>
              </a:solidFill>
              <a:latin typeface="Arial" panose="020B0604020202020204" pitchFamily="34" charset="0"/>
            </a:endParaRPr>
          </a:p>
          <a:p>
            <a:endParaRPr lang="en-US" altLang="zh-CN" sz="2400" dirty="0">
              <a:solidFill>
                <a:srgbClr val="362E2B"/>
              </a:solidFill>
              <a:latin typeface="Arial" panose="020B0604020202020204" pitchFamily="34" charset="0"/>
            </a:endParaRPr>
          </a:p>
          <a:p>
            <a:endParaRPr lang="en-US" altLang="zh-CN" dirty="0"/>
          </a:p>
          <a:p>
            <a:r>
              <a:rPr lang="zh-CN" altLang="en-US" dirty="0"/>
              <a:t>样本训练误差：</a:t>
            </a:r>
            <a:endParaRPr lang="en-US" altLang="zh-CN" dirty="0"/>
          </a:p>
          <a:p>
            <a:endParaRPr lang="en-US" altLang="zh-CN" dirty="0"/>
          </a:p>
          <a:p>
            <a:endParaRPr lang="en-US" altLang="zh-CN" dirty="0"/>
          </a:p>
          <a:p>
            <a:r>
              <a:rPr lang="zh-CN" altLang="en-US" dirty="0"/>
              <a:t>其中</a:t>
            </a:r>
            <a:r>
              <a:rPr lang="en-US" altLang="zh-CN" dirty="0"/>
              <a:t>:                                   </a:t>
            </a:r>
            <a:r>
              <a:rPr lang="zh-CN" altLang="en-US" dirty="0"/>
              <a:t>，</a:t>
            </a:r>
            <a:endParaRPr lang="en-US" altLang="zh-CN" dirty="0"/>
          </a:p>
          <a:p>
            <a:endParaRPr lang="en-US" altLang="zh-CN" b="1" dirty="0"/>
          </a:p>
          <a:p>
            <a:endParaRPr lang="en-US" altLang="zh-CN" b="1" dirty="0"/>
          </a:p>
          <a:p>
            <a:endParaRPr lang="en-US" altLang="zh-CN" b="1" dirty="0"/>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549937376"/>
              </p:ext>
            </p:extLst>
          </p:nvPr>
        </p:nvGraphicFramePr>
        <p:xfrm>
          <a:off x="1964760" y="3559857"/>
          <a:ext cx="3788667" cy="833507"/>
        </p:xfrm>
        <a:graphic>
          <a:graphicData uri="http://schemas.openxmlformats.org/presentationml/2006/ole">
            <mc:AlternateContent xmlns:mc="http://schemas.openxmlformats.org/markup-compatibility/2006">
              <mc:Choice xmlns:v="urn:schemas-microsoft-com:vml" Requires="v">
                <p:oleObj spid="_x0000_s1266" name="Equation" r:id="rId7" imgW="1904760" imgH="419040" progId="Equation.DSMT4">
                  <p:embed/>
                </p:oleObj>
              </mc:Choice>
              <mc:Fallback>
                <p:oleObj name="Equation" r:id="rId7" imgW="1904760" imgH="419040" progId="Equation.DSMT4">
                  <p:embed/>
                  <p:pic>
                    <p:nvPicPr>
                      <p:cNvPr id="0" name=""/>
                      <p:cNvPicPr/>
                      <p:nvPr/>
                    </p:nvPicPr>
                    <p:blipFill>
                      <a:blip r:embed="rId8"/>
                      <a:stretch>
                        <a:fillRect/>
                      </a:stretch>
                    </p:blipFill>
                    <p:spPr>
                      <a:xfrm>
                        <a:off x="1964760" y="3559857"/>
                        <a:ext cx="3788667" cy="83350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513757445"/>
              </p:ext>
            </p:extLst>
          </p:nvPr>
        </p:nvGraphicFramePr>
        <p:xfrm>
          <a:off x="962769" y="4644182"/>
          <a:ext cx="1964117" cy="414647"/>
        </p:xfrm>
        <a:graphic>
          <a:graphicData uri="http://schemas.openxmlformats.org/presentationml/2006/ole">
            <mc:AlternateContent xmlns:mc="http://schemas.openxmlformats.org/markup-compatibility/2006">
              <mc:Choice xmlns:v="urn:schemas-microsoft-com:vml" Requires="v">
                <p:oleObj spid="_x0000_s1267" name="Equation" r:id="rId9" imgW="1143000" imgH="241200" progId="Equation.DSMT4">
                  <p:embed/>
                </p:oleObj>
              </mc:Choice>
              <mc:Fallback>
                <p:oleObj name="Equation" r:id="rId9" imgW="1143000" imgH="241200" progId="Equation.DSMT4">
                  <p:embed/>
                  <p:pic>
                    <p:nvPicPr>
                      <p:cNvPr id="0" name=""/>
                      <p:cNvPicPr/>
                      <p:nvPr/>
                    </p:nvPicPr>
                    <p:blipFill>
                      <a:blip r:embed="rId10"/>
                      <a:stretch>
                        <a:fillRect/>
                      </a:stretch>
                    </p:blipFill>
                    <p:spPr>
                      <a:xfrm>
                        <a:off x="962769" y="4644182"/>
                        <a:ext cx="1964117" cy="4146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26713077"/>
              </p:ext>
            </p:extLst>
          </p:nvPr>
        </p:nvGraphicFramePr>
        <p:xfrm>
          <a:off x="3413005" y="4726857"/>
          <a:ext cx="892175" cy="331972"/>
        </p:xfrm>
        <a:graphic>
          <a:graphicData uri="http://schemas.openxmlformats.org/presentationml/2006/ole">
            <mc:AlternateContent xmlns:mc="http://schemas.openxmlformats.org/markup-compatibility/2006">
              <mc:Choice xmlns:v="urn:schemas-microsoft-com:vml" Requires="v">
                <p:oleObj spid="_x0000_s1268" name="Equation" r:id="rId11" imgW="545760" imgH="203040" progId="Equation.DSMT4">
                  <p:embed/>
                </p:oleObj>
              </mc:Choice>
              <mc:Fallback>
                <p:oleObj name="Equation" r:id="rId11" imgW="545760" imgH="203040" progId="Equation.DSMT4">
                  <p:embed/>
                  <p:pic>
                    <p:nvPicPr>
                      <p:cNvPr id="0" name=""/>
                      <p:cNvPicPr/>
                      <p:nvPr/>
                    </p:nvPicPr>
                    <p:blipFill>
                      <a:blip r:embed="rId12"/>
                      <a:stretch>
                        <a:fillRect/>
                      </a:stretch>
                    </p:blipFill>
                    <p:spPr>
                      <a:xfrm>
                        <a:off x="3413005" y="4726857"/>
                        <a:ext cx="892175" cy="331972"/>
                      </a:xfrm>
                      <a:prstGeom prst="rect">
                        <a:avLst/>
                      </a:prstGeom>
                    </p:spPr>
                  </p:pic>
                </p:oleObj>
              </mc:Fallback>
            </mc:AlternateContent>
          </a:graphicData>
        </a:graphic>
      </p:graphicFrame>
    </p:spTree>
    <p:extLst>
      <p:ext uri="{BB962C8B-B14F-4D97-AF65-F5344CB8AC3E}">
        <p14:creationId xmlns:p14="http://schemas.microsoft.com/office/powerpoint/2010/main" val="32195501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5E1701-5313-4170-9AC9-B1483A9F0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8" name="文本框 7">
            <a:extLst>
              <a:ext uri="{FF2B5EF4-FFF2-40B4-BE49-F238E27FC236}">
                <a16:creationId xmlns:a16="http://schemas.microsoft.com/office/drawing/2014/main" id="{791887BF-B2D3-420E-BFC3-CBECCF646EAF}"/>
              </a:ext>
            </a:extLst>
          </p:cNvPr>
          <p:cNvSpPr txBox="1"/>
          <p:nvPr/>
        </p:nvSpPr>
        <p:spPr>
          <a:xfrm>
            <a:off x="925396" y="670602"/>
            <a:ext cx="1631578"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研究内容</a:t>
            </a:r>
          </a:p>
        </p:txBody>
      </p:sp>
      <p:sp>
        <p:nvSpPr>
          <p:cNvPr id="9" name="矩形 8">
            <a:extLst>
              <a:ext uri="{FF2B5EF4-FFF2-40B4-BE49-F238E27FC236}">
                <a16:creationId xmlns:a16="http://schemas.microsoft.com/office/drawing/2014/main" id="{BCCB095E-F5AF-4B37-8BF4-024F1E494DE3}"/>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2" descr="I">
            <a:extLst>
              <a:ext uri="{FF2B5EF4-FFF2-40B4-BE49-F238E27FC236}">
                <a16:creationId xmlns:a16="http://schemas.microsoft.com/office/drawing/2014/main" id="{6A706B97-D012-4958-A2DC-5E57127E17F8}"/>
              </a:ext>
            </a:extLst>
          </p:cNvPr>
          <p:cNvSpPr>
            <a:spLocks noChangeAspect="1" noChangeArrowheads="1"/>
          </p:cNvSpPr>
          <p:nvPr/>
        </p:nvSpPr>
        <p:spPr bwMode="auto">
          <a:xfrm>
            <a:off x="2530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3" descr="F">
            <a:extLst>
              <a:ext uri="{FF2B5EF4-FFF2-40B4-BE49-F238E27FC236}">
                <a16:creationId xmlns:a16="http://schemas.microsoft.com/office/drawing/2014/main" id="{AD1CC7DA-B4CD-42AF-9403-1BB150F1EFB1}"/>
              </a:ext>
            </a:extLst>
          </p:cNvPr>
          <p:cNvSpPr>
            <a:spLocks noChangeAspect="1" noChangeArrowheads="1"/>
          </p:cNvSpPr>
          <p:nvPr/>
        </p:nvSpPr>
        <p:spPr bwMode="auto">
          <a:xfrm>
            <a:off x="46799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d">
            <a:extLst>
              <a:ext uri="{FF2B5EF4-FFF2-40B4-BE49-F238E27FC236}">
                <a16:creationId xmlns:a16="http://schemas.microsoft.com/office/drawing/2014/main" id="{B5EE4990-B380-421A-8C24-E063B4FCFBC0}"/>
              </a:ext>
            </a:extLst>
          </p:cNvPr>
          <p:cNvSpPr>
            <a:spLocks noChangeAspect="1" noChangeArrowheads="1"/>
          </p:cNvSpPr>
          <p:nvPr/>
        </p:nvSpPr>
        <p:spPr bwMode="auto">
          <a:xfrm>
            <a:off x="7223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FF7A598F-D3B2-4ED9-B584-4209E3BB3A16}"/>
              </a:ext>
            </a:extLst>
          </p:cNvPr>
          <p:cNvSpPr txBox="1"/>
          <p:nvPr/>
        </p:nvSpPr>
        <p:spPr>
          <a:xfrm>
            <a:off x="1204332" y="3219533"/>
            <a:ext cx="8999034" cy="369332"/>
          </a:xfrm>
          <a:prstGeom prst="rect">
            <a:avLst/>
          </a:prstGeom>
          <a:noFill/>
        </p:spPr>
        <p:txBody>
          <a:bodyPr wrap="square" rtlCol="0">
            <a:spAutoFit/>
          </a:bodyPr>
          <a:lstStyle/>
          <a:p>
            <a:r>
              <a:rPr lang="zh-CN" altLang="en-US" dirty="0"/>
              <a:t>        </a:t>
            </a:r>
          </a:p>
        </p:txBody>
      </p:sp>
      <p:sp>
        <p:nvSpPr>
          <p:cNvPr id="3" name="矩形 2">
            <a:extLst>
              <a:ext uri="{FF2B5EF4-FFF2-40B4-BE49-F238E27FC236}">
                <a16:creationId xmlns:a16="http://schemas.microsoft.com/office/drawing/2014/main" id="{3EEE8987-2662-4E1C-97D0-3CFDD9E16121}"/>
              </a:ext>
            </a:extLst>
          </p:cNvPr>
          <p:cNvSpPr/>
          <p:nvPr/>
        </p:nvSpPr>
        <p:spPr>
          <a:xfrm>
            <a:off x="614323" y="1326707"/>
            <a:ext cx="5251217" cy="3785652"/>
          </a:xfrm>
          <a:prstGeom prst="rect">
            <a:avLst/>
          </a:prstGeom>
        </p:spPr>
        <p:txBody>
          <a:bodyPr wrap="square">
            <a:spAutoFit/>
          </a:bodyPr>
          <a:lstStyle/>
          <a:p>
            <a:r>
              <a:rPr lang="zh-CN" altLang="en-US" dirty="0">
                <a:solidFill>
                  <a:srgbClr val="1A1A1A"/>
                </a:solidFill>
                <a:latin typeface="-apple-system"/>
              </a:rPr>
              <a:t>            </a:t>
            </a:r>
            <a:r>
              <a:rPr lang="zh-CN" altLang="en-US" sz="2400" dirty="0">
                <a:solidFill>
                  <a:srgbClr val="1A1A1A"/>
                </a:solidFill>
                <a:latin typeface="-apple-system"/>
              </a:rPr>
              <a:t>之前的网络</a:t>
            </a:r>
            <a:r>
              <a:rPr lang="zh-CN" altLang="en-US" sz="2400" dirty="0"/>
              <a:t>在用全局的角度预测粗糙的深度图之后，作者用了第二个网络（局部精细尺度网络）做了局部优化。但是在针对全局结构进行局部优化时，全局信息与原图之间丢掉了很多信息，</a:t>
            </a:r>
            <a:r>
              <a:rPr lang="zh-CN" altLang="en-US" sz="2400" b="1" dirty="0">
                <a:solidFill>
                  <a:srgbClr val="FF0000"/>
                </a:solidFill>
              </a:rPr>
              <a:t>因此，我提出了改进的网络，在进行全局结构优化之前，先对中间步骤产生的图像进行一次局部优化，最后再对全局结构优化，以希望达到更好的效果</a:t>
            </a:r>
            <a:r>
              <a:rPr lang="zh-CN" altLang="en-US" sz="2400" dirty="0"/>
              <a:t>。</a:t>
            </a:r>
            <a:endParaRPr lang="zh-CN" altLang="en-US" dirty="0"/>
          </a:p>
        </p:txBody>
      </p:sp>
      <p:pic>
        <p:nvPicPr>
          <p:cNvPr id="19" name="图片 18">
            <a:extLst>
              <a:ext uri="{FF2B5EF4-FFF2-40B4-BE49-F238E27FC236}">
                <a16:creationId xmlns:a16="http://schemas.microsoft.com/office/drawing/2014/main" id="{76BBAC14-8CF2-4A68-9D48-9812B7F81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6462" y="2437950"/>
            <a:ext cx="5574829" cy="3163300"/>
          </a:xfrm>
          <a:prstGeom prst="rect">
            <a:avLst/>
          </a:prstGeom>
        </p:spPr>
      </p:pic>
    </p:spTree>
    <p:extLst>
      <p:ext uri="{BB962C8B-B14F-4D97-AF65-F5344CB8AC3E}">
        <p14:creationId xmlns:p14="http://schemas.microsoft.com/office/powerpoint/2010/main" val="28415458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71A5CF3-7615-42F9-A0D9-B632D4B00B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12" name="文本框 11">
            <a:extLst>
              <a:ext uri="{FF2B5EF4-FFF2-40B4-BE49-F238E27FC236}">
                <a16:creationId xmlns:a16="http://schemas.microsoft.com/office/drawing/2014/main" id="{9178EF8D-C0A0-417A-A412-2948CAF4CBA6}"/>
              </a:ext>
            </a:extLst>
          </p:cNvPr>
          <p:cNvSpPr txBox="1"/>
          <p:nvPr/>
        </p:nvSpPr>
        <p:spPr>
          <a:xfrm>
            <a:off x="925395" y="670602"/>
            <a:ext cx="4242027"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研究内容：技术方案</a:t>
            </a:r>
          </a:p>
        </p:txBody>
      </p:sp>
      <p:sp>
        <p:nvSpPr>
          <p:cNvPr id="13" name="矩形 12">
            <a:extLst>
              <a:ext uri="{FF2B5EF4-FFF2-40B4-BE49-F238E27FC236}">
                <a16:creationId xmlns:a16="http://schemas.microsoft.com/office/drawing/2014/main" id="{5238E209-BE71-4B6A-9D0A-D5F8304114C0}"/>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1EEF381-9819-4248-8349-764ADCE55A5F}"/>
              </a:ext>
            </a:extLst>
          </p:cNvPr>
          <p:cNvSpPr/>
          <p:nvPr/>
        </p:nvSpPr>
        <p:spPr>
          <a:xfrm rot="5400000">
            <a:off x="2080480" y="-967722"/>
            <a:ext cx="81063" cy="42420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37F421A-3405-44C2-A0A1-E362E5114069}"/>
              </a:ext>
            </a:extLst>
          </p:cNvPr>
          <p:cNvSpPr txBox="1"/>
          <p:nvPr/>
        </p:nvSpPr>
        <p:spPr>
          <a:xfrm>
            <a:off x="2040926" y="1853626"/>
            <a:ext cx="1739338"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05B3882-E174-48F9-934B-415998241271}"/>
              </a:ext>
            </a:extLst>
          </p:cNvPr>
          <p:cNvSpPr/>
          <p:nvPr/>
        </p:nvSpPr>
        <p:spPr>
          <a:xfrm>
            <a:off x="1364165" y="1635981"/>
            <a:ext cx="9229494" cy="2862322"/>
          </a:xfrm>
          <a:prstGeom prst="rect">
            <a:avLst/>
          </a:prstGeom>
        </p:spPr>
        <p:txBody>
          <a:bodyPr wrap="square">
            <a:spAutoFit/>
          </a:bodyPr>
          <a:lstStyle/>
          <a:p>
            <a:pPr marL="514350" lvl="0" indent="-514350">
              <a:buFont typeface="+mj-lt"/>
              <a:buAutoNum type="arabicPeriod"/>
            </a:pPr>
            <a:r>
              <a:rPr lang="zh-CN" altLang="en-US" sz="3600" dirty="0"/>
              <a:t>卷积神经网络理论和场景深度估计理论的学习。</a:t>
            </a:r>
            <a:endParaRPr lang="en-US" altLang="zh-CN" sz="3600" dirty="0"/>
          </a:p>
          <a:p>
            <a:pPr marL="514350" lvl="0" indent="-514350">
              <a:buFont typeface="+mj-lt"/>
              <a:buAutoNum type="arabicPeriod"/>
            </a:pPr>
            <a:r>
              <a:rPr lang="zh-CN" altLang="en-US" sz="3600" dirty="0"/>
              <a:t>改进网络及损失函数的设计优化。</a:t>
            </a:r>
            <a:endParaRPr lang="en-US" altLang="zh-CN" sz="3600" dirty="0"/>
          </a:p>
          <a:p>
            <a:pPr marL="514350" lvl="0" indent="-514350">
              <a:buFont typeface="+mj-lt"/>
              <a:buAutoNum type="arabicPeriod"/>
            </a:pPr>
            <a:r>
              <a:rPr lang="zh-CN" altLang="en-US" sz="3600" dirty="0"/>
              <a:t>两种不同方案的实现及对比分析。</a:t>
            </a:r>
            <a:endParaRPr lang="en-US" altLang="zh-CN" sz="3600" dirty="0"/>
          </a:p>
          <a:p>
            <a:pPr marL="514350" lvl="0" indent="-514350">
              <a:buFont typeface="+mj-lt"/>
              <a:buAutoNum type="arabicPeriod"/>
            </a:pPr>
            <a:endParaRPr lang="en-US" altLang="zh-CN" sz="3600" dirty="0"/>
          </a:p>
        </p:txBody>
      </p:sp>
    </p:spTree>
    <p:extLst>
      <p:ext uri="{BB962C8B-B14F-4D97-AF65-F5344CB8AC3E}">
        <p14:creationId xmlns:p14="http://schemas.microsoft.com/office/powerpoint/2010/main" val="9905845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399485" y="2685327"/>
            <a:ext cx="3245719" cy="14760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29390"/>
            <a:ext cx="12192000" cy="59040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53268" y="3272458"/>
            <a:ext cx="3877985" cy="646331"/>
          </a:xfrm>
          <a:prstGeom prst="rect">
            <a:avLst/>
          </a:prstGeom>
        </p:spPr>
        <p:txBody>
          <a:bodyPr wrap="none">
            <a:spAutoFit/>
          </a:bodyPr>
          <a:lstStyle/>
          <a:p>
            <a:pPr algn="ctr"/>
            <a:r>
              <a:rPr lang="zh-CN" altLang="en-US" sz="3600" b="1" dirty="0">
                <a:solidFill>
                  <a:schemeClr val="bg1"/>
                </a:solidFill>
                <a:latin typeface="+mj-ea"/>
                <a:ea typeface="+mj-ea"/>
              </a:rPr>
              <a:t>难点分析及创新点</a:t>
            </a:r>
          </a:p>
        </p:txBody>
      </p:sp>
      <p:sp>
        <p:nvSpPr>
          <p:cNvPr id="7" name="文本框 6"/>
          <p:cNvSpPr txBox="1"/>
          <p:nvPr/>
        </p:nvSpPr>
        <p:spPr>
          <a:xfrm>
            <a:off x="5331141" y="1838414"/>
            <a:ext cx="1539216" cy="1323439"/>
          </a:xfrm>
          <a:prstGeom prst="rect">
            <a:avLst/>
          </a:prstGeom>
          <a:solidFill>
            <a:schemeClr val="bg1"/>
          </a:solidFill>
        </p:spPr>
        <p:txBody>
          <a:bodyPr wrap="square" rtlCol="0">
            <a:spAutoFit/>
          </a:bodyPr>
          <a:lstStyle/>
          <a:p>
            <a:pPr algn="ctr"/>
            <a:r>
              <a:rPr lang="en-US" altLang="zh-CN" sz="8000" dirty="0">
                <a:solidFill>
                  <a:schemeClr val="tx1">
                    <a:lumMod val="85000"/>
                    <a:lumOff val="15000"/>
                  </a:schemeClr>
                </a:solidFill>
                <a:latin typeface="华文细黑" panose="02010600040101010101" pitchFamily="2" charset="-122"/>
                <a:ea typeface="华文细黑" panose="02010600040101010101" pitchFamily="2" charset="-122"/>
              </a:rPr>
              <a:t>03</a:t>
            </a:r>
            <a:endParaRPr lang="zh-CN" altLang="en-US" sz="8000" dirty="0">
              <a:solidFill>
                <a:schemeClr val="tx1">
                  <a:lumMod val="85000"/>
                  <a:lumOff val="15000"/>
                </a:schemeClr>
              </a:solidFill>
              <a:latin typeface="华文细黑" panose="02010600040101010101" pitchFamily="2" charset="-122"/>
              <a:ea typeface="华文细黑" panose="02010600040101010101" pitchFamily="2" charset="-122"/>
            </a:endParaRPr>
          </a:p>
        </p:txBody>
      </p:sp>
      <p:pic>
        <p:nvPicPr>
          <p:cNvPr id="2" name="图片 1"/>
          <p:cNvPicPr>
            <a:picLocks/>
          </p:cNvPicPr>
          <p:nvPr/>
        </p:nvPicPr>
        <p:blipFill>
          <a:blip r:embed="rId2" cstate="print">
            <a:extLst>
              <a:ext uri="{28A0092B-C50C-407E-A947-70E740481C1C}">
                <a14:useLocalDpi xmlns:a14="http://schemas.microsoft.com/office/drawing/2010/main" val="0"/>
              </a:ext>
            </a:extLst>
          </a:blip>
          <a:stretch>
            <a:fillRect/>
          </a:stretch>
        </p:blipFill>
        <p:spPr>
          <a:xfrm flipH="1">
            <a:off x="470349" y="1742570"/>
            <a:ext cx="3708000" cy="1586820"/>
          </a:xfrm>
          <a:prstGeom prst="rect">
            <a:avLst/>
          </a:prstGeom>
        </p:spPr>
      </p:pic>
    </p:spTree>
    <p:extLst>
      <p:ext uri="{BB962C8B-B14F-4D97-AF65-F5344CB8AC3E}">
        <p14:creationId xmlns:p14="http://schemas.microsoft.com/office/powerpoint/2010/main" val="42452558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5E1701-5313-4170-9AC9-B1483A9F0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8" name="文本框 7">
            <a:extLst>
              <a:ext uri="{FF2B5EF4-FFF2-40B4-BE49-F238E27FC236}">
                <a16:creationId xmlns:a16="http://schemas.microsoft.com/office/drawing/2014/main" id="{791887BF-B2D3-420E-BFC3-CBECCF646EAF}"/>
              </a:ext>
            </a:extLst>
          </p:cNvPr>
          <p:cNvSpPr txBox="1"/>
          <p:nvPr/>
        </p:nvSpPr>
        <p:spPr>
          <a:xfrm>
            <a:off x="925396" y="670602"/>
            <a:ext cx="1631578"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难点分析</a:t>
            </a:r>
          </a:p>
        </p:txBody>
      </p:sp>
      <p:sp>
        <p:nvSpPr>
          <p:cNvPr id="9" name="矩形 8">
            <a:extLst>
              <a:ext uri="{FF2B5EF4-FFF2-40B4-BE49-F238E27FC236}">
                <a16:creationId xmlns:a16="http://schemas.microsoft.com/office/drawing/2014/main" id="{BCCB095E-F5AF-4B37-8BF4-024F1E494DE3}"/>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A911D90-F93B-44A6-8724-E00E267A7C58}"/>
              </a:ext>
            </a:extLst>
          </p:cNvPr>
          <p:cNvSpPr txBox="1"/>
          <p:nvPr/>
        </p:nvSpPr>
        <p:spPr>
          <a:xfrm>
            <a:off x="925396" y="1762292"/>
            <a:ext cx="9857371" cy="3041538"/>
          </a:xfrm>
          <a:prstGeom prst="rect">
            <a:avLst/>
          </a:prstGeom>
          <a:noFill/>
        </p:spPr>
        <p:txBody>
          <a:bodyPr wrap="square" rtlCol="0">
            <a:spAutoFit/>
          </a:bodyPr>
          <a:lstStyle/>
          <a:p>
            <a:pPr marL="742950" lvl="0" indent="-742950">
              <a:buClr>
                <a:srgbClr val="FF0000"/>
              </a:buClr>
              <a:buFont typeface="+mj-lt"/>
              <a:buAutoNum type="arabicPeriod"/>
            </a:pPr>
            <a:r>
              <a:rPr lang="zh-CN" altLang="en-US" sz="2800" dirty="0"/>
              <a:t>改变网络结构，增加中间层融合，意味着更多的参数及更长的运行时间。</a:t>
            </a:r>
            <a:endParaRPr lang="en-US" altLang="zh-CN" sz="2800" dirty="0"/>
          </a:p>
          <a:p>
            <a:pPr marL="742950" lvl="0" indent="-742950">
              <a:buClr>
                <a:srgbClr val="FF0000"/>
              </a:buClr>
              <a:buFont typeface="+mj-lt"/>
              <a:buAutoNum type="arabicPeriod"/>
            </a:pPr>
            <a:r>
              <a:rPr lang="zh-CN" altLang="en-US" sz="2800" dirty="0"/>
              <a:t>改进网络的理论分析还很不足，需要学习各种模型的基础知识，及</a:t>
            </a:r>
            <a:r>
              <a:rPr lang="en-US" altLang="zh-CN" sz="2800" dirty="0"/>
              <a:t>loss </a:t>
            </a:r>
            <a:r>
              <a:rPr lang="en-US" altLang="zh-CN" sz="2800" dirty="0" err="1"/>
              <a:t>fucntion</a:t>
            </a:r>
            <a:r>
              <a:rPr lang="zh-CN" altLang="en-US" sz="2800" dirty="0"/>
              <a:t>的选择还需要进一步的优化。</a:t>
            </a:r>
            <a:endParaRPr lang="en-US" altLang="zh-CN" sz="2800" dirty="0"/>
          </a:p>
          <a:p>
            <a:pPr marL="742950" lvl="0" indent="-742950">
              <a:buClr>
                <a:srgbClr val="FF0000"/>
              </a:buClr>
              <a:buFont typeface="+mj-lt"/>
              <a:buAutoNum type="arabicPeriod"/>
            </a:pPr>
            <a:r>
              <a:rPr lang="zh-CN" altLang="zh-CN" sz="2800" dirty="0"/>
              <a:t>利用</a:t>
            </a:r>
            <a:r>
              <a:rPr lang="en-US" altLang="zh-CN" sz="2800" dirty="0"/>
              <a:t>CNN</a:t>
            </a:r>
            <a:r>
              <a:rPr lang="zh-CN" altLang="zh-CN" sz="2800" dirty="0"/>
              <a:t>来实现单目深度估计，是基于数据驱动的方法，可解释性不强</a:t>
            </a:r>
            <a:r>
              <a:rPr lang="zh-CN" altLang="en-US" sz="2800" dirty="0"/>
              <a:t>。</a:t>
            </a:r>
            <a:endParaRPr lang="zh-CN" altLang="zh-CN" sz="2800" dirty="0"/>
          </a:p>
          <a:p>
            <a:pPr>
              <a:lnSpc>
                <a:spcPct val="150000"/>
              </a:lnSpc>
            </a:pPr>
            <a:endParaRPr lang="zh-CN" altLang="en-US" dirty="0"/>
          </a:p>
        </p:txBody>
      </p:sp>
    </p:spTree>
    <p:extLst>
      <p:ext uri="{BB962C8B-B14F-4D97-AF65-F5344CB8AC3E}">
        <p14:creationId xmlns:p14="http://schemas.microsoft.com/office/powerpoint/2010/main" val="34698697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5E1701-5313-4170-9AC9-B1483A9F0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8" name="文本框 7">
            <a:extLst>
              <a:ext uri="{FF2B5EF4-FFF2-40B4-BE49-F238E27FC236}">
                <a16:creationId xmlns:a16="http://schemas.microsoft.com/office/drawing/2014/main" id="{791887BF-B2D3-420E-BFC3-CBECCF646EAF}"/>
              </a:ext>
            </a:extLst>
          </p:cNvPr>
          <p:cNvSpPr txBox="1"/>
          <p:nvPr/>
        </p:nvSpPr>
        <p:spPr>
          <a:xfrm>
            <a:off x="925396" y="670602"/>
            <a:ext cx="1631578"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创新之处</a:t>
            </a:r>
          </a:p>
        </p:txBody>
      </p:sp>
      <p:sp>
        <p:nvSpPr>
          <p:cNvPr id="9" name="矩形 8">
            <a:extLst>
              <a:ext uri="{FF2B5EF4-FFF2-40B4-BE49-F238E27FC236}">
                <a16:creationId xmlns:a16="http://schemas.microsoft.com/office/drawing/2014/main" id="{BCCB095E-F5AF-4B37-8BF4-024F1E494DE3}"/>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EE3C4BD-26C2-4D43-B9BC-6070CFF098AF}"/>
              </a:ext>
            </a:extLst>
          </p:cNvPr>
          <p:cNvSpPr txBox="1"/>
          <p:nvPr/>
        </p:nvSpPr>
        <p:spPr>
          <a:xfrm>
            <a:off x="301083" y="1635981"/>
            <a:ext cx="11697629" cy="3893374"/>
          </a:xfrm>
          <a:prstGeom prst="rect">
            <a:avLst/>
          </a:prstGeom>
          <a:noFill/>
        </p:spPr>
        <p:txBody>
          <a:bodyPr wrap="square" rtlCol="0">
            <a:spAutoFit/>
          </a:bodyPr>
          <a:lstStyle/>
          <a:p>
            <a:pPr marL="742950" indent="-742950">
              <a:lnSpc>
                <a:spcPct val="150000"/>
              </a:lnSpc>
              <a:buClr>
                <a:srgbClr val="FF0000"/>
              </a:buClr>
              <a:buFont typeface="+mj-lt"/>
              <a:buAutoNum type="arabicPeriod"/>
            </a:pPr>
            <a:r>
              <a:rPr lang="zh-CN" altLang="en-US" sz="2800" dirty="0"/>
              <a:t>针对</a:t>
            </a:r>
            <a:r>
              <a:rPr lang="en-US" altLang="zh-CN" sz="2800" dirty="0">
                <a:hlinkClick r:id="rId4">
                  <a:extLst>
                    <a:ext uri="{A12FA001-AC4F-418D-AE19-62706E023703}">
                      <ahyp:hlinkClr xmlns:ahyp="http://schemas.microsoft.com/office/drawing/2018/hyperlinkcolor" val="tx"/>
                    </a:ext>
                  </a:extLst>
                </a:hlinkClick>
              </a:rPr>
              <a:t>David Eigen</a:t>
            </a:r>
            <a:r>
              <a:rPr lang="zh-CN" altLang="en-US" sz="2800" dirty="0"/>
              <a:t>提出的模型，重新进行了优化，增加了中间全局结构优化过程。</a:t>
            </a:r>
            <a:endParaRPr lang="en-US" altLang="zh-CN" sz="2800" dirty="0"/>
          </a:p>
          <a:p>
            <a:pPr marL="742950" indent="-742950">
              <a:lnSpc>
                <a:spcPct val="150000"/>
              </a:lnSpc>
              <a:buClr>
                <a:srgbClr val="FF0000"/>
              </a:buClr>
              <a:buFont typeface="+mj-lt"/>
              <a:buAutoNum type="arabicPeriod"/>
            </a:pPr>
            <a:r>
              <a:rPr lang="zh-CN" altLang="zh-CN" sz="2800" dirty="0"/>
              <a:t>将深度学习模型整合到实际的深度相机中去，不仅能够使得场景深度的测量变得更加方便，而且论证卷积神经网络的深度测量中的</a:t>
            </a:r>
            <a:r>
              <a:rPr lang="zh-CN" altLang="en-US" sz="2800" dirty="0"/>
              <a:t>优越</a:t>
            </a:r>
            <a:r>
              <a:rPr lang="zh-CN" altLang="zh-CN" sz="2800" dirty="0"/>
              <a:t>性。</a:t>
            </a:r>
          </a:p>
          <a:p>
            <a:pPr marL="742950" indent="-742950">
              <a:lnSpc>
                <a:spcPct val="150000"/>
              </a:lnSpc>
              <a:buClr>
                <a:srgbClr val="FF0000"/>
              </a:buClr>
              <a:buFont typeface="+mj-lt"/>
              <a:buAutoNum type="arabicPeriod"/>
            </a:pPr>
            <a:r>
              <a:rPr lang="zh-CN" altLang="zh-CN" sz="2800" dirty="0"/>
              <a:t>不再需要繁琐的相机标定、视差求解和增加设备</a:t>
            </a:r>
            <a:r>
              <a:rPr lang="zh-CN" altLang="en-US" sz="2800" dirty="0"/>
              <a:t>等</a:t>
            </a:r>
            <a:r>
              <a:rPr lang="zh-CN" altLang="zh-CN" sz="2800" dirty="0"/>
              <a:t>步骤，只需要通过模型学习就能达到较好的效果。</a:t>
            </a:r>
          </a:p>
        </p:txBody>
      </p:sp>
    </p:spTree>
    <p:extLst>
      <p:ext uri="{BB962C8B-B14F-4D97-AF65-F5344CB8AC3E}">
        <p14:creationId xmlns:p14="http://schemas.microsoft.com/office/powerpoint/2010/main" val="4249768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71258" y="451412"/>
            <a:ext cx="3293203" cy="3293203"/>
          </a:xfrm>
          <a:prstGeom prst="rect">
            <a:avLst/>
          </a:prstGeom>
        </p:spPr>
      </p:pic>
      <p:sp>
        <p:nvSpPr>
          <p:cNvPr id="16" name="矩形 15"/>
          <p:cNvSpPr/>
          <p:nvPr/>
        </p:nvSpPr>
        <p:spPr>
          <a:xfrm>
            <a:off x="4399485" y="2685327"/>
            <a:ext cx="3245719" cy="14760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29390"/>
            <a:ext cx="12192000" cy="59040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1141" y="1838414"/>
            <a:ext cx="1539216" cy="1323439"/>
          </a:xfrm>
          <a:prstGeom prst="rect">
            <a:avLst/>
          </a:prstGeom>
          <a:solidFill>
            <a:schemeClr val="bg1"/>
          </a:solidFill>
        </p:spPr>
        <p:txBody>
          <a:bodyPr wrap="square" rtlCol="0">
            <a:spAutoFit/>
          </a:bodyPr>
          <a:lstStyle/>
          <a:p>
            <a:pPr algn="ctr"/>
            <a:r>
              <a:rPr lang="en-US" altLang="zh-CN" sz="8000" dirty="0">
                <a:solidFill>
                  <a:schemeClr val="tx1">
                    <a:lumMod val="85000"/>
                    <a:lumOff val="15000"/>
                  </a:schemeClr>
                </a:solidFill>
                <a:latin typeface="华文细黑" panose="02010600040101010101" pitchFamily="2" charset="-122"/>
                <a:ea typeface="华文细黑" panose="02010600040101010101" pitchFamily="2" charset="-122"/>
              </a:rPr>
              <a:t>04</a:t>
            </a:r>
            <a:endParaRPr lang="zh-CN" altLang="en-US" sz="80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5" name="矩形 4"/>
          <p:cNvSpPr/>
          <p:nvPr/>
        </p:nvSpPr>
        <p:spPr>
          <a:xfrm>
            <a:off x="4614932" y="3272458"/>
            <a:ext cx="2954655" cy="646331"/>
          </a:xfrm>
          <a:prstGeom prst="rect">
            <a:avLst/>
          </a:prstGeom>
        </p:spPr>
        <p:txBody>
          <a:bodyPr wrap="none">
            <a:spAutoFit/>
          </a:bodyPr>
          <a:lstStyle/>
          <a:p>
            <a:pPr algn="ctr"/>
            <a:r>
              <a:rPr lang="zh-CN" altLang="en-US" sz="3600" b="1" dirty="0">
                <a:solidFill>
                  <a:schemeClr val="bg1"/>
                </a:solidFill>
                <a:latin typeface="+mj-ea"/>
                <a:ea typeface="+mj-ea"/>
              </a:rPr>
              <a:t>研究进度安排</a:t>
            </a:r>
          </a:p>
        </p:txBody>
      </p:sp>
    </p:spTree>
    <p:extLst>
      <p:ext uri="{BB962C8B-B14F-4D97-AF65-F5344CB8AC3E}">
        <p14:creationId xmlns:p14="http://schemas.microsoft.com/office/powerpoint/2010/main" val="32467612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5E1701-5313-4170-9AC9-B1483A9F0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8" name="文本框 7">
            <a:extLst>
              <a:ext uri="{FF2B5EF4-FFF2-40B4-BE49-F238E27FC236}">
                <a16:creationId xmlns:a16="http://schemas.microsoft.com/office/drawing/2014/main" id="{791887BF-B2D3-420E-BFC3-CBECCF646EAF}"/>
              </a:ext>
            </a:extLst>
          </p:cNvPr>
          <p:cNvSpPr txBox="1"/>
          <p:nvPr/>
        </p:nvSpPr>
        <p:spPr>
          <a:xfrm>
            <a:off x="925396" y="670602"/>
            <a:ext cx="1631578"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研究进度</a:t>
            </a:r>
          </a:p>
        </p:txBody>
      </p:sp>
      <p:sp>
        <p:nvSpPr>
          <p:cNvPr id="9" name="矩形 8">
            <a:extLst>
              <a:ext uri="{FF2B5EF4-FFF2-40B4-BE49-F238E27FC236}">
                <a16:creationId xmlns:a16="http://schemas.microsoft.com/office/drawing/2014/main" id="{BCCB095E-F5AF-4B37-8BF4-024F1E494DE3}"/>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EE3C4BD-26C2-4D43-B9BC-6070CFF098AF}"/>
              </a:ext>
            </a:extLst>
          </p:cNvPr>
          <p:cNvSpPr txBox="1"/>
          <p:nvPr/>
        </p:nvSpPr>
        <p:spPr>
          <a:xfrm>
            <a:off x="599709" y="1961297"/>
            <a:ext cx="10786330" cy="3904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t>2018.08~2018.10</a:t>
            </a:r>
            <a:r>
              <a:rPr lang="zh-CN" altLang="zh-CN" sz="2400" dirty="0"/>
              <a:t>：前期准备，查阅相关书籍文献，完成论文开题报告，掌握</a:t>
            </a:r>
            <a:r>
              <a:rPr lang="zh-CN" altLang="en-US" sz="2400" dirty="0"/>
              <a:t>深度学习</a:t>
            </a:r>
            <a:r>
              <a:rPr lang="zh-CN" altLang="zh-CN" sz="2400" dirty="0"/>
              <a:t>、</a:t>
            </a:r>
            <a:r>
              <a:rPr lang="zh-CN" altLang="en-US" sz="2400" dirty="0"/>
              <a:t>双目视觉、单目视觉</a:t>
            </a:r>
            <a:r>
              <a:rPr lang="zh-CN" altLang="zh-CN" sz="2400" dirty="0"/>
              <a:t>、</a:t>
            </a:r>
            <a:r>
              <a:rPr lang="zh-CN" altLang="en-US" sz="2400" dirty="0"/>
              <a:t>卷积神经网络、三维重建等相关知识</a:t>
            </a:r>
            <a:r>
              <a:rPr lang="zh-CN" altLang="zh-CN" sz="2400" dirty="0"/>
              <a:t>；</a:t>
            </a:r>
          </a:p>
          <a:p>
            <a:pPr marL="285750" indent="-285750">
              <a:lnSpc>
                <a:spcPct val="150000"/>
              </a:lnSpc>
              <a:buFont typeface="Arial" panose="020B0604020202020204" pitchFamily="34" charset="0"/>
              <a:buChar char="•"/>
            </a:pPr>
            <a:r>
              <a:rPr lang="en-US" altLang="zh-CN" sz="2400" dirty="0"/>
              <a:t>2018.10~2019.10</a:t>
            </a:r>
            <a:r>
              <a:rPr lang="zh-CN" altLang="zh-CN" sz="2400" dirty="0"/>
              <a:t>： </a:t>
            </a:r>
            <a:r>
              <a:rPr lang="zh-CN" altLang="en-US" sz="2400" dirty="0"/>
              <a:t>基于单目视觉特征提取与图像深度的研究，并将提出的改进模型运用到深度估计中，以。设计并记录最终选取的的网络结构及参数优化实验，对比分析传统方法。</a:t>
            </a:r>
            <a:endParaRPr lang="en-US" altLang="zh-CN" sz="2400" dirty="0"/>
          </a:p>
          <a:p>
            <a:pPr marL="285750" indent="-285750">
              <a:lnSpc>
                <a:spcPct val="150000"/>
              </a:lnSpc>
              <a:buFont typeface="Arial" panose="020B0604020202020204" pitchFamily="34" charset="0"/>
              <a:buChar char="•"/>
            </a:pPr>
            <a:r>
              <a:rPr lang="en-US" altLang="zh-CN" sz="2400" dirty="0"/>
              <a:t>2019.10~2019.12</a:t>
            </a:r>
            <a:r>
              <a:rPr lang="zh-CN" altLang="zh-CN" sz="2400" dirty="0"/>
              <a:t>：完善相关理论，进行后期优化工作；</a:t>
            </a:r>
          </a:p>
          <a:p>
            <a:pPr marL="285750" indent="-285750">
              <a:lnSpc>
                <a:spcPct val="150000"/>
              </a:lnSpc>
              <a:buFont typeface="Arial" panose="020B0604020202020204" pitchFamily="34" charset="0"/>
              <a:buChar char="•"/>
            </a:pPr>
            <a:r>
              <a:rPr lang="en-US" altLang="zh-CN" sz="2400" dirty="0"/>
              <a:t>2020.01~2020.03</a:t>
            </a:r>
            <a:r>
              <a:rPr lang="zh-CN" altLang="zh-CN" sz="2400" dirty="0"/>
              <a:t>：撰写毕业论文，修改定稿，答辩。</a:t>
            </a:r>
            <a:r>
              <a:rPr lang="en-US" altLang="zh-CN" sz="2400" dirty="0"/>
              <a:t> </a:t>
            </a:r>
            <a:endParaRPr lang="zh-CN" altLang="zh-CN" sz="2400" dirty="0"/>
          </a:p>
        </p:txBody>
      </p:sp>
    </p:spTree>
    <p:extLst>
      <p:ext uri="{BB962C8B-B14F-4D97-AF65-F5344CB8AC3E}">
        <p14:creationId xmlns:p14="http://schemas.microsoft.com/office/powerpoint/2010/main" val="5246605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865" y="0"/>
            <a:ext cx="6858000" cy="6858000"/>
          </a:xfrm>
          <a:prstGeom prst="rect">
            <a:avLst/>
          </a:prstGeom>
        </p:spPr>
      </p:pic>
      <p:sp>
        <p:nvSpPr>
          <p:cNvPr id="8" name="文本框 7"/>
          <p:cNvSpPr txBox="1"/>
          <p:nvPr/>
        </p:nvSpPr>
        <p:spPr>
          <a:xfrm>
            <a:off x="3334871" y="3365491"/>
            <a:ext cx="8857129" cy="830997"/>
          </a:xfrm>
          <a:prstGeom prst="rect">
            <a:avLst/>
          </a:prstGeom>
          <a:noFill/>
        </p:spPr>
        <p:txBody>
          <a:bodyPr wrap="square" rtlCol="0">
            <a:spAutoFit/>
          </a:bodyPr>
          <a:lstStyle/>
          <a:p>
            <a:pPr algn="ctr"/>
            <a:r>
              <a:rPr lang="zh-CN" altLang="en-US" sz="4800" b="1" dirty="0">
                <a:latin typeface="Source Sans Pro Black"/>
                <a:ea typeface="华文仿宋" panose="02010600040101010101" pitchFamily="2" charset="-122"/>
              </a:rPr>
              <a:t>感谢各位老师提出宝贵意见</a:t>
            </a:r>
            <a:r>
              <a:rPr lang="en-US" altLang="zh-CN" sz="4800" b="1" dirty="0">
                <a:latin typeface="Source Sans Pro Black"/>
                <a:ea typeface="华文仿宋" panose="02010600040101010101" pitchFamily="2" charset="-122"/>
              </a:rPr>
              <a:t>!</a:t>
            </a:r>
            <a:endParaRPr lang="zh-CN" altLang="zh-CN" sz="4800" b="1" dirty="0">
              <a:latin typeface="Source Sans Pro Black"/>
              <a:ea typeface="华文仿宋" panose="02010600040101010101" pitchFamily="2" charset="-122"/>
            </a:endParaRPr>
          </a:p>
        </p:txBody>
      </p:sp>
      <p:cxnSp>
        <p:nvCxnSpPr>
          <p:cNvPr id="24" name="直接连接符 23"/>
          <p:cNvCxnSpPr/>
          <p:nvPr/>
        </p:nvCxnSpPr>
        <p:spPr>
          <a:xfrm flipH="1">
            <a:off x="5116508" y="4282605"/>
            <a:ext cx="6092512"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817092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326861A2-F1B0-41BC-8891-4DDD42AF86FD}"/>
              </a:ext>
            </a:extLst>
          </p:cNvPr>
          <p:cNvSpPr txBox="1">
            <a:spLocks/>
          </p:cNvSpPr>
          <p:nvPr/>
        </p:nvSpPr>
        <p:spPr>
          <a:xfrm>
            <a:off x="3182815" y="495300"/>
            <a:ext cx="91440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dirty="0"/>
              <a:t>主要内容</a:t>
            </a:r>
          </a:p>
        </p:txBody>
      </p:sp>
      <p:graphicFrame>
        <p:nvGraphicFramePr>
          <p:cNvPr id="9" name="图示 8">
            <a:extLst>
              <a:ext uri="{FF2B5EF4-FFF2-40B4-BE49-F238E27FC236}">
                <a16:creationId xmlns:a16="http://schemas.microsoft.com/office/drawing/2014/main" id="{B571D7C2-0E4A-46E5-A097-E41C7A0F55D6}"/>
              </a:ext>
            </a:extLst>
          </p:cNvPr>
          <p:cNvGraphicFramePr/>
          <p:nvPr>
            <p:extLst>
              <p:ext uri="{D42A27DB-BD31-4B8C-83A1-F6EECF244321}">
                <p14:modId xmlns:p14="http://schemas.microsoft.com/office/powerpoint/2010/main" val="2529595648"/>
              </p:ext>
            </p:extLst>
          </p:nvPr>
        </p:nvGraphicFramePr>
        <p:xfrm>
          <a:off x="4021015" y="1409700"/>
          <a:ext cx="7634526"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6481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399485" y="2685327"/>
            <a:ext cx="3245719" cy="14760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29389"/>
            <a:ext cx="12192000" cy="58940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384100" y="3272458"/>
            <a:ext cx="3416320" cy="1200329"/>
          </a:xfrm>
          <a:prstGeom prst="rect">
            <a:avLst/>
          </a:prstGeom>
        </p:spPr>
        <p:txBody>
          <a:bodyPr wrap="none">
            <a:spAutoFit/>
          </a:bodyPr>
          <a:lstStyle/>
          <a:p>
            <a:pPr algn="ctr"/>
            <a:r>
              <a:rPr lang="zh-CN" altLang="en-US" sz="3600" b="1" dirty="0">
                <a:solidFill>
                  <a:schemeClr val="bg1"/>
                </a:solidFill>
                <a:latin typeface="+mj-ea"/>
                <a:ea typeface="+mj-ea"/>
              </a:rPr>
              <a:t>研究意义及背景</a:t>
            </a:r>
            <a:endParaRPr lang="en-US" altLang="zh-CN" sz="3600" b="1" dirty="0">
              <a:solidFill>
                <a:schemeClr val="bg1"/>
              </a:solidFill>
              <a:latin typeface="+mj-ea"/>
              <a:ea typeface="+mj-ea"/>
            </a:endParaRPr>
          </a:p>
          <a:p>
            <a:pPr algn="ctr"/>
            <a:endParaRPr lang="zh-CN" altLang="en-US" sz="3600" b="1" dirty="0">
              <a:solidFill>
                <a:schemeClr val="bg1"/>
              </a:solidFill>
              <a:latin typeface="+mj-ea"/>
              <a:ea typeface="+mj-ea"/>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6472" y="1815319"/>
            <a:ext cx="2809786" cy="2106490"/>
          </a:xfrm>
          <a:prstGeom prst="rect">
            <a:avLst/>
          </a:prstGeom>
        </p:spPr>
      </p:pic>
      <p:sp>
        <p:nvSpPr>
          <p:cNvPr id="7" name="文本框 6"/>
          <p:cNvSpPr txBox="1"/>
          <p:nvPr/>
        </p:nvSpPr>
        <p:spPr>
          <a:xfrm>
            <a:off x="5331141" y="1815269"/>
            <a:ext cx="1539216" cy="1446550"/>
          </a:xfrm>
          <a:prstGeom prst="rect">
            <a:avLst/>
          </a:prstGeom>
          <a:solidFill>
            <a:schemeClr val="bg1"/>
          </a:solidFill>
        </p:spPr>
        <p:txBody>
          <a:bodyPr wrap="square" rtlCol="0">
            <a:spAutoFit/>
          </a:bodyPr>
          <a:lstStyle/>
          <a:p>
            <a:pPr algn="ctr"/>
            <a:r>
              <a:rPr lang="en-US" altLang="zh-CN" sz="8800" dirty="0">
                <a:solidFill>
                  <a:schemeClr val="tx1">
                    <a:lumMod val="85000"/>
                    <a:lumOff val="15000"/>
                  </a:schemeClr>
                </a:solidFill>
                <a:latin typeface="华文细黑" panose="02010600040101010101" pitchFamily="2" charset="-122"/>
                <a:ea typeface="华文细黑" panose="02010600040101010101" pitchFamily="2" charset="-122"/>
              </a:rPr>
              <a:t>01</a:t>
            </a:r>
            <a:endParaRPr lang="zh-CN" altLang="en-US" sz="88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790024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09131F-EECB-427F-A6B1-1108DE52AEC3}"/>
              </a:ext>
            </a:extLst>
          </p:cNvPr>
          <p:cNvSpPr txBox="1"/>
          <p:nvPr/>
        </p:nvSpPr>
        <p:spPr>
          <a:xfrm>
            <a:off x="1576026" y="879232"/>
            <a:ext cx="9566031" cy="369332"/>
          </a:xfrm>
          <a:prstGeom prst="rect">
            <a:avLst/>
          </a:prstGeom>
          <a:noFill/>
        </p:spPr>
        <p:txBody>
          <a:bodyPr wrap="square" rtlCol="0">
            <a:spAutoFit/>
          </a:bodyPr>
          <a:lstStyle/>
          <a:p>
            <a:endParaRPr lang="en-US" altLang="zh-CN" dirty="0"/>
          </a:p>
        </p:txBody>
      </p:sp>
      <p:sp>
        <p:nvSpPr>
          <p:cNvPr id="3" name="文本框 2">
            <a:extLst>
              <a:ext uri="{FF2B5EF4-FFF2-40B4-BE49-F238E27FC236}">
                <a16:creationId xmlns:a16="http://schemas.microsoft.com/office/drawing/2014/main" id="{7FEC249D-90A5-4D51-81D4-70D687BA2AC1}"/>
              </a:ext>
            </a:extLst>
          </p:cNvPr>
          <p:cNvSpPr txBox="1"/>
          <p:nvPr/>
        </p:nvSpPr>
        <p:spPr>
          <a:xfrm>
            <a:off x="925396" y="1257413"/>
            <a:ext cx="4877527" cy="3693319"/>
          </a:xfrm>
          <a:prstGeom prst="rect">
            <a:avLst/>
          </a:prstGeom>
          <a:noFill/>
        </p:spPr>
        <p:txBody>
          <a:bodyPr wrap="square" rtlCol="0">
            <a:spAutoFit/>
          </a:bodyPr>
          <a:lstStyle/>
          <a:p>
            <a:r>
              <a:rPr lang="zh-CN" altLang="en-US" dirty="0"/>
              <a:t>       随着机器视觉、自动驾驶、机器人的火爆，采用深度相机采集</a:t>
            </a:r>
            <a:r>
              <a:rPr lang="zh-CN" altLang="en-US" b="1" dirty="0">
                <a:solidFill>
                  <a:srgbClr val="FF0000"/>
                </a:solidFill>
              </a:rPr>
              <a:t>环境的深度信息</a:t>
            </a:r>
            <a:r>
              <a:rPr lang="zh-CN" altLang="en-US" dirty="0"/>
              <a:t>然后进行</a:t>
            </a:r>
            <a:r>
              <a:rPr lang="zh-CN" altLang="en-US" b="1" dirty="0">
                <a:solidFill>
                  <a:srgbClr val="FF0000"/>
                </a:solidFill>
              </a:rPr>
              <a:t>物体识别、环境建模</a:t>
            </a:r>
            <a:r>
              <a:rPr lang="zh-CN" altLang="en-US" dirty="0"/>
              <a:t>等越来普遍；相对于传统</a:t>
            </a:r>
            <a:r>
              <a:rPr lang="en-US" altLang="zh-CN" dirty="0"/>
              <a:t>2D</a:t>
            </a:r>
            <a:r>
              <a:rPr lang="zh-CN" altLang="en-US" dirty="0"/>
              <a:t>相机，</a:t>
            </a:r>
            <a:r>
              <a:rPr lang="en-US" altLang="zh-CN" dirty="0"/>
              <a:t>3D</a:t>
            </a:r>
            <a:r>
              <a:rPr lang="zh-CN" altLang="en-US" dirty="0"/>
              <a:t>相机增加了一维的深息，因而，能够更好的对真实世界进行描述；在许多领域如安防、监控、机器视觉、机器人等，拓展了更多的可能；如自动驾驶中的物体识别和</a:t>
            </a:r>
            <a:r>
              <a:rPr lang="zh-CN" altLang="en-US" b="1" dirty="0">
                <a:solidFill>
                  <a:srgbClr val="FF0000"/>
                </a:solidFill>
              </a:rPr>
              <a:t>障碍物检测</a:t>
            </a:r>
            <a:r>
              <a:rPr lang="zh-CN" altLang="en-US" dirty="0"/>
              <a:t>，工业中散乱码放物体的识别、分拣、拆垛、码垛，</a:t>
            </a:r>
            <a:r>
              <a:rPr lang="zh-CN" altLang="en-US" b="1" dirty="0">
                <a:solidFill>
                  <a:srgbClr val="FF0000"/>
                </a:solidFill>
              </a:rPr>
              <a:t>物流场景中物体的货架抓取</a:t>
            </a:r>
            <a:r>
              <a:rPr lang="zh-CN" altLang="en-US" dirty="0"/>
              <a:t>等等。</a:t>
            </a:r>
          </a:p>
          <a:p>
            <a:br>
              <a:rPr lang="zh-CN" altLang="en-US" dirty="0"/>
            </a:br>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B1A153D4-2455-455C-A9B2-477F34451B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6270" y="4456216"/>
            <a:ext cx="3139422" cy="176592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918" y="1248564"/>
            <a:ext cx="3500089" cy="2625067"/>
          </a:xfrm>
          <a:prstGeom prst="rect">
            <a:avLst/>
          </a:prstGeom>
        </p:spPr>
      </p:pic>
    </p:spTree>
    <p:extLst>
      <p:ext uri="{BB962C8B-B14F-4D97-AF65-F5344CB8AC3E}">
        <p14:creationId xmlns:p14="http://schemas.microsoft.com/office/powerpoint/2010/main" val="26465167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576791" y="0"/>
            <a:ext cx="3039511" cy="1541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70"/>
          <p:cNvSpPr>
            <a:spLocks noChangeArrowheads="1"/>
          </p:cNvSpPr>
          <p:nvPr/>
        </p:nvSpPr>
        <p:spPr bwMode="auto">
          <a:xfrm>
            <a:off x="5234547" y="855240"/>
            <a:ext cx="1677697" cy="292388"/>
          </a:xfrm>
          <a:prstGeom prst="rect">
            <a:avLst/>
          </a:prstGeom>
          <a:noFill/>
          <a:ln w="9525">
            <a:noFill/>
            <a:miter lim="800000"/>
            <a:headEnd/>
            <a:tailEnd/>
          </a:ln>
          <a:extLst/>
        </p:spPr>
        <p:txBody>
          <a:bodyPr wrap="square" lIns="45720" tIns="22860" rIns="45720" bIns="22860">
            <a:spAutoFit/>
          </a:bodyPr>
          <a:lstStyle/>
          <a:p>
            <a:pPr algn="ctr"/>
            <a:r>
              <a:rPr lang="en-US" altLang="zh-CN" sz="16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28" name="Rectangle 70"/>
          <p:cNvSpPr>
            <a:spLocks noChangeArrowheads="1"/>
          </p:cNvSpPr>
          <p:nvPr/>
        </p:nvSpPr>
        <p:spPr bwMode="auto">
          <a:xfrm>
            <a:off x="3893658" y="289824"/>
            <a:ext cx="41258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zh-CN" altLang="en-US" b="1" noProof="1">
                <a:solidFill>
                  <a:schemeClr val="tx1">
                    <a:lumMod val="75000"/>
                    <a:lumOff val="25000"/>
                  </a:schemeClr>
                </a:solidFill>
                <a:latin typeface="+mj-ea"/>
                <a:ea typeface="+mj-ea"/>
                <a:cs typeface="Open Sans" panose="020B0606030504020204" pitchFamily="34" charset="0"/>
              </a:rPr>
              <a:t>传统的获取深度方法</a:t>
            </a:r>
            <a:endParaRPr lang="en-US" altLang="zh-CN" b="1" noProof="1">
              <a:solidFill>
                <a:schemeClr val="tx1">
                  <a:lumMod val="75000"/>
                  <a:lumOff val="25000"/>
                </a:schemeClr>
              </a:solidFill>
              <a:latin typeface="+mj-ea"/>
              <a:ea typeface="+mj-ea"/>
              <a:cs typeface="Open Sans" panose="020B0606030504020204" pitchFamily="34" charset="0"/>
            </a:endParaRPr>
          </a:p>
        </p:txBody>
      </p:sp>
      <p:sp>
        <p:nvSpPr>
          <p:cNvPr id="3" name="矩形 2">
            <a:extLst>
              <a:ext uri="{FF2B5EF4-FFF2-40B4-BE49-F238E27FC236}">
                <a16:creationId xmlns:a16="http://schemas.microsoft.com/office/drawing/2014/main" id="{44406C97-E0FE-4DF7-9F64-AF2A2E17F3AA}"/>
              </a:ext>
            </a:extLst>
          </p:cNvPr>
          <p:cNvSpPr/>
          <p:nvPr/>
        </p:nvSpPr>
        <p:spPr>
          <a:xfrm>
            <a:off x="1147684" y="1527046"/>
            <a:ext cx="5643409" cy="1200329"/>
          </a:xfrm>
          <a:prstGeom prst="rect">
            <a:avLst/>
          </a:prstGeom>
        </p:spPr>
        <p:txBody>
          <a:bodyPr wrap="square">
            <a:spAutoFit/>
          </a:bodyPr>
          <a:lstStyle/>
          <a:p>
            <a:r>
              <a:rPr lang="en-US" altLang="zh-CN" dirty="0"/>
              <a:t>1</a:t>
            </a:r>
            <a:r>
              <a:rPr lang="zh-CN" altLang="en-US" dirty="0"/>
              <a:t>、双目视觉  </a:t>
            </a:r>
            <a:endParaRPr lang="en-US" altLang="zh-CN" dirty="0"/>
          </a:p>
          <a:p>
            <a:r>
              <a:rPr lang="en-US" altLang="zh-CN" b="1" dirty="0">
                <a:solidFill>
                  <a:srgbClr val="FF0000"/>
                </a:solidFill>
              </a:rPr>
              <a:t>       </a:t>
            </a:r>
            <a:r>
              <a:rPr lang="zh-CN" altLang="en-US" b="1" dirty="0">
                <a:solidFill>
                  <a:srgbClr val="FF0000"/>
                </a:solidFill>
              </a:rPr>
              <a:t>从两个不同视点观察同一物体</a:t>
            </a:r>
            <a:r>
              <a:rPr lang="zh-CN" altLang="en-US" dirty="0"/>
              <a:t>可以得到不同视角下的图像</a:t>
            </a:r>
            <a:r>
              <a:rPr lang="en-US" altLang="zh-CN" dirty="0"/>
              <a:t>,</a:t>
            </a:r>
            <a:r>
              <a:rPr lang="zh-CN" altLang="en-US" dirty="0"/>
              <a:t>通过分析不同图像中同一像点的</a:t>
            </a:r>
            <a:r>
              <a:rPr lang="zh-CN" altLang="en-US" b="1" dirty="0">
                <a:solidFill>
                  <a:srgbClr val="FF0000"/>
                </a:solidFill>
              </a:rPr>
              <a:t>不同视差</a:t>
            </a:r>
            <a:r>
              <a:rPr lang="zh-CN" altLang="en-US" dirty="0"/>
              <a:t>来获取</a:t>
            </a:r>
            <a:endParaRPr lang="en-US" altLang="zh-CN" dirty="0"/>
          </a:p>
        </p:txBody>
      </p:sp>
      <p:sp>
        <p:nvSpPr>
          <p:cNvPr id="5" name="矩形 4">
            <a:extLst>
              <a:ext uri="{FF2B5EF4-FFF2-40B4-BE49-F238E27FC236}">
                <a16:creationId xmlns:a16="http://schemas.microsoft.com/office/drawing/2014/main" id="{7253D19E-1B9E-45CD-B6AF-F80052B9E85A}"/>
              </a:ext>
            </a:extLst>
          </p:cNvPr>
          <p:cNvSpPr/>
          <p:nvPr/>
        </p:nvSpPr>
        <p:spPr>
          <a:xfrm>
            <a:off x="1147684" y="4592290"/>
            <a:ext cx="5728010" cy="923330"/>
          </a:xfrm>
          <a:prstGeom prst="rect">
            <a:avLst/>
          </a:prstGeom>
        </p:spPr>
        <p:txBody>
          <a:bodyPr wrap="square">
            <a:spAutoFit/>
          </a:bodyPr>
          <a:lstStyle/>
          <a:p>
            <a:r>
              <a:rPr lang="en-US" altLang="zh-CN" dirty="0"/>
              <a:t>3</a:t>
            </a:r>
            <a:r>
              <a:rPr lang="zh-CN" altLang="en-US" dirty="0"/>
              <a:t>、飞行时间</a:t>
            </a:r>
            <a:r>
              <a:rPr lang="en-US" altLang="zh-CN" dirty="0"/>
              <a:t>TOF</a:t>
            </a:r>
          </a:p>
          <a:p>
            <a:r>
              <a:rPr lang="zh-CN" altLang="en-US" dirty="0"/>
              <a:t>       接收器则可通过计算光脉冲从发射器到对象，再到接收器的</a:t>
            </a:r>
            <a:r>
              <a:rPr lang="zh-CN" altLang="en-US" b="1" dirty="0">
                <a:solidFill>
                  <a:srgbClr val="FF0000"/>
                </a:solidFill>
              </a:rPr>
              <a:t>运行时间</a:t>
            </a:r>
            <a:r>
              <a:rPr lang="zh-CN" altLang="en-US" dirty="0"/>
              <a:t>来确定被测量对象的距离。</a:t>
            </a:r>
            <a:endParaRPr lang="en-US" altLang="zh-CN" dirty="0"/>
          </a:p>
        </p:txBody>
      </p:sp>
      <p:pic>
        <p:nvPicPr>
          <p:cNvPr id="38" name="图片 37">
            <a:extLst>
              <a:ext uri="{FF2B5EF4-FFF2-40B4-BE49-F238E27FC236}">
                <a16:creationId xmlns:a16="http://schemas.microsoft.com/office/drawing/2014/main" id="{E388CCA8-04C0-49B0-820A-AE9C47137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302" y="898224"/>
            <a:ext cx="2465994" cy="1725452"/>
          </a:xfrm>
          <a:prstGeom prst="rect">
            <a:avLst/>
          </a:prstGeom>
        </p:spPr>
      </p:pic>
      <p:pic>
        <p:nvPicPr>
          <p:cNvPr id="39" name="图片 38">
            <a:extLst>
              <a:ext uri="{FF2B5EF4-FFF2-40B4-BE49-F238E27FC236}">
                <a16:creationId xmlns:a16="http://schemas.microsoft.com/office/drawing/2014/main" id="{FFC3A6FC-BC1A-4A35-B51C-ADA2FED6B57A}"/>
              </a:ext>
            </a:extLst>
          </p:cNvPr>
          <p:cNvPicPr>
            <a:picLocks noChangeAspect="1"/>
          </p:cNvPicPr>
          <p:nvPr/>
        </p:nvPicPr>
        <p:blipFill rotWithShape="1">
          <a:blip r:embed="rId4">
            <a:extLst>
              <a:ext uri="{28A0092B-C50C-407E-A947-70E740481C1C}">
                <a14:useLocalDpi xmlns:a14="http://schemas.microsoft.com/office/drawing/2010/main" val="0"/>
              </a:ext>
            </a:extLst>
          </a:blip>
          <a:srcRect r="51024"/>
          <a:stretch/>
        </p:blipFill>
        <p:spPr>
          <a:xfrm>
            <a:off x="7469603" y="2708856"/>
            <a:ext cx="2999941" cy="2224883"/>
          </a:xfrm>
          <a:prstGeom prst="rect">
            <a:avLst/>
          </a:prstGeom>
        </p:spPr>
      </p:pic>
      <p:pic>
        <p:nvPicPr>
          <p:cNvPr id="40" name="图片 39">
            <a:extLst>
              <a:ext uri="{FF2B5EF4-FFF2-40B4-BE49-F238E27FC236}">
                <a16:creationId xmlns:a16="http://schemas.microsoft.com/office/drawing/2014/main" id="{5FF1C202-24C4-4DFF-AE05-56F6E8B3B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2232" y="5253292"/>
            <a:ext cx="3394133" cy="1070235"/>
          </a:xfrm>
          <a:prstGeom prst="rect">
            <a:avLst/>
          </a:prstGeom>
        </p:spPr>
      </p:pic>
      <p:sp>
        <p:nvSpPr>
          <p:cNvPr id="6" name="矩形 5">
            <a:extLst>
              <a:ext uri="{FF2B5EF4-FFF2-40B4-BE49-F238E27FC236}">
                <a16:creationId xmlns:a16="http://schemas.microsoft.com/office/drawing/2014/main" id="{834BC22D-9892-49A2-8DBC-046FED47CA53}"/>
              </a:ext>
            </a:extLst>
          </p:cNvPr>
          <p:cNvSpPr/>
          <p:nvPr/>
        </p:nvSpPr>
        <p:spPr>
          <a:xfrm>
            <a:off x="1147684" y="3106793"/>
            <a:ext cx="5728010" cy="1200329"/>
          </a:xfrm>
          <a:prstGeom prst="rect">
            <a:avLst/>
          </a:prstGeom>
        </p:spPr>
        <p:txBody>
          <a:bodyPr wrap="square">
            <a:spAutoFit/>
          </a:bodyPr>
          <a:lstStyle/>
          <a:p>
            <a:r>
              <a:rPr lang="zh-CN" altLang="en-US" dirty="0"/>
              <a:t> </a:t>
            </a:r>
            <a:r>
              <a:rPr lang="en-US" altLang="zh-CN" dirty="0"/>
              <a:t>2</a:t>
            </a:r>
            <a:r>
              <a:rPr lang="zh-CN" altLang="en-US" dirty="0"/>
              <a:t>、结构光</a:t>
            </a:r>
            <a:endParaRPr lang="en-US" altLang="zh-CN" dirty="0"/>
          </a:p>
          <a:p>
            <a:r>
              <a:rPr lang="zh-CN" altLang="en-US" dirty="0"/>
              <a:t>      通过计算机编程产生</a:t>
            </a:r>
            <a:r>
              <a:rPr lang="zh-CN" altLang="en-US" b="1" dirty="0">
                <a:solidFill>
                  <a:srgbClr val="FF0000"/>
                </a:solidFill>
              </a:rPr>
              <a:t>格雷码条纹</a:t>
            </a:r>
            <a:r>
              <a:rPr lang="zh-CN" altLang="en-US" dirty="0"/>
              <a:t>，将该正弦条纹通过投影设备投影至被测物，利用</a:t>
            </a:r>
            <a:r>
              <a:rPr lang="en-US" altLang="zh-CN" dirty="0"/>
              <a:t>CCD</a:t>
            </a:r>
            <a:r>
              <a:rPr lang="zh-CN" altLang="en-US" dirty="0"/>
              <a:t>相机拍摄条纹受物体调制的</a:t>
            </a:r>
            <a:r>
              <a:rPr lang="zh-CN" altLang="en-US" b="1" dirty="0">
                <a:solidFill>
                  <a:srgbClr val="FF0000"/>
                </a:solidFill>
              </a:rPr>
              <a:t>弯曲程度</a:t>
            </a:r>
            <a:r>
              <a:rPr lang="zh-CN" altLang="en-US" dirty="0"/>
              <a:t>，</a:t>
            </a:r>
          </a:p>
        </p:txBody>
      </p:sp>
    </p:spTree>
    <p:extLst>
      <p:ext uri="{BB962C8B-B14F-4D97-AF65-F5344CB8AC3E}">
        <p14:creationId xmlns:p14="http://schemas.microsoft.com/office/powerpoint/2010/main" val="661706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3F9D311-E9CE-4960-BD73-233452674B14}"/>
              </a:ext>
            </a:extLst>
          </p:cNvPr>
          <p:cNvSpPr/>
          <p:nvPr/>
        </p:nvSpPr>
        <p:spPr>
          <a:xfrm>
            <a:off x="925396" y="334138"/>
            <a:ext cx="9854712" cy="1754326"/>
          </a:xfrm>
          <a:prstGeom prst="rect">
            <a:avLst/>
          </a:prstGeom>
        </p:spPr>
        <p:txBody>
          <a:bodyPr wrap="square">
            <a:spAutoFit/>
          </a:bodyPr>
          <a:lstStyle/>
          <a:p>
            <a:endParaRPr lang="zh-CN" altLang="en-US" dirty="0"/>
          </a:p>
          <a:p>
            <a:r>
              <a:rPr lang="zh-CN" altLang="en-US" dirty="0"/>
              <a:t>       传统的深度相机基本都是主动式测量目标的深度，不论是结构光还是</a:t>
            </a:r>
            <a:r>
              <a:rPr lang="en-US" altLang="zh-CN" dirty="0"/>
              <a:t>TOF</a:t>
            </a:r>
            <a:r>
              <a:rPr lang="zh-CN" altLang="en-US" dirty="0"/>
              <a:t>都需要设备发出光源到目标物体上面，根据反馈的信息，计算出目标深度，这有可能会对目标造成影响，双目视觉相机是利用同一特征点在不同角度的视差来计算深度信息，如果目标物体的</a:t>
            </a:r>
            <a:r>
              <a:rPr lang="zh-CN" altLang="en-US" b="1" dirty="0">
                <a:solidFill>
                  <a:srgbClr val="FF0000"/>
                </a:solidFill>
              </a:rPr>
              <a:t>特征点较少</a:t>
            </a:r>
            <a:r>
              <a:rPr lang="zh-CN" altLang="en-US" dirty="0"/>
              <a:t>，计算得出的深度信息就有可能产生很大偏差，除此之外，设备造价都比较昂贵，而且它们都易受环境的影响，所能应用的范围比较狭窄。</a:t>
            </a:r>
          </a:p>
        </p:txBody>
      </p:sp>
      <p:pic>
        <p:nvPicPr>
          <p:cNvPr id="5" name="图片 4">
            <a:extLst>
              <a:ext uri="{FF2B5EF4-FFF2-40B4-BE49-F238E27FC236}">
                <a16:creationId xmlns:a16="http://schemas.microsoft.com/office/drawing/2014/main" id="{3F58D761-5C30-43F0-9687-2E5DE8FA8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394" y="2234100"/>
            <a:ext cx="4342390" cy="2892669"/>
          </a:xfrm>
          <a:prstGeom prst="rect">
            <a:avLst/>
          </a:prstGeom>
        </p:spPr>
      </p:pic>
      <p:sp>
        <p:nvSpPr>
          <p:cNvPr id="6" name="文本框 5">
            <a:extLst>
              <a:ext uri="{FF2B5EF4-FFF2-40B4-BE49-F238E27FC236}">
                <a16:creationId xmlns:a16="http://schemas.microsoft.com/office/drawing/2014/main" id="{7725AB0B-C330-4E86-86A8-E7FC4E328909}"/>
              </a:ext>
            </a:extLst>
          </p:cNvPr>
          <p:cNvSpPr txBox="1"/>
          <p:nvPr/>
        </p:nvSpPr>
        <p:spPr>
          <a:xfrm>
            <a:off x="5931420" y="5227652"/>
            <a:ext cx="1736937" cy="369332"/>
          </a:xfrm>
          <a:prstGeom prst="rect">
            <a:avLst/>
          </a:prstGeom>
          <a:noFill/>
        </p:spPr>
        <p:txBody>
          <a:bodyPr wrap="square" rtlCol="0">
            <a:spAutoFit/>
          </a:bodyPr>
          <a:lstStyle/>
          <a:p>
            <a:r>
              <a:rPr lang="zh-CN" altLang="en-US" dirty="0"/>
              <a:t>结构光  </a:t>
            </a:r>
            <a:r>
              <a:rPr lang="en-US" altLang="zh-CN" dirty="0" err="1"/>
              <a:t>FaceID</a:t>
            </a:r>
            <a:endParaRPr lang="zh-CN" altLang="en-US" dirty="0"/>
          </a:p>
        </p:txBody>
      </p:sp>
    </p:spTree>
    <p:extLst>
      <p:ext uri="{BB962C8B-B14F-4D97-AF65-F5344CB8AC3E}">
        <p14:creationId xmlns:p14="http://schemas.microsoft.com/office/powerpoint/2010/main" val="252752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09650C-A714-4F49-A32C-92607E464DF7}"/>
              </a:ext>
            </a:extLst>
          </p:cNvPr>
          <p:cNvSpPr txBox="1"/>
          <p:nvPr/>
        </p:nvSpPr>
        <p:spPr>
          <a:xfrm>
            <a:off x="925397" y="1193822"/>
            <a:ext cx="10341208" cy="2308324"/>
          </a:xfrm>
          <a:prstGeom prst="rect">
            <a:avLst/>
          </a:prstGeom>
          <a:noFill/>
        </p:spPr>
        <p:txBody>
          <a:bodyPr wrap="square" rtlCol="0">
            <a:spAutoFit/>
          </a:bodyPr>
          <a:lstStyle/>
          <a:p>
            <a:r>
              <a:rPr lang="zh-CN" altLang="en-US" dirty="0"/>
              <a:t>       随着深度学习的发展，其中的卷积神经网络在图像处理中应用的优越性慢慢表现了出来。</a:t>
            </a:r>
            <a:r>
              <a:rPr lang="zh-CN" altLang="zh-CN" dirty="0"/>
              <a:t>提出了利用深度学习的方法从单目图像中获取图像的深度信息，</a:t>
            </a:r>
            <a:r>
              <a:rPr lang="zh-CN" altLang="en-US" dirty="0"/>
              <a:t>但是</a:t>
            </a:r>
            <a:r>
              <a:rPr lang="zh-CN" altLang="zh-CN" dirty="0"/>
              <a:t>在缺少光学几何约束或者相关环境假设的情况下从单目图像中估计场景深度是一个</a:t>
            </a:r>
            <a:r>
              <a:rPr lang="zh-CN" altLang="zh-CN" b="1" dirty="0">
                <a:solidFill>
                  <a:srgbClr val="FF0000"/>
                </a:solidFill>
              </a:rPr>
              <a:t>病态问题</a:t>
            </a:r>
            <a:r>
              <a:rPr lang="zh-CN" altLang="zh-CN" dirty="0"/>
              <a:t>，即一张二维图像对应无穷多种真实的</a:t>
            </a:r>
            <a:r>
              <a:rPr lang="en-US" altLang="zh-CN" dirty="0"/>
              <a:t> 3D </a:t>
            </a:r>
            <a:r>
              <a:rPr lang="zh-CN" altLang="zh-CN" dirty="0"/>
              <a:t>场景。这种将单幅图像映射到深度图的固有的不确定性决定了视觉模型在原理上不可能仅凭单幅图像估计出精确的深度值，但</a:t>
            </a:r>
            <a:r>
              <a:rPr lang="zh-CN" altLang="zh-CN" b="1" dirty="0">
                <a:solidFill>
                  <a:srgbClr val="FF0000"/>
                </a:solidFill>
              </a:rPr>
              <a:t>人类的单眼视觉</a:t>
            </a:r>
            <a:r>
              <a:rPr lang="zh-CN" altLang="zh-CN" dirty="0"/>
              <a:t>却可以感知到</a:t>
            </a:r>
            <a:r>
              <a:rPr lang="zh-CN" altLang="zh-CN" b="1" dirty="0">
                <a:solidFill>
                  <a:srgbClr val="FF0000"/>
                </a:solidFill>
              </a:rPr>
              <a:t>相当可靠的</a:t>
            </a:r>
            <a:r>
              <a:rPr lang="en-US" altLang="zh-CN" b="1" dirty="0">
                <a:solidFill>
                  <a:srgbClr val="FF0000"/>
                </a:solidFill>
              </a:rPr>
              <a:t> 3D </a:t>
            </a:r>
            <a:r>
              <a:rPr lang="zh-CN" altLang="zh-CN" b="1" dirty="0">
                <a:solidFill>
                  <a:srgbClr val="FF0000"/>
                </a:solidFill>
              </a:rPr>
              <a:t>结构信息</a:t>
            </a:r>
            <a:r>
              <a:rPr lang="zh-CN" altLang="zh-CN" dirty="0"/>
              <a:t>，这说明从单目图像中估计出具有一定可靠性的深度图是可行的，而单目图像中也确实蕴藏着场景的</a:t>
            </a:r>
            <a:r>
              <a:rPr lang="en-US" altLang="zh-CN" dirty="0"/>
              <a:t> 3D </a:t>
            </a:r>
            <a:r>
              <a:rPr lang="zh-CN" altLang="zh-CN" dirty="0"/>
              <a:t>结构信息。该任务的难点在于如何设计一个</a:t>
            </a:r>
            <a:r>
              <a:rPr lang="zh-CN" altLang="en-US" b="1" dirty="0">
                <a:solidFill>
                  <a:srgbClr val="FF0000"/>
                </a:solidFill>
              </a:rPr>
              <a:t>卷积神经网络模型</a:t>
            </a:r>
            <a:r>
              <a:rPr lang="zh-CN" altLang="zh-CN" dirty="0"/>
              <a:t>，</a:t>
            </a:r>
            <a:r>
              <a:rPr lang="zh-CN" altLang="en-US" dirty="0"/>
              <a:t>利用深度学习</a:t>
            </a:r>
            <a:r>
              <a:rPr lang="zh-CN" altLang="zh-CN" dirty="0"/>
              <a:t>使得该系统可以像人类单眼视觉一样利用单目图像中的信息估计出相对可靠的深度图。</a:t>
            </a:r>
          </a:p>
        </p:txBody>
      </p:sp>
      <p:pic>
        <p:nvPicPr>
          <p:cNvPr id="9" name="图片 8">
            <a:extLst>
              <a:ext uri="{FF2B5EF4-FFF2-40B4-BE49-F238E27FC236}">
                <a16:creationId xmlns:a16="http://schemas.microsoft.com/office/drawing/2014/main" id="{895D6C30-114F-4003-AD15-D1207FDCC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05" y="3924480"/>
            <a:ext cx="5486400" cy="1655766"/>
          </a:xfrm>
          <a:prstGeom prst="rect">
            <a:avLst/>
          </a:prstGeom>
        </p:spPr>
      </p:pic>
      <p:pic>
        <p:nvPicPr>
          <p:cNvPr id="10" name="图片 9">
            <a:extLst>
              <a:ext uri="{FF2B5EF4-FFF2-40B4-BE49-F238E27FC236}">
                <a16:creationId xmlns:a16="http://schemas.microsoft.com/office/drawing/2014/main" id="{BC9A8253-8F35-4119-AC72-0818337BB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589" y="3924480"/>
            <a:ext cx="5486399" cy="1655765"/>
          </a:xfrm>
          <a:prstGeom prst="rect">
            <a:avLst/>
          </a:prstGeom>
        </p:spPr>
      </p:pic>
      <p:pic>
        <p:nvPicPr>
          <p:cNvPr id="12" name="图片 11">
            <a:extLst>
              <a:ext uri="{FF2B5EF4-FFF2-40B4-BE49-F238E27FC236}">
                <a16:creationId xmlns:a16="http://schemas.microsoft.com/office/drawing/2014/main" id="{87B70BC8-3629-4BEB-86BD-7EF4099B3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13" name="文本框 12">
            <a:extLst>
              <a:ext uri="{FF2B5EF4-FFF2-40B4-BE49-F238E27FC236}">
                <a16:creationId xmlns:a16="http://schemas.microsoft.com/office/drawing/2014/main" id="{768F09CF-CBB4-43F2-BC99-92ED9145AC0A}"/>
              </a:ext>
            </a:extLst>
          </p:cNvPr>
          <p:cNvSpPr txBox="1"/>
          <p:nvPr/>
        </p:nvSpPr>
        <p:spPr>
          <a:xfrm>
            <a:off x="925395" y="670602"/>
            <a:ext cx="2665297"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研究内容概述</a:t>
            </a:r>
          </a:p>
        </p:txBody>
      </p:sp>
      <p:sp>
        <p:nvSpPr>
          <p:cNvPr id="14" name="矩形 13">
            <a:extLst>
              <a:ext uri="{FF2B5EF4-FFF2-40B4-BE49-F238E27FC236}">
                <a16:creationId xmlns:a16="http://schemas.microsoft.com/office/drawing/2014/main" id="{E60F66EC-5788-462E-ADD8-05A3673B449C}"/>
              </a:ext>
            </a:extLst>
          </p:cNvPr>
          <p:cNvSpPr/>
          <p:nvPr/>
        </p:nvSpPr>
        <p:spPr>
          <a:xfrm rot="5400000">
            <a:off x="1548518" y="-435759"/>
            <a:ext cx="81061" cy="3178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91276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399485" y="2685327"/>
            <a:ext cx="3245719" cy="14760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29390"/>
            <a:ext cx="12192000" cy="59040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76599" y="3272458"/>
            <a:ext cx="2031325" cy="646331"/>
          </a:xfrm>
          <a:prstGeom prst="rect">
            <a:avLst/>
          </a:prstGeom>
        </p:spPr>
        <p:txBody>
          <a:bodyPr wrap="none">
            <a:spAutoFit/>
          </a:bodyPr>
          <a:lstStyle/>
          <a:p>
            <a:pPr algn="ctr"/>
            <a:r>
              <a:rPr lang="zh-CN" altLang="en-US" sz="3600" b="1" dirty="0">
                <a:solidFill>
                  <a:schemeClr val="bg1"/>
                </a:solidFill>
                <a:latin typeface="+mj-ea"/>
                <a:ea typeface="+mj-ea"/>
              </a:rPr>
              <a:t>研究内容</a:t>
            </a:r>
          </a:p>
        </p:txBody>
      </p:sp>
      <p:sp>
        <p:nvSpPr>
          <p:cNvPr id="7" name="文本框 6"/>
          <p:cNvSpPr txBox="1"/>
          <p:nvPr/>
        </p:nvSpPr>
        <p:spPr>
          <a:xfrm>
            <a:off x="5331141" y="1838414"/>
            <a:ext cx="1539216" cy="1323439"/>
          </a:xfrm>
          <a:prstGeom prst="rect">
            <a:avLst/>
          </a:prstGeom>
          <a:solidFill>
            <a:schemeClr val="bg1"/>
          </a:solidFill>
        </p:spPr>
        <p:txBody>
          <a:bodyPr wrap="square" rtlCol="0">
            <a:spAutoFit/>
          </a:bodyPr>
          <a:lstStyle/>
          <a:p>
            <a:pPr algn="ctr"/>
            <a:r>
              <a:rPr lang="en-US" altLang="zh-CN" sz="8000" dirty="0">
                <a:solidFill>
                  <a:schemeClr val="tx1">
                    <a:lumMod val="85000"/>
                    <a:lumOff val="15000"/>
                  </a:schemeClr>
                </a:solidFill>
                <a:latin typeface="华文细黑" panose="02010600040101010101" pitchFamily="2" charset="-122"/>
                <a:ea typeface="华文细黑" panose="02010600040101010101" pitchFamily="2" charset="-122"/>
              </a:rPr>
              <a:t>02</a:t>
            </a:r>
            <a:endParaRPr lang="zh-CN" altLang="en-US" sz="8000" dirty="0">
              <a:solidFill>
                <a:schemeClr val="tx1">
                  <a:lumMod val="85000"/>
                  <a:lumOff val="15000"/>
                </a:schemeClr>
              </a:solidFill>
              <a:latin typeface="华文细黑" panose="02010600040101010101" pitchFamily="2" charset="-122"/>
              <a:ea typeface="华文细黑" panose="02010600040101010101" pitchFamily="2" charset="-122"/>
            </a:endParaRPr>
          </a:p>
        </p:txBody>
      </p:sp>
      <p:pic>
        <p:nvPicPr>
          <p:cNvPr id="2" name="图片 1"/>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H="1">
            <a:off x="470349" y="1742570"/>
            <a:ext cx="3708000" cy="1586820"/>
          </a:xfrm>
          <a:prstGeom prst="rect">
            <a:avLst/>
          </a:prstGeom>
        </p:spPr>
      </p:pic>
    </p:spTree>
    <p:extLst>
      <p:ext uri="{BB962C8B-B14F-4D97-AF65-F5344CB8AC3E}">
        <p14:creationId xmlns:p14="http://schemas.microsoft.com/office/powerpoint/2010/main" val="12583009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71A5CF3-7615-42F9-A0D9-B632D4B00B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 y="342906"/>
            <a:ext cx="915351" cy="769853"/>
          </a:xfrm>
          <a:prstGeom prst="rect">
            <a:avLst/>
          </a:prstGeom>
        </p:spPr>
      </p:pic>
      <p:sp>
        <p:nvSpPr>
          <p:cNvPr id="12" name="文本框 11">
            <a:extLst>
              <a:ext uri="{FF2B5EF4-FFF2-40B4-BE49-F238E27FC236}">
                <a16:creationId xmlns:a16="http://schemas.microsoft.com/office/drawing/2014/main" id="{9178EF8D-C0A0-417A-A412-2948CAF4CBA6}"/>
              </a:ext>
            </a:extLst>
          </p:cNvPr>
          <p:cNvSpPr txBox="1"/>
          <p:nvPr/>
        </p:nvSpPr>
        <p:spPr>
          <a:xfrm>
            <a:off x="925395" y="670602"/>
            <a:ext cx="4242027" cy="523220"/>
          </a:xfrm>
          <a:prstGeom prst="rect">
            <a:avLst/>
          </a:prstGeom>
          <a:noFill/>
        </p:spPr>
        <p:txBody>
          <a:bodyPr wrap="square" rtlCol="0">
            <a:spAutoFit/>
          </a:bodyPr>
          <a:lstStyle/>
          <a:p>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研究基础</a:t>
            </a:r>
            <a:r>
              <a:rPr lang="en-US" altLang="zh-CN" sz="2800" b="1" dirty="0">
                <a:solidFill>
                  <a:schemeClr val="tx1">
                    <a:lumMod val="75000"/>
                    <a:lumOff val="25000"/>
                  </a:schemeClr>
                </a:solidFill>
                <a:latin typeface="Open Sans" panose="020B0606030504020204" pitchFamily="34" charset="0"/>
                <a:cs typeface="Open Sans" panose="020B0606030504020204" pitchFamily="34" charset="0"/>
              </a:rPr>
              <a:t>:</a:t>
            </a:r>
            <a:r>
              <a:rPr lang="zh-CN" altLang="en-US" sz="2800" b="1" dirty="0">
                <a:solidFill>
                  <a:schemeClr val="tx1">
                    <a:lumMod val="75000"/>
                    <a:lumOff val="25000"/>
                  </a:schemeClr>
                </a:solidFill>
                <a:latin typeface="Open Sans" panose="020B0606030504020204" pitchFamily="34" charset="0"/>
                <a:cs typeface="Open Sans" panose="020B0606030504020204" pitchFamily="34" charset="0"/>
              </a:rPr>
              <a:t>场景深度</a:t>
            </a:r>
          </a:p>
        </p:txBody>
      </p:sp>
      <p:sp>
        <p:nvSpPr>
          <p:cNvPr id="13" name="矩形 12">
            <a:extLst>
              <a:ext uri="{FF2B5EF4-FFF2-40B4-BE49-F238E27FC236}">
                <a16:creationId xmlns:a16="http://schemas.microsoft.com/office/drawing/2014/main" id="{5238E209-BE71-4B6A-9D0A-D5F8304114C0}"/>
              </a:ext>
            </a:extLst>
          </p:cNvPr>
          <p:cNvSpPr/>
          <p:nvPr/>
        </p:nvSpPr>
        <p:spPr>
          <a:xfrm rot="5400000">
            <a:off x="1181600" y="-68839"/>
            <a:ext cx="81062" cy="24442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1EEF381-9819-4248-8349-764ADCE55A5F}"/>
              </a:ext>
            </a:extLst>
          </p:cNvPr>
          <p:cNvSpPr/>
          <p:nvPr/>
        </p:nvSpPr>
        <p:spPr>
          <a:xfrm rot="5400000">
            <a:off x="2080480" y="-967722"/>
            <a:ext cx="81063" cy="42420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8CA91A6-4C31-491C-9944-EBC9F3171569}"/>
              </a:ext>
            </a:extLst>
          </p:cNvPr>
          <p:cNvSpPr txBox="1"/>
          <p:nvPr/>
        </p:nvSpPr>
        <p:spPr>
          <a:xfrm>
            <a:off x="925395" y="1989869"/>
            <a:ext cx="9841186" cy="2492990"/>
          </a:xfrm>
          <a:prstGeom prst="rect">
            <a:avLst/>
          </a:prstGeom>
          <a:noFill/>
        </p:spPr>
        <p:txBody>
          <a:bodyPr wrap="square" rtlCol="0">
            <a:spAutoFit/>
          </a:bodyPr>
          <a:lstStyle/>
          <a:p>
            <a:r>
              <a:rPr lang="zh-CN" altLang="en-US" dirty="0"/>
              <a:t>        </a:t>
            </a:r>
            <a:r>
              <a:rPr lang="zh-CN" altLang="en-US" sz="2400" dirty="0"/>
              <a:t>场景的深度指的是场景中的每个点（对应图像上的每个像素点）到摄像机的</a:t>
            </a:r>
            <a:r>
              <a:rPr lang="zh-CN" altLang="en-US" sz="2400" b="1" dirty="0">
                <a:solidFill>
                  <a:srgbClr val="FF0000"/>
                </a:solidFill>
              </a:rPr>
              <a:t>远近关系</a:t>
            </a:r>
            <a:r>
              <a:rPr lang="zh-CN" altLang="en-US" sz="2400" dirty="0"/>
              <a:t>。按照表示方法的不同可将深度分为两种：</a:t>
            </a:r>
            <a:r>
              <a:rPr lang="zh-CN" altLang="en-US" sz="2400" b="1" dirty="0">
                <a:solidFill>
                  <a:srgbClr val="FF0000"/>
                </a:solidFill>
              </a:rPr>
              <a:t>相对深度和绝对深度</a:t>
            </a:r>
            <a:r>
              <a:rPr lang="zh-CN" altLang="en-US" sz="2400" dirty="0"/>
              <a:t>。相对深度指的是像素点与像素点之间的相对远近关系，用灰度图来表示。绝对深度指的是像素点距离摄像机的真实距离，通常采用以米为单位的数值来度量，在深度图上常采用彩色图来表示。</a:t>
            </a:r>
          </a:p>
          <a:p>
            <a:endParaRPr lang="zh-CN" altLang="en-US" dirty="0"/>
          </a:p>
          <a:p>
            <a:endParaRPr lang="zh-CN" altLang="en-US" dirty="0"/>
          </a:p>
        </p:txBody>
      </p:sp>
    </p:spTree>
    <p:extLst>
      <p:ext uri="{BB962C8B-B14F-4D97-AF65-F5344CB8AC3E}">
        <p14:creationId xmlns:p14="http://schemas.microsoft.com/office/powerpoint/2010/main" val="20496475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主题​​">
  <a:themeElements>
    <a:clrScheme name="021">
      <a:dk1>
        <a:srgbClr val="000000"/>
      </a:dk1>
      <a:lt1>
        <a:srgbClr val="FFFFFF"/>
      </a:lt1>
      <a:dk2>
        <a:srgbClr val="0C0C0C"/>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兰亭粗黑+细黑_GBK">
      <a:majorFont>
        <a:latin typeface="Open Sans Semibold"/>
        <a:ea typeface="微软雅黑"/>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021">
    <a:dk1>
      <a:srgbClr val="000000"/>
    </a:dk1>
    <a:lt1>
      <a:srgbClr val="FFFFFF"/>
    </a:lt1>
    <a:dk2>
      <a:srgbClr val="0C0C0C"/>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themeOverride>
</file>

<file path=docProps/app.xml><?xml version="1.0" encoding="utf-8"?>
<Properties xmlns="http://schemas.openxmlformats.org/officeDocument/2006/extended-properties" xmlns:vt="http://schemas.openxmlformats.org/officeDocument/2006/docPropsVTypes">
  <Template/>
  <TotalTime>2525</TotalTime>
  <Words>1489</Words>
  <Application>Microsoft Office PowerPoint</Application>
  <PresentationFormat>宽屏</PresentationFormat>
  <Paragraphs>93</Paragraphs>
  <Slides>19</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4" baseType="lpstr">
      <vt:lpstr>-apple-system</vt:lpstr>
      <vt:lpstr>Open Sans</vt:lpstr>
      <vt:lpstr>Open Sans Light</vt:lpstr>
      <vt:lpstr>Open Sans Semibold</vt:lpstr>
      <vt:lpstr>Source Sans Pro Black</vt:lpstr>
      <vt:lpstr>等线</vt:lpstr>
      <vt:lpstr>方正大黑简体</vt:lpstr>
      <vt:lpstr>方正兰亭细黑_GBK</vt:lpstr>
      <vt:lpstr>黑体</vt:lpstr>
      <vt:lpstr>华文仿宋</vt:lpstr>
      <vt:lpstr>华文细黑</vt:lpstr>
      <vt:lpstr>微软雅黑</vt:lpstr>
      <vt:lpstr>Arial</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zzf</dc:creator>
  <cp:lastModifiedBy>jdz</cp:lastModifiedBy>
  <cp:revision>293</cp:revision>
  <dcterms:created xsi:type="dcterms:W3CDTF">2017-05-13T05:59:05Z</dcterms:created>
  <dcterms:modified xsi:type="dcterms:W3CDTF">2018-09-20T08:13:18Z</dcterms:modified>
</cp:coreProperties>
</file>