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146847062" r:id="rId8"/>
    <p:sldId id="263" r:id="rId9"/>
    <p:sldId id="2146847063" r:id="rId10"/>
    <p:sldId id="265" r:id="rId11"/>
    <p:sldId id="2146847064" r:id="rId12"/>
    <p:sldId id="2146847069" r:id="rId13"/>
    <p:sldId id="266" r:id="rId14"/>
    <p:sldId id="2146847065" r:id="rId15"/>
    <p:sldId id="2146847066" r:id="rId16"/>
    <p:sldId id="267" r:id="rId17"/>
    <p:sldId id="2146847067" r:id="rId18"/>
    <p:sldId id="2146847068" r:id="rId19"/>
    <p:sldId id="268" r:id="rId20"/>
    <p:sldId id="2146847055" r:id="rId21"/>
    <p:sldId id="269" r:id="rId22"/>
    <p:sldId id="2146847059" r:id="rId23"/>
    <p:sldId id="2146847060" r:id="rId24"/>
    <p:sldId id="2146847061"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D641487-E801-4905-97B9-73413F6A639F}">
          <p14:sldIdLst>
            <p14:sldId id="256"/>
            <p14:sldId id="2146847054"/>
            <p14:sldId id="262"/>
            <p14:sldId id="2146847062"/>
          </p14:sldIdLst>
        </p14:section>
        <p14:section name="Untitled Section" id="{7313BF79-0EAA-45B7-8BF6-ABD0A15CE15A}">
          <p14:sldIdLst>
            <p14:sldId id="263"/>
            <p14:sldId id="2146847063"/>
            <p14:sldId id="265"/>
            <p14:sldId id="2146847064"/>
            <p14:sldId id="2146847069"/>
            <p14:sldId id="266"/>
            <p14:sldId id="2146847065"/>
            <p14:sldId id="2146847066"/>
            <p14:sldId id="267"/>
            <p14:sldId id="2146847067"/>
            <p14:sldId id="2146847068"/>
            <p14:sldId id="268"/>
            <p14:sldId id="2146847055"/>
            <p14:sldId id="269"/>
            <p14:sldId id="2146847059"/>
            <p14:sldId id="2146847060"/>
            <p14:sldId id="2146847061"/>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1522002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jds-online.org/journal/JDS/article/1234" TargetMode="External"/><Relationship Id="rId2" Type="http://schemas.openxmlformats.org/officeDocument/2006/relationships/hyperlink" Target="https://thesai.org/Downloads/Volume13No4/Paper_19"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Predicting eligibility for scheme using machine learning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 Manasa S Hegade</a:t>
            </a:r>
          </a:p>
          <a:p>
            <a:pPr marL="457200" indent="-457200">
              <a:buAutoNum type="arabicPeriod"/>
            </a:pPr>
            <a:r>
              <a:rPr lang="en-US" sz="2000" b="1" dirty="0">
                <a:solidFill>
                  <a:schemeClr val="accent1">
                    <a:lumMod val="75000"/>
                  </a:schemeClr>
                </a:solidFill>
                <a:latin typeface="Arial"/>
                <a:cs typeface="Arial"/>
              </a:rPr>
              <a:t>College Name : Global Institute of Management Science</a:t>
            </a:r>
          </a:p>
          <a:p>
            <a:pPr marL="457200" indent="-457200">
              <a:buAutoNum type="arabicPeriod"/>
            </a:pPr>
            <a:r>
              <a:rPr lang="en-US" sz="2000" b="1" dirty="0">
                <a:solidFill>
                  <a:schemeClr val="accent1">
                    <a:lumMod val="75000"/>
                  </a:schemeClr>
                </a:solidFill>
                <a:latin typeface="Arial"/>
                <a:cs typeface="Arial"/>
              </a:rPr>
              <a:t>Department : MCA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03001" y="2103006"/>
            <a:ext cx="11029615" cy="4143027"/>
          </a:xfrm>
        </p:spPr>
        <p:txBody>
          <a:bodyPr>
            <a:normAutofit/>
          </a:bodyPr>
          <a:lstStyle/>
          <a:p>
            <a:pPr marL="0" indent="0">
              <a:lnSpc>
                <a:spcPct val="150000"/>
              </a:lnSpc>
              <a:buNone/>
            </a:pPr>
            <a:r>
              <a:rPr lang="en-IN" sz="1800" dirty="0">
                <a:latin typeface="Arial" panose="020B0604020202020204" pitchFamily="34" charset="0"/>
                <a:ea typeface="+mn-lt"/>
                <a:cs typeface="Arial" panose="020B0604020202020204" pitchFamily="34" charset="0"/>
              </a:rPr>
              <a:t>In the Algorithm section, describe the machine learning algorithm chosen for predicting schemes Here's an example structure for this section:</a:t>
            </a:r>
            <a:endParaRPr lang="en-IN" sz="1800" dirty="0">
              <a:latin typeface="Arial" panose="020B0604020202020204" pitchFamily="34" charset="0"/>
              <a:cs typeface="Arial" panose="020B0604020202020204" pitchFamily="34" charset="0"/>
            </a:endParaRPr>
          </a:p>
          <a:p>
            <a:pPr marL="305435" indent="-305435">
              <a:lnSpc>
                <a:spcPct val="150000"/>
              </a:lnSpc>
            </a:pPr>
            <a:r>
              <a:rPr lang="en-IN" sz="1900" b="1" dirty="0">
                <a:latin typeface="Arial" panose="020B0604020202020204" pitchFamily="34" charset="0"/>
                <a:ea typeface="+mn-lt"/>
                <a:cs typeface="Arial" panose="020B0604020202020204" pitchFamily="34" charset="0"/>
              </a:rPr>
              <a:t>Model Selection</a:t>
            </a:r>
            <a:r>
              <a:rPr lang="en-IN" sz="1600" b="1" dirty="0">
                <a:latin typeface="Arial" panose="020B0604020202020204" pitchFamily="34" charset="0"/>
                <a:ea typeface="+mn-lt"/>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0" indent="0">
              <a:lnSpc>
                <a:spcPct val="150000"/>
              </a:lnSpc>
              <a:buNone/>
            </a:pPr>
            <a:r>
              <a:rPr lang="en-IN" sz="1800" dirty="0"/>
              <a:t>       </a:t>
            </a:r>
            <a:r>
              <a:rPr lang="en-IN" sz="1900" dirty="0">
                <a:latin typeface="Arial" panose="020B0604020202020204" pitchFamily="34" charset="0"/>
                <a:cs typeface="Arial" panose="020B0604020202020204" pitchFamily="34" charset="0"/>
              </a:rPr>
              <a:t>In this project, model selection was automated using IBM watsonx.ai </a:t>
            </a:r>
            <a:r>
              <a:rPr lang="en-IN" sz="1900" dirty="0" err="1">
                <a:latin typeface="Arial" panose="020B0604020202020204" pitchFamily="34" charset="0"/>
                <a:cs typeface="Arial" panose="020B0604020202020204" pitchFamily="34" charset="0"/>
              </a:rPr>
              <a:t>AutoAI</a:t>
            </a:r>
            <a:r>
              <a:rPr lang="en-IN" sz="1900" dirty="0">
                <a:latin typeface="Arial" panose="020B0604020202020204" pitchFamily="34" charset="0"/>
                <a:cs typeface="Arial" panose="020B0604020202020204" pitchFamily="34" charset="0"/>
              </a:rPr>
              <a:t>. The goal was to identify the most suitable multi-class classification model for predicting the correct NSAP scheme (</a:t>
            </a:r>
            <a:r>
              <a:rPr lang="en-IN" sz="1900" dirty="0" err="1">
                <a:latin typeface="Arial" panose="020B0604020202020204" pitchFamily="34" charset="0"/>
                <a:cs typeface="Arial" panose="020B0604020202020204" pitchFamily="34" charset="0"/>
              </a:rPr>
              <a:t>schemecode</a:t>
            </a:r>
            <a:r>
              <a:rPr lang="en-IN" sz="1900" dirty="0">
                <a:latin typeface="Arial" panose="020B0604020202020204" pitchFamily="34" charset="0"/>
                <a:cs typeface="Arial" panose="020B0604020202020204" pitchFamily="34" charset="0"/>
              </a:rPr>
              <a:t>) based on applicants’ demographic and socio-economic attributes.</a:t>
            </a:r>
          </a:p>
          <a:p>
            <a:pPr marL="0" indent="0">
              <a:lnSpc>
                <a:spcPct val="150000"/>
              </a:lnSpc>
              <a:buNone/>
            </a:pPr>
            <a:r>
              <a:rPr lang="en-IN" sz="1900" dirty="0">
                <a:latin typeface="Arial" panose="020B0604020202020204" pitchFamily="34" charset="0"/>
                <a:cs typeface="Arial" panose="020B0604020202020204" pitchFamily="34" charset="0"/>
              </a:rPr>
              <a:t>Progress Map: It explains how process is carried out.</a:t>
            </a:r>
          </a:p>
          <a:p>
            <a:pPr marL="0" indent="0">
              <a:buNone/>
            </a:pPr>
            <a:r>
              <a:rPr lang="en-IN" sz="1900" dirty="0">
                <a:latin typeface="Arial" panose="020B0604020202020204" pitchFamily="34" charset="0"/>
                <a:cs typeface="Arial" panose="020B0604020202020204" pitchFamily="34" charset="0"/>
              </a:rPr>
              <a:t>Stage 1:</a:t>
            </a:r>
          </a:p>
          <a:p>
            <a:pPr marL="0" indent="0">
              <a:buNone/>
            </a:pPr>
            <a:endParaRPr lang="en-IN" sz="1900" dirty="0">
              <a:latin typeface="Arial" panose="020B0604020202020204" pitchFamily="34" charset="0"/>
              <a:cs typeface="Arial" panose="020B0604020202020204" pitchFamily="34" charset="0"/>
            </a:endParaRPr>
          </a:p>
          <a:p>
            <a:pPr marL="0" indent="0">
              <a:buNone/>
            </a:pPr>
            <a:endParaRPr lang="en-IN" sz="1900" dirty="0">
              <a:latin typeface="Arial" panose="020B0604020202020204" pitchFamily="34" charset="0"/>
              <a:cs typeface="Arial" panose="020B0604020202020204" pitchFamily="34" charset="0"/>
            </a:endParaRPr>
          </a:p>
          <a:p>
            <a:pPr marL="0" indent="0">
              <a:buNone/>
            </a:pPr>
            <a:endParaRPr lang="en-IN" sz="1900" dirty="0">
              <a:latin typeface="Arial" panose="020B0604020202020204" pitchFamily="34" charset="0"/>
              <a:cs typeface="Arial" panose="020B0604020202020204" pitchFamily="34" charset="0"/>
            </a:endParaRPr>
          </a:p>
          <a:p>
            <a:pPr marL="0" indent="0">
              <a:buNone/>
            </a:pPr>
            <a:endParaRPr lang="en-IN" sz="1900" dirty="0">
              <a:latin typeface="Arial" panose="020B0604020202020204" pitchFamily="34" charset="0"/>
              <a:cs typeface="Arial" panose="020B0604020202020204" pitchFamily="34" charset="0"/>
            </a:endParaRPr>
          </a:p>
          <a:p>
            <a:pPr marL="305435" indent="-305435"/>
            <a:endParaRPr lang="en-IN" dirty="0"/>
          </a:p>
        </p:txBody>
      </p:sp>
      <p:pic>
        <p:nvPicPr>
          <p:cNvPr id="4" name="Picture 3" descr="A diagram of a person's data&#10;&#10;AI-generated content may be incorrect.">
            <a:extLst>
              <a:ext uri="{FF2B5EF4-FFF2-40B4-BE49-F238E27FC236}">
                <a16:creationId xmlns:a16="http://schemas.microsoft.com/office/drawing/2014/main" id="{343A745E-320D-77AD-1C7B-8B777F22926D}"/>
              </a:ext>
            </a:extLst>
          </p:cNvPr>
          <p:cNvPicPr>
            <a:picLocks noChangeAspect="1"/>
          </p:cNvPicPr>
          <p:nvPr/>
        </p:nvPicPr>
        <p:blipFill>
          <a:blip r:embed="rId2"/>
          <a:stretch>
            <a:fillRect/>
          </a:stretch>
        </p:blipFill>
        <p:spPr>
          <a:xfrm>
            <a:off x="1491571" y="4669971"/>
            <a:ext cx="7391171" cy="1888644"/>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604720-19B2-6D27-11CE-6F33D824545B}"/>
              </a:ext>
            </a:extLst>
          </p:cNvPr>
          <p:cNvSpPr txBox="1"/>
          <p:nvPr/>
        </p:nvSpPr>
        <p:spPr>
          <a:xfrm>
            <a:off x="489856" y="706122"/>
            <a:ext cx="11615057" cy="6186309"/>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Stage 2:</a:t>
            </a:r>
          </a:p>
          <a:p>
            <a:endParaRPr lang="en-US" dirty="0"/>
          </a:p>
          <a:p>
            <a:endParaRPr lang="en-US" dirty="0"/>
          </a:p>
          <a:p>
            <a:endParaRPr lang="en-US" dirty="0"/>
          </a:p>
          <a:p>
            <a:endParaRPr lang="en-US" dirty="0"/>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Selected model : Random Forest Classifier.</a:t>
            </a:r>
          </a:p>
          <a:p>
            <a:r>
              <a:rPr lang="en-US" dirty="0">
                <a:latin typeface="Arial" panose="020B0604020202020204" pitchFamily="34" charset="0"/>
                <a:cs typeface="Arial" panose="020B0604020202020204" pitchFamily="34" charset="0"/>
              </a:rPr>
              <a:t>      The Random Forest Classifier is a supervised machine learning algorithm that works by creating multiple decision trees during training and combining their outputs (through majority voting) to make predictions</a:t>
            </a:r>
          </a:p>
          <a:p>
            <a:pPr>
              <a:buClr>
                <a:srgbClr val="00B0F0"/>
              </a:buClr>
            </a:pPr>
            <a:endParaRPr lang="en-US" dirty="0">
              <a:latin typeface="Arial" panose="020B0604020202020204" pitchFamily="34" charset="0"/>
              <a:cs typeface="Arial" panose="020B0604020202020204" pitchFamily="34" charset="0"/>
            </a:endParaRPr>
          </a:p>
          <a:p>
            <a:pPr>
              <a:buClr>
                <a:srgbClr val="00B0F0"/>
              </a:buClr>
            </a:pPr>
            <a:r>
              <a:rPr lang="en-US" b="1" dirty="0">
                <a:latin typeface="Arial" panose="020B0604020202020204" pitchFamily="34" charset="0"/>
                <a:cs typeface="Arial" panose="020B0604020202020204" pitchFamily="34" charset="0"/>
              </a:rPr>
              <a:t>   </a:t>
            </a:r>
            <a:endParaRPr lang="en-IN" b="1" dirty="0">
              <a:latin typeface="Arial" panose="020B0604020202020204" pitchFamily="34" charset="0"/>
              <a:cs typeface="Arial" panose="020B0604020202020204" pitchFamily="34" charset="0"/>
            </a:endParaRPr>
          </a:p>
        </p:txBody>
      </p:sp>
      <p:pic>
        <p:nvPicPr>
          <p:cNvPr id="5" name="Picture 4" descr="A screenshot of a computer screen&#10;&#10;AI-generated content may be incorrect.">
            <a:extLst>
              <a:ext uri="{FF2B5EF4-FFF2-40B4-BE49-F238E27FC236}">
                <a16:creationId xmlns:a16="http://schemas.microsoft.com/office/drawing/2014/main" id="{D8D6CA78-119A-4676-FB0C-EE7435C5B9F3}"/>
              </a:ext>
            </a:extLst>
          </p:cNvPr>
          <p:cNvPicPr>
            <a:picLocks noChangeAspect="1"/>
          </p:cNvPicPr>
          <p:nvPr/>
        </p:nvPicPr>
        <p:blipFill>
          <a:blip r:embed="rId2"/>
          <a:stretch>
            <a:fillRect/>
          </a:stretch>
        </p:blipFill>
        <p:spPr>
          <a:xfrm>
            <a:off x="593270" y="3428999"/>
            <a:ext cx="10765973" cy="1959429"/>
          </a:xfrm>
          <a:prstGeom prst="rect">
            <a:avLst/>
          </a:prstGeom>
        </p:spPr>
      </p:pic>
      <p:pic>
        <p:nvPicPr>
          <p:cNvPr id="9" name="Picture 8" descr="A diagram of a diagram&#10;&#10;AI-generated content may be incorrect.">
            <a:extLst>
              <a:ext uri="{FF2B5EF4-FFF2-40B4-BE49-F238E27FC236}">
                <a16:creationId xmlns:a16="http://schemas.microsoft.com/office/drawing/2014/main" id="{7E469BBD-F151-B779-0A9D-5BD3BF920D76}"/>
              </a:ext>
            </a:extLst>
          </p:cNvPr>
          <p:cNvPicPr>
            <a:picLocks noChangeAspect="1"/>
          </p:cNvPicPr>
          <p:nvPr/>
        </p:nvPicPr>
        <p:blipFill>
          <a:blip r:embed="rId3"/>
          <a:stretch>
            <a:fillRect/>
          </a:stretch>
        </p:blipFill>
        <p:spPr>
          <a:xfrm>
            <a:off x="576942" y="1121229"/>
            <a:ext cx="10265229" cy="1774371"/>
          </a:xfrm>
          <a:prstGeom prst="rect">
            <a:avLst/>
          </a:prstGeom>
        </p:spPr>
      </p:pic>
    </p:spTree>
    <p:extLst>
      <p:ext uri="{BB962C8B-B14F-4D97-AF65-F5344CB8AC3E}">
        <p14:creationId xmlns:p14="http://schemas.microsoft.com/office/powerpoint/2010/main" val="143481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A9014B-9AF6-0993-8309-A72651EC1B74}"/>
              </a:ext>
            </a:extLst>
          </p:cNvPr>
          <p:cNvSpPr txBox="1"/>
          <p:nvPr/>
        </p:nvSpPr>
        <p:spPr>
          <a:xfrm>
            <a:off x="413657" y="693014"/>
            <a:ext cx="11571514" cy="7935121"/>
          </a:xfrm>
          <a:prstGeom prst="rect">
            <a:avLst/>
          </a:prstGeom>
          <a:noFill/>
        </p:spPr>
        <p:txBody>
          <a:bodyPr wrap="square">
            <a:spAutoFit/>
          </a:bodyPr>
          <a:lstStyle/>
          <a:p>
            <a:pPr marL="285750" indent="-285750">
              <a:lnSpc>
                <a:spcPct val="150000"/>
              </a:lnSpc>
              <a:buClr>
                <a:srgbClr val="00B0F0"/>
              </a:buClr>
              <a:buFont typeface="Wingdings" panose="05000000000000000000" pitchFamily="2" charset="2"/>
              <a:buChar char="§"/>
            </a:pPr>
            <a:r>
              <a:rPr lang="en-US" b="1" dirty="0">
                <a:latin typeface="Arial" panose="020B0604020202020204" pitchFamily="34" charset="0"/>
                <a:cs typeface="Arial" panose="020B0604020202020204" pitchFamily="34" charset="0"/>
              </a:rPr>
              <a:t>Data Input:</a:t>
            </a:r>
          </a:p>
          <a:p>
            <a:pPr>
              <a:lnSpc>
                <a:spcPct val="150000"/>
              </a:lnSpc>
              <a:buClr>
                <a:srgbClr val="00B0F0"/>
              </a:buClr>
            </a:pPr>
            <a:r>
              <a:rPr lang="en-US" dirty="0">
                <a:latin typeface="Arial" panose="020B0604020202020204" pitchFamily="34" charset="0"/>
                <a:cs typeface="Arial" panose="020B0604020202020204" pitchFamily="34" charset="0"/>
              </a:rPr>
              <a:t>    This model uses demographic and socio-economic features from the dataset.</a:t>
            </a:r>
          </a:p>
          <a:p>
            <a:pPr>
              <a:lnSpc>
                <a:spcPct val="150000"/>
              </a:lnSpc>
              <a:buClr>
                <a:srgbClr val="00B0F0"/>
              </a:buClr>
            </a:pPr>
            <a:endParaRPr lang="en-US" dirty="0">
              <a:latin typeface="Arial" panose="020B0604020202020204" pitchFamily="34" charset="0"/>
              <a:cs typeface="Arial" panose="020B0604020202020204" pitchFamily="34" charset="0"/>
            </a:endParaRPr>
          </a:p>
          <a:p>
            <a:pPr marL="294640" marR="387350" indent="-285750" algn="just">
              <a:lnSpc>
                <a:spcPct val="150000"/>
              </a:lnSpc>
              <a:spcAft>
                <a:spcPts val="1505"/>
              </a:spcAft>
              <a:buClr>
                <a:srgbClr val="00B0F0"/>
              </a:buClr>
              <a:buFont typeface="Wingdings" panose="05000000000000000000" pitchFamily="2" charset="2"/>
              <a:buChar char="§"/>
            </a:pPr>
            <a:endParaRPr lang="en-IN"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294640" marR="387350" indent="-285750" algn="just">
              <a:lnSpc>
                <a:spcPct val="150000"/>
              </a:lnSpc>
              <a:spcAft>
                <a:spcPts val="1505"/>
              </a:spcAft>
              <a:buClr>
                <a:srgbClr val="00B0F0"/>
              </a:buClr>
              <a:buFont typeface="Wingdings" panose="05000000000000000000" pitchFamily="2" charset="2"/>
              <a:buChar char="§"/>
            </a:pPr>
            <a:endParaRPr lang="en-IN"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294640" marR="387350" indent="-285750" algn="just">
              <a:lnSpc>
                <a:spcPct val="150000"/>
              </a:lnSpc>
              <a:spcAft>
                <a:spcPts val="1505"/>
              </a:spcAft>
              <a:buClr>
                <a:srgbClr val="00B0F0"/>
              </a:buClr>
              <a:buFont typeface="Wingdings" panose="05000000000000000000" pitchFamily="2" charset="2"/>
              <a:buChar char="§"/>
            </a:pPr>
            <a:endParaRPr lang="en-IN" b="1" dirty="0">
              <a:solidFill>
                <a:srgbClr val="000000"/>
              </a:solidFill>
              <a:latin typeface="Arial" panose="020B0604020202020204" pitchFamily="34" charset="0"/>
              <a:ea typeface="Calibri" panose="020F0502020204030204" pitchFamily="34" charset="0"/>
              <a:cs typeface="Arial" panose="020B0604020202020204" pitchFamily="34" charset="0"/>
            </a:endParaRPr>
          </a:p>
          <a:p>
            <a:pPr marL="294640" marR="387350" indent="-285750" algn="just">
              <a:lnSpc>
                <a:spcPct val="150000"/>
              </a:lnSpc>
              <a:spcAft>
                <a:spcPts val="1505"/>
              </a:spcAft>
              <a:buClr>
                <a:srgbClr val="00B0F0"/>
              </a:buClr>
              <a:buFont typeface="Wingdings" panose="05000000000000000000" pitchFamily="2" charset="2"/>
              <a:buChar char="§"/>
            </a:pPr>
            <a:endParaRPr lang="en-IN"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p>
            <a:pPr marL="294640" marR="387350" indent="-285750" algn="just">
              <a:lnSpc>
                <a:spcPct val="150000"/>
              </a:lnSpc>
              <a:spcAft>
                <a:spcPts val="1505"/>
              </a:spcAft>
              <a:buClr>
                <a:srgbClr val="00B0F0"/>
              </a:buClr>
              <a:buFont typeface="Wingdings" panose="05000000000000000000" pitchFamily="2" charset="2"/>
              <a:buChar char="§"/>
            </a:pPr>
            <a:r>
              <a:rPr lang="en-IN"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Training Process:</a:t>
            </a:r>
            <a:r>
              <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The Random Forest trains multiple decision trees on different random subsets of the data and features, learning diverse decision rules from the NSAP dataset.</a:t>
            </a:r>
          </a:p>
          <a:p>
            <a:pPr marL="294640" marR="387350" indent="-285750" algn="just">
              <a:lnSpc>
                <a:spcPct val="150000"/>
              </a:lnSpc>
              <a:spcAft>
                <a:spcPts val="1505"/>
              </a:spcAft>
              <a:buClr>
                <a:srgbClr val="00B0F0"/>
              </a:buClr>
              <a:buFont typeface="Wingdings" panose="05000000000000000000" pitchFamily="2" charset="2"/>
              <a:buChar char="§"/>
            </a:pPr>
            <a:r>
              <a:rPr lang="en-IN"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Prediction Process:</a:t>
            </a:r>
            <a:r>
              <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 Each tree predicts a scheme code for a new applicant, and the final output is decided by majority voting across all trees.</a:t>
            </a:r>
          </a:p>
          <a:p>
            <a:pPr marL="285750" indent="-285750">
              <a:lnSpc>
                <a:spcPct val="150000"/>
              </a:lnSpc>
              <a:buClr>
                <a:srgbClr val="00B0F0"/>
              </a:buClr>
              <a:buFont typeface="Wingdings" panose="05000000000000000000" pitchFamily="2" charset="2"/>
              <a:buChar char="§"/>
            </a:pPr>
            <a:endParaRPr lang="en-IN" dirty="0">
              <a:latin typeface="Arial" panose="020B0604020202020204" pitchFamily="34" charset="0"/>
              <a:cs typeface="Arial" panose="020B0604020202020204" pitchFamily="34" charset="0"/>
            </a:endParaRPr>
          </a:p>
          <a:p>
            <a:pPr marL="294640" marR="387350" indent="-285750" algn="just">
              <a:lnSpc>
                <a:spcPct val="150000"/>
              </a:lnSpc>
              <a:spcAft>
                <a:spcPts val="1505"/>
              </a:spcAft>
              <a:buClr>
                <a:srgbClr val="00B0F0"/>
              </a:buClr>
              <a:buFont typeface="Wingdings" panose="05000000000000000000" pitchFamily="2" charset="2"/>
              <a:buChar char="§"/>
            </a:pPr>
            <a:endParaRPr lang="en-IN" b="1" dirty="0">
              <a:latin typeface="Arial" panose="020B0604020202020204" pitchFamily="34" charset="0"/>
              <a:ea typeface="Calibri" panose="020F0502020204030204" pitchFamily="34" charset="0"/>
              <a:cs typeface="Arial" panose="020B0604020202020204" pitchFamily="34" charset="0"/>
            </a:endParaRPr>
          </a:p>
          <a:p>
            <a:pPr marL="8890" marR="387350" algn="just">
              <a:lnSpc>
                <a:spcPct val="147000"/>
              </a:lnSpc>
              <a:spcAft>
                <a:spcPts val="1505"/>
              </a:spcAft>
              <a:buClr>
                <a:srgbClr val="00B0F0"/>
              </a:buClr>
            </a:pPr>
            <a:endParaRPr lang="en-IN" sz="2400" b="1" dirty="0">
              <a:solidFill>
                <a:schemeClr val="accent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5240" marR="387350" indent="-6350" algn="just">
              <a:lnSpc>
                <a:spcPct val="147000"/>
              </a:lnSpc>
              <a:spcAft>
                <a:spcPts val="1505"/>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p:txBody>
      </p:sp>
      <p:pic>
        <p:nvPicPr>
          <p:cNvPr id="5" name="Picture 4" descr="A screenshot of a computer&#10;&#10;AI-generated content may be incorrect.">
            <a:extLst>
              <a:ext uri="{FF2B5EF4-FFF2-40B4-BE49-F238E27FC236}">
                <a16:creationId xmlns:a16="http://schemas.microsoft.com/office/drawing/2014/main" id="{BB47AEA5-352E-4080-3369-DF9C8406FAE6}"/>
              </a:ext>
            </a:extLst>
          </p:cNvPr>
          <p:cNvPicPr>
            <a:picLocks noChangeAspect="1"/>
          </p:cNvPicPr>
          <p:nvPr/>
        </p:nvPicPr>
        <p:blipFill>
          <a:blip r:embed="rId2"/>
          <a:stretch>
            <a:fillRect/>
          </a:stretch>
        </p:blipFill>
        <p:spPr>
          <a:xfrm>
            <a:off x="598715" y="1589314"/>
            <a:ext cx="11081656" cy="2612572"/>
          </a:xfrm>
          <a:prstGeom prst="rect">
            <a:avLst/>
          </a:prstGeom>
        </p:spPr>
      </p:pic>
    </p:spTree>
    <p:extLst>
      <p:ext uri="{BB962C8B-B14F-4D97-AF65-F5344CB8AC3E}">
        <p14:creationId xmlns:p14="http://schemas.microsoft.com/office/powerpoint/2010/main" val="3986108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72336" y="967304"/>
            <a:ext cx="11719664" cy="2970893"/>
          </a:xfrm>
        </p:spPr>
        <p:txBody>
          <a:bodyPr>
            <a:normAutofit lnSpcReduction="10000"/>
          </a:bodyPr>
          <a:lstStyle/>
          <a:p>
            <a:pPr marL="0" indent="0">
              <a:buNone/>
            </a:pPr>
            <a:r>
              <a:rPr lang="en-IN" sz="1800" dirty="0">
                <a:latin typeface="Arial" panose="020B0604020202020204" pitchFamily="34" charset="0"/>
                <a:cs typeface="Arial" panose="020B0604020202020204" pitchFamily="34" charset="0"/>
              </a:rPr>
              <a:t>      </a:t>
            </a:r>
          </a:p>
          <a:p>
            <a:pPr marL="0" indent="0">
              <a:lnSpc>
                <a:spcPct val="150000"/>
              </a:lnSpc>
              <a:buNone/>
            </a:pPr>
            <a:r>
              <a:rPr lang="en-IN" sz="1800" dirty="0">
                <a:latin typeface="Arial" panose="020B0604020202020204" pitchFamily="34" charset="0"/>
                <a:cs typeface="Arial" panose="020B0604020202020204" pitchFamily="34" charset="0"/>
              </a:rPr>
              <a:t>   The project successfully developed and deployed a machine learning model in IBM watsonx.ai that predicts the appropriate NSAP scheme (</a:t>
            </a:r>
            <a:r>
              <a:rPr lang="en-IN" sz="1800" dirty="0" err="1">
                <a:latin typeface="Arial" panose="020B0604020202020204" pitchFamily="34" charset="0"/>
                <a:cs typeface="Arial" panose="020B0604020202020204" pitchFamily="34" charset="0"/>
              </a:rPr>
              <a:t>schemecode</a:t>
            </a:r>
            <a:r>
              <a:rPr lang="en-IN" sz="1800" dirty="0">
                <a:latin typeface="Arial" panose="020B0604020202020204" pitchFamily="34" charset="0"/>
                <a:cs typeface="Arial" panose="020B0604020202020204" pitchFamily="34" charset="0"/>
              </a:rPr>
              <a:t>) for an applicant based on demographic and socio-economic data. The deployed API achieved high accuracy in testing, delivering predictions with confidence scores, enabling government officials to make faster and more accurate eligibility decisions, thus reducing manual verification time and errors.</a:t>
            </a:r>
          </a:p>
          <a:p>
            <a:pPr marL="0" indent="0">
              <a:buNone/>
            </a:pPr>
            <a:r>
              <a:rPr lang="en-IN" sz="1800" dirty="0">
                <a:latin typeface="Arial" panose="020B0604020202020204" pitchFamily="34" charset="0"/>
                <a:cs typeface="Arial" panose="020B0604020202020204" pitchFamily="34" charset="0"/>
              </a:rPr>
              <a:t>Input given:</a:t>
            </a:r>
          </a:p>
          <a:p>
            <a:pPr marL="0" indent="0">
              <a:buNone/>
            </a:pPr>
            <a:endParaRPr lang="en-IN" sz="1800" dirty="0">
              <a:latin typeface="Arial" panose="020B0604020202020204" pitchFamily="34" charset="0"/>
              <a:cs typeface="Arial" panose="020B0604020202020204" pitchFamily="34" charset="0"/>
            </a:endParaRPr>
          </a:p>
          <a:p>
            <a:pPr marL="0" indent="0">
              <a:buNone/>
            </a:pPr>
            <a:endParaRPr lang="en-IN" sz="2400" dirty="0"/>
          </a:p>
        </p:txBody>
      </p:sp>
      <p:pic>
        <p:nvPicPr>
          <p:cNvPr id="7" name="Picture 6" descr="A screenshot of a computer&#10;&#10;AI-generated content may be incorrect.">
            <a:extLst>
              <a:ext uri="{FF2B5EF4-FFF2-40B4-BE49-F238E27FC236}">
                <a16:creationId xmlns:a16="http://schemas.microsoft.com/office/drawing/2014/main" id="{E7C91EE4-D618-B355-9F0A-2FE56D3E8774}"/>
              </a:ext>
            </a:extLst>
          </p:cNvPr>
          <p:cNvPicPr>
            <a:picLocks noChangeAspect="1"/>
          </p:cNvPicPr>
          <p:nvPr/>
        </p:nvPicPr>
        <p:blipFill>
          <a:blip r:embed="rId2"/>
          <a:stretch>
            <a:fillRect/>
          </a:stretch>
        </p:blipFill>
        <p:spPr>
          <a:xfrm>
            <a:off x="472336" y="3548743"/>
            <a:ext cx="11138472" cy="280851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C463FC-1BB7-2294-FB40-C588CF21D476}"/>
              </a:ext>
            </a:extLst>
          </p:cNvPr>
          <p:cNvSpPr txBox="1"/>
          <p:nvPr/>
        </p:nvSpPr>
        <p:spPr>
          <a:xfrm>
            <a:off x="408214" y="579616"/>
            <a:ext cx="11375571" cy="1051378"/>
          </a:xfrm>
          <a:prstGeom prst="rect">
            <a:avLst/>
          </a:prstGeom>
          <a:noFill/>
        </p:spPr>
        <p:txBody>
          <a:bodyPr wrap="square">
            <a:spAutoFit/>
          </a:bodyPr>
          <a:lstStyle/>
          <a:p>
            <a:pPr marL="15240" marR="387350" indent="-6350" algn="just">
              <a:lnSpc>
                <a:spcPct val="147000"/>
              </a:lnSpc>
              <a:spcAft>
                <a:spcPts val="1505"/>
              </a:spcAft>
            </a:pPr>
            <a:r>
              <a:rPr lang="en-IN"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Output:</a:t>
            </a:r>
          </a:p>
          <a:p>
            <a:pPr marL="15240" marR="387350" indent="-6350" algn="just">
              <a:lnSpc>
                <a:spcPct val="147000"/>
              </a:lnSpc>
              <a:spcAft>
                <a:spcPts val="1505"/>
              </a:spcAft>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descr="A screenshot of a computer&#10;&#10;AI-generated content may be incorrect.">
            <a:extLst>
              <a:ext uri="{FF2B5EF4-FFF2-40B4-BE49-F238E27FC236}">
                <a16:creationId xmlns:a16="http://schemas.microsoft.com/office/drawing/2014/main" id="{0951501D-EE4F-7BB2-DA66-9C33F312B7F9}"/>
              </a:ext>
            </a:extLst>
          </p:cNvPr>
          <p:cNvPicPr>
            <a:picLocks noChangeAspect="1"/>
          </p:cNvPicPr>
          <p:nvPr/>
        </p:nvPicPr>
        <p:blipFill>
          <a:blip r:embed="rId2"/>
          <a:stretch>
            <a:fillRect/>
          </a:stretch>
        </p:blipFill>
        <p:spPr>
          <a:xfrm>
            <a:off x="489857" y="1034143"/>
            <a:ext cx="11293928" cy="2656113"/>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2D890DF9-1C2A-1E44-ECB8-1FE9815206D9}"/>
              </a:ext>
            </a:extLst>
          </p:cNvPr>
          <p:cNvPicPr>
            <a:picLocks noChangeAspect="1"/>
          </p:cNvPicPr>
          <p:nvPr/>
        </p:nvPicPr>
        <p:blipFill>
          <a:blip r:embed="rId3"/>
          <a:stretch>
            <a:fillRect/>
          </a:stretch>
        </p:blipFill>
        <p:spPr>
          <a:xfrm>
            <a:off x="408214" y="3940628"/>
            <a:ext cx="11468100" cy="2337755"/>
          </a:xfrm>
          <a:prstGeom prst="rect">
            <a:avLst/>
          </a:prstGeom>
        </p:spPr>
      </p:pic>
    </p:spTree>
    <p:extLst>
      <p:ext uri="{BB962C8B-B14F-4D97-AF65-F5344CB8AC3E}">
        <p14:creationId xmlns:p14="http://schemas.microsoft.com/office/powerpoint/2010/main" val="1069368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EE2604-FEFD-A830-A884-369F2D40230A}"/>
              </a:ext>
            </a:extLst>
          </p:cNvPr>
          <p:cNvSpPr txBox="1"/>
          <p:nvPr/>
        </p:nvSpPr>
        <p:spPr>
          <a:xfrm>
            <a:off x="402771" y="530537"/>
            <a:ext cx="11571515" cy="7136377"/>
          </a:xfrm>
          <a:prstGeom prst="rect">
            <a:avLst/>
          </a:prstGeom>
          <a:noFill/>
        </p:spPr>
        <p:txBody>
          <a:bodyPr wrap="square">
            <a:spAutoFit/>
          </a:bodyPr>
          <a:lstStyle/>
          <a:p>
            <a:pPr marL="15240" marR="387350" indent="-6350" algn="just">
              <a:lnSpc>
                <a:spcPct val="147000"/>
              </a:lnSpc>
              <a:spcAft>
                <a:spcPts val="1505"/>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project successfully built and deployed a multi-class classification model in IBM watsonx.ai that predicts the most suitable NSAP scheme (</a:t>
            </a:r>
            <a:r>
              <a:rPr lang="en-IN"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schemecode</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an applicant from three possible schemes —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IGNOAPS</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(Old Age Pension),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IGNWPS</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(Widow Pension), and </a:t>
            </a:r>
            <a:r>
              <a:rPr lang="en-IN"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IGNDPS</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(Disability Pension).</a:t>
            </a:r>
          </a:p>
          <a:p>
            <a:pPr marL="285750" indent="-285750">
              <a:lnSpc>
                <a:spcPct val="150000"/>
              </a:lnSpc>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Prediction Percentage:</a:t>
            </a:r>
            <a:r>
              <a:rPr lang="en-IN" dirty="0">
                <a:latin typeface="Times New Roman" panose="02020603050405020304" pitchFamily="18" charset="0"/>
                <a:cs typeface="Times New Roman" panose="02020603050405020304" pitchFamily="18" charset="0"/>
              </a:rPr>
              <a:t> Indicates the probability (in %) that the model assigns each scheme based on the applicant’s input data.</a:t>
            </a:r>
          </a:p>
          <a:p>
            <a:pPr marL="285750" indent="-285750">
              <a:lnSpc>
                <a:spcPct val="150000"/>
              </a:lnSpc>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Confidence Level Distribution:</a:t>
            </a:r>
            <a:r>
              <a:rPr lang="en-IN" dirty="0">
                <a:latin typeface="Times New Roman" panose="02020603050405020304" pitchFamily="18" charset="0"/>
                <a:cs typeface="Times New Roman" panose="02020603050405020304" pitchFamily="18" charset="0"/>
              </a:rPr>
              <a:t> Shows how the model’s certainty is spread across all possible schemes, helping users see the top choice and alternative options.</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sz="2000" b="1" dirty="0">
                <a:solidFill>
                  <a:srgbClr val="00B0F0"/>
                </a:solidFill>
                <a:latin typeface="Times New Roman" panose="02020603050405020304" pitchFamily="18" charset="0"/>
                <a:cs typeface="Times New Roman" panose="02020603050405020304" pitchFamily="18" charset="0"/>
              </a:rPr>
              <a:t>END USERS:</a:t>
            </a:r>
          </a:p>
          <a:p>
            <a:pPr marL="285750" indent="-285750">
              <a:lnSpc>
                <a:spcPct val="150000"/>
              </a:lnSpc>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Government Welfare Officials:</a:t>
            </a:r>
            <a:r>
              <a:rPr lang="en-IN" dirty="0">
                <a:latin typeface="Times New Roman" panose="02020603050405020304" pitchFamily="18" charset="0"/>
                <a:cs typeface="Times New Roman" panose="02020603050405020304" pitchFamily="18" charset="0"/>
              </a:rPr>
              <a:t> Use the system’s predictions to quickly assign the correct NSAP scheme to eligible applicants.</a:t>
            </a:r>
          </a:p>
          <a:p>
            <a:pPr marL="285750" indent="-285750">
              <a:lnSpc>
                <a:spcPct val="150000"/>
              </a:lnSpc>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Policy Planners &amp; Analysts:</a:t>
            </a:r>
            <a:r>
              <a:rPr lang="en-IN" dirty="0">
                <a:latin typeface="Times New Roman" panose="02020603050405020304" pitchFamily="18" charset="0"/>
                <a:cs typeface="Times New Roman" panose="02020603050405020304" pitchFamily="18" charset="0"/>
              </a:rPr>
              <a:t> Analyse prediction trends to plan budgets, improve scheme coverage, and identify underserved groups.</a:t>
            </a:r>
          </a:p>
          <a:p>
            <a:pPr>
              <a:lnSpc>
                <a:spcPct val="150000"/>
              </a:lnSpc>
            </a:pPr>
            <a:endParaRPr lang="en-IN" sz="2000" dirty="0">
              <a:solidFill>
                <a:srgbClr val="00B0F0"/>
              </a:solidFill>
              <a:latin typeface="Times New Roman" panose="02020603050405020304" pitchFamily="18" charset="0"/>
              <a:cs typeface="Times New Roman" panose="02020603050405020304" pitchFamily="18" charset="0"/>
            </a:endParaRPr>
          </a:p>
          <a:p>
            <a:pPr marL="15240" marR="387350" indent="-6350" algn="just">
              <a:lnSpc>
                <a:spcPct val="150000"/>
              </a:lnSpc>
              <a:spcAft>
                <a:spcPts val="1505"/>
              </a:spcAft>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5240" marR="387350" indent="-6350" algn="just">
              <a:lnSpc>
                <a:spcPct val="147000"/>
              </a:lnSpc>
              <a:spcAft>
                <a:spcPts val="1505"/>
              </a:spcAft>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54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700935" y="1092338"/>
            <a:ext cx="11029615" cy="4673324"/>
          </a:xfrm>
        </p:spPr>
        <p:txBody>
          <a:bodyPr>
            <a:normAutofit/>
          </a:bodyPr>
          <a:lstStyle/>
          <a:p>
            <a:pPr marL="0" indent="0" algn="just">
              <a:lnSpc>
                <a:spcPct val="150000"/>
              </a:lnSpc>
              <a:buNone/>
            </a:pPr>
            <a:r>
              <a:rPr lang="en-IN" sz="2000" dirty="0">
                <a:latin typeface="Times New Roman" panose="02020603050405020304" pitchFamily="18" charset="0"/>
                <a:cs typeface="Times New Roman" panose="02020603050405020304" pitchFamily="18" charset="0"/>
              </a:rPr>
              <a:t>   This project demonstrates the effective use of IBM watsonx.ai and </a:t>
            </a:r>
            <a:r>
              <a:rPr lang="en-IN" sz="2000" dirty="0" err="1">
                <a:latin typeface="Times New Roman" panose="02020603050405020304" pitchFamily="18" charset="0"/>
                <a:cs typeface="Times New Roman" panose="02020603050405020304" pitchFamily="18" charset="0"/>
              </a:rPr>
              <a:t>AutoAI</a:t>
            </a:r>
            <a:r>
              <a:rPr lang="en-IN" sz="2000" dirty="0">
                <a:latin typeface="Times New Roman" panose="02020603050405020304" pitchFamily="18" charset="0"/>
                <a:cs typeface="Times New Roman" panose="02020603050405020304" pitchFamily="18" charset="0"/>
              </a:rPr>
              <a:t> to automate the prediction of NSAP scheme eligibility, enabling faster, data-driven decision-making for welfare distribution. By leveraging demographic and socio-economic inputs, the deployed model can accurately identify the most suitable scheme—whether Old Age Pension, Widow Pension, or Disability Pension—while providing confidence scores for transparency. The solution significantly reduces manual verification efforts, minimizes errors, and ensures timely allocation of benefits to deserving individuals. With its no-code deployment and API accessibility, the system can be easily integrated into existing government workflows, promoting efficiency, scalability, and fairness in social welfare delivery.</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25073"/>
            <a:ext cx="11029615" cy="4673324"/>
          </a:xfrm>
        </p:spPr>
        <p:txBody>
          <a:bodyPr>
            <a:noAutofit/>
          </a:bodyPr>
          <a:lstStyle/>
          <a:p>
            <a:pPr marL="0" indent="0">
              <a:buNone/>
            </a:pPr>
            <a:endParaRPr lang="en-US" sz="2000" b="1" dirty="0">
              <a:latin typeface="Arial" panose="020B0604020202020204" pitchFamily="34" charset="0"/>
              <a:cs typeface="Arial" panose="020B0604020202020204" pitchFamily="34" charset="0"/>
            </a:endParaRPr>
          </a:p>
          <a:p>
            <a:pPr>
              <a:lnSpc>
                <a:spcPct val="150000"/>
              </a:lnSpc>
            </a:pPr>
            <a:r>
              <a:rPr lang="en-IN" sz="2000" b="1" dirty="0">
                <a:latin typeface="Arial" panose="020B0604020202020204" pitchFamily="34" charset="0"/>
                <a:cs typeface="Arial" panose="020B0604020202020204" pitchFamily="34" charset="0"/>
              </a:rPr>
              <a:t>Expand Dataset Coverage:</a:t>
            </a:r>
            <a:r>
              <a:rPr lang="en-IN" sz="2000" dirty="0">
                <a:latin typeface="Arial" panose="020B0604020202020204" pitchFamily="34" charset="0"/>
                <a:cs typeface="Arial" panose="020B0604020202020204" pitchFamily="34" charset="0"/>
              </a:rPr>
              <a:t> Incorporate data from multiple states and regions to improve model generalization.</a:t>
            </a:r>
          </a:p>
          <a:p>
            <a:r>
              <a:rPr lang="en-IN" sz="2000" dirty="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Real-time Data Integration:</a:t>
            </a:r>
            <a:r>
              <a:rPr lang="en-IN" sz="2000" dirty="0">
                <a:latin typeface="Arial" panose="020B0604020202020204" pitchFamily="34" charset="0"/>
                <a:cs typeface="Arial" panose="020B0604020202020204" pitchFamily="34" charset="0"/>
              </a:rPr>
              <a:t> Update applicant data dynamically to keep predictions current.</a:t>
            </a:r>
          </a:p>
          <a:p>
            <a:r>
              <a:rPr lang="en-IN" sz="2000" b="1" dirty="0">
                <a:latin typeface="Arial" panose="020B0604020202020204" pitchFamily="34" charset="0"/>
                <a:cs typeface="Arial" panose="020B0604020202020204" pitchFamily="34" charset="0"/>
              </a:rPr>
              <a:t>Add More Welfare Schemes:</a:t>
            </a:r>
            <a:r>
              <a:rPr lang="en-IN" sz="2000" dirty="0">
                <a:latin typeface="Arial" panose="020B0604020202020204" pitchFamily="34" charset="0"/>
                <a:cs typeface="Arial" panose="020B0604020202020204" pitchFamily="34" charset="0"/>
              </a:rPr>
              <a:t> Extend eligibility prediction to additional government welfare programs beyond NSAP.</a:t>
            </a:r>
          </a:p>
          <a:p>
            <a:r>
              <a:rPr lang="en-IN" sz="2000" b="1" dirty="0">
                <a:latin typeface="Arial" panose="020B0604020202020204" pitchFamily="34" charset="0"/>
                <a:cs typeface="Arial" panose="020B0604020202020204" pitchFamily="34" charset="0"/>
              </a:rPr>
              <a:t>Mobile &amp; Web Integration:</a:t>
            </a:r>
            <a:r>
              <a:rPr lang="en-IN" sz="2000" dirty="0">
                <a:latin typeface="Arial" panose="020B0604020202020204" pitchFamily="34" charset="0"/>
                <a:cs typeface="Arial" panose="020B0604020202020204" pitchFamily="34" charset="0"/>
              </a:rPr>
              <a:t> Create user-friendly apps and dashboards for field officers and officials.</a:t>
            </a:r>
          </a:p>
          <a:p>
            <a:r>
              <a:rPr lang="en-IN" sz="2000" dirty="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Multi-language Support:</a:t>
            </a:r>
            <a:r>
              <a:rPr lang="en-IN" sz="2000" dirty="0">
                <a:latin typeface="Arial" panose="020B0604020202020204" pitchFamily="34" charset="0"/>
                <a:cs typeface="Arial" panose="020B0604020202020204" pitchFamily="34" charset="0"/>
              </a:rPr>
              <a:t> Offer predictions and interfaces in local languages for broader accessibility.</a:t>
            </a:r>
          </a:p>
          <a:p>
            <a:r>
              <a:rPr lang="en-IN" sz="2000" b="1" dirty="0">
                <a:latin typeface="Arial" panose="020B0604020202020204" pitchFamily="34" charset="0"/>
                <a:cs typeface="Arial" panose="020B0604020202020204" pitchFamily="34" charset="0"/>
              </a:rPr>
              <a:t>Performance Monitoring:</a:t>
            </a:r>
            <a:r>
              <a:rPr lang="en-IN" sz="2000" dirty="0">
                <a:latin typeface="Arial" panose="020B0604020202020204" pitchFamily="34" charset="0"/>
                <a:cs typeface="Arial" panose="020B0604020202020204" pitchFamily="34" charset="0"/>
              </a:rPr>
              <a:t> Continuously track accuracy, drift, and retrain the model as needed.</a:t>
            </a:r>
          </a:p>
          <a:p>
            <a:endParaRPr lang="en-IN" sz="2000" dirty="0">
              <a:latin typeface="Arial" panose="020B0604020202020204" pitchFamily="34" charset="0"/>
              <a:cs typeface="Arial" panose="020B0604020202020204" pitchFamily="34" charset="0"/>
            </a:endParaRPr>
          </a:p>
          <a:p>
            <a:pPr marL="305435" indent="-305435"/>
            <a:endParaRPr lang="en-US" sz="2000"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526367"/>
            <a:ext cx="11306006" cy="5549348"/>
          </a:xfrm>
        </p:spPr>
        <p:txBody>
          <a:bodyPr>
            <a:normAutofit fontScale="70000" lnSpcReduction="20000"/>
          </a:bodyPr>
          <a:lstStyle/>
          <a:p>
            <a:pPr>
              <a:lnSpc>
                <a:spcPct val="160000"/>
              </a:lnSpc>
            </a:pPr>
            <a:r>
              <a:rPr lang="en-IN" sz="2300" dirty="0">
                <a:latin typeface="Arial" panose="020B0604020202020204" pitchFamily="34" charset="0"/>
                <a:cs typeface="Arial" panose="020B0604020202020204" pitchFamily="34" charset="0"/>
              </a:rPr>
              <a:t>Sharma, P., &amp; Gupta, R. (2022). </a:t>
            </a:r>
            <a:r>
              <a:rPr lang="en-IN" sz="2300" i="1" dirty="0">
                <a:latin typeface="Arial" panose="020B0604020202020204" pitchFamily="34" charset="0"/>
                <a:cs typeface="Arial" panose="020B0604020202020204" pitchFamily="34" charset="0"/>
              </a:rPr>
              <a:t>Predictive Analytics for Social Welfare Schemes</a:t>
            </a:r>
            <a:r>
              <a:rPr lang="en-IN" sz="2300" dirty="0">
                <a:latin typeface="Arial" panose="020B0604020202020204" pitchFamily="34" charset="0"/>
                <a:cs typeface="Arial" panose="020B0604020202020204" pitchFamily="34" charset="0"/>
              </a:rPr>
              <a:t>. </a:t>
            </a:r>
            <a:r>
              <a:rPr lang="en-IN" sz="2300" i="1" dirty="0">
                <a:latin typeface="Arial" panose="020B0604020202020204" pitchFamily="34" charset="0"/>
                <a:cs typeface="Arial" panose="020B0604020202020204" pitchFamily="34" charset="0"/>
              </a:rPr>
              <a:t>International Journal of Advanced Computer Science and Applications (IJACSA)</a:t>
            </a:r>
            <a:r>
              <a:rPr lang="en-IN" sz="2300" dirty="0">
                <a:latin typeface="Arial" panose="020B0604020202020204" pitchFamily="34" charset="0"/>
                <a:cs typeface="Arial" panose="020B0604020202020204" pitchFamily="34" charset="0"/>
              </a:rPr>
              <a:t>. Retrieved from </a:t>
            </a:r>
            <a:r>
              <a:rPr lang="en-IN" sz="2300" u="sng" dirty="0">
                <a:solidFill>
                  <a:srgbClr val="6EAC1C"/>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https://thesai.org/Downloads/Volume13No4/Paper_</a:t>
            </a:r>
            <a:r>
              <a:rPr lang="en-IN" sz="2300" u="sng" dirty="0">
                <a:solidFill>
                  <a:schemeClr val="tx1"/>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19</a:t>
            </a:r>
            <a:endParaRPr lang="en-IN" sz="2300" u="sng" dirty="0">
              <a:solidFill>
                <a:schemeClr val="tx1"/>
              </a:solidFill>
              <a:latin typeface="Arial" panose="020B0604020202020204" pitchFamily="34" charset="0"/>
              <a:cs typeface="Arial" panose="020B0604020202020204" pitchFamily="34" charset="0"/>
            </a:endParaRPr>
          </a:p>
          <a:p>
            <a:pPr>
              <a:lnSpc>
                <a:spcPct val="160000"/>
              </a:lnSpc>
            </a:pPr>
            <a:r>
              <a:rPr lang="en-IN" sz="2300" dirty="0">
                <a:latin typeface="Arial" panose="020B0604020202020204" pitchFamily="34" charset="0"/>
                <a:cs typeface="Arial" panose="020B0604020202020204" pitchFamily="34" charset="0"/>
              </a:rPr>
              <a:t>Kumar, A., et al. (2021). </a:t>
            </a:r>
            <a:r>
              <a:rPr lang="en-IN" sz="2300" i="1" dirty="0">
                <a:latin typeface="Arial" panose="020B0604020202020204" pitchFamily="34" charset="0"/>
                <a:cs typeface="Arial" panose="020B0604020202020204" pitchFamily="34" charset="0"/>
              </a:rPr>
              <a:t>Machine Learning Approaches for Beneficiary Identification in Government Programs</a:t>
            </a:r>
            <a:r>
              <a:rPr lang="en-IN" sz="2300" dirty="0">
                <a:latin typeface="Arial" panose="020B0604020202020204" pitchFamily="34" charset="0"/>
                <a:cs typeface="Arial" panose="020B0604020202020204" pitchFamily="34" charset="0"/>
              </a:rPr>
              <a:t>. </a:t>
            </a:r>
            <a:r>
              <a:rPr lang="en-IN" sz="2300" i="1" dirty="0">
                <a:latin typeface="Arial" panose="020B0604020202020204" pitchFamily="34" charset="0"/>
                <a:cs typeface="Arial" panose="020B0604020202020204" pitchFamily="34" charset="0"/>
              </a:rPr>
              <a:t>IEEE Access</a:t>
            </a:r>
            <a:r>
              <a:rPr lang="en-IN" sz="2300" dirty="0">
                <a:latin typeface="Arial" panose="020B0604020202020204" pitchFamily="34" charset="0"/>
                <a:cs typeface="Arial" panose="020B0604020202020204" pitchFamily="34" charset="0"/>
              </a:rPr>
              <a:t>. Retrieved from https://ieeexplore.ieee.org/document/9392123</a:t>
            </a:r>
          </a:p>
          <a:p>
            <a:pPr>
              <a:lnSpc>
                <a:spcPct val="160000"/>
              </a:lnSpc>
            </a:pPr>
            <a:r>
              <a:rPr lang="en-IN" sz="2300" dirty="0">
                <a:latin typeface="Arial" panose="020B0604020202020204" pitchFamily="34" charset="0"/>
                <a:cs typeface="Arial" panose="020B0604020202020204" pitchFamily="34" charset="0"/>
              </a:rPr>
              <a:t> Patel, M., &amp; Singh, K. (2020). </a:t>
            </a:r>
            <a:r>
              <a:rPr lang="en-IN" sz="2300" i="1" dirty="0">
                <a:latin typeface="Arial" panose="020B0604020202020204" pitchFamily="34" charset="0"/>
                <a:cs typeface="Arial" panose="020B0604020202020204" pitchFamily="34" charset="0"/>
              </a:rPr>
              <a:t>Data-Driven Decision Making in Public Assistance Programs</a:t>
            </a:r>
            <a:r>
              <a:rPr lang="en-IN" sz="2300" dirty="0">
                <a:latin typeface="Arial" panose="020B0604020202020204" pitchFamily="34" charset="0"/>
                <a:cs typeface="Arial" panose="020B0604020202020204" pitchFamily="34" charset="0"/>
              </a:rPr>
              <a:t>. </a:t>
            </a:r>
            <a:r>
              <a:rPr lang="en-IN" sz="2300" i="1" dirty="0">
                <a:latin typeface="Arial" panose="020B0604020202020204" pitchFamily="34" charset="0"/>
                <a:cs typeface="Arial" panose="020B0604020202020204" pitchFamily="34" charset="0"/>
              </a:rPr>
              <a:t>Journal of Data Science</a:t>
            </a:r>
            <a:r>
              <a:rPr lang="en-IN" sz="2300" dirty="0">
                <a:latin typeface="Arial" panose="020B0604020202020204" pitchFamily="34" charset="0"/>
                <a:cs typeface="Arial" panose="020B0604020202020204" pitchFamily="34" charset="0"/>
              </a:rPr>
              <a:t>. Retrieved from </a:t>
            </a:r>
            <a:r>
              <a:rPr lang="en-IN" sz="2300" dirty="0">
                <a:latin typeface="Arial" panose="020B0604020202020204" pitchFamily="34" charset="0"/>
                <a:cs typeface="Arial" panose="020B0604020202020204" pitchFamily="34" charset="0"/>
                <a:hlinkClick r:id="rId3"/>
              </a:rPr>
              <a:t>https://jds-online.org/journal/JDS/article/1234</a:t>
            </a:r>
            <a:endParaRPr lang="en-IN" sz="2300" dirty="0">
              <a:latin typeface="Arial" panose="020B0604020202020204" pitchFamily="34" charset="0"/>
              <a:cs typeface="Arial" panose="020B0604020202020204" pitchFamily="34" charset="0"/>
            </a:endParaRPr>
          </a:p>
          <a:p>
            <a:pPr>
              <a:lnSpc>
                <a:spcPct val="160000"/>
              </a:lnSpc>
            </a:pPr>
            <a:r>
              <a:rPr lang="en-IN" sz="2300" dirty="0">
                <a:latin typeface="Arial" panose="020B0604020202020204" pitchFamily="34" charset="0"/>
                <a:cs typeface="Arial" panose="020B0604020202020204" pitchFamily="34" charset="0"/>
              </a:rPr>
              <a:t>Government of India. (n.d.). </a:t>
            </a:r>
            <a:r>
              <a:rPr lang="en-IN" sz="2300" i="1" dirty="0">
                <a:latin typeface="Arial" panose="020B0604020202020204" pitchFamily="34" charset="0"/>
                <a:cs typeface="Arial" panose="020B0604020202020204" pitchFamily="34" charset="0"/>
              </a:rPr>
              <a:t>National Social Assistance Programme (NSAP) Official Portal</a:t>
            </a:r>
            <a:r>
              <a:rPr lang="en-IN" sz="2300" dirty="0">
                <a:latin typeface="Arial" panose="020B0604020202020204" pitchFamily="34" charset="0"/>
                <a:cs typeface="Arial" panose="020B0604020202020204" pitchFamily="34" charset="0"/>
              </a:rPr>
              <a:t>. Retrieved from https://nsap.nic.in</a:t>
            </a:r>
          </a:p>
          <a:p>
            <a:pPr>
              <a:lnSpc>
                <a:spcPct val="160000"/>
              </a:lnSpc>
            </a:pPr>
            <a:r>
              <a:rPr lang="en-IN" sz="2300" dirty="0">
                <a:latin typeface="Arial" panose="020B0604020202020204" pitchFamily="34" charset="0"/>
                <a:cs typeface="Arial" panose="020B0604020202020204" pitchFamily="34" charset="0"/>
              </a:rPr>
              <a:t> </a:t>
            </a:r>
            <a:r>
              <a:rPr lang="en-IN" sz="2300" b="1" dirty="0">
                <a:latin typeface="Arial" panose="020B0604020202020204" pitchFamily="34" charset="0"/>
                <a:cs typeface="Arial" panose="020B0604020202020204" pitchFamily="34" charset="0"/>
              </a:rPr>
              <a:t>Dataset Used</a:t>
            </a:r>
            <a:r>
              <a:rPr lang="en-IN" sz="2300" dirty="0">
                <a:latin typeface="Arial" panose="020B0604020202020204" pitchFamily="34" charset="0"/>
                <a:cs typeface="Arial" panose="020B0604020202020204" pitchFamily="34" charset="0"/>
              </a:rPr>
              <a:t> – </a:t>
            </a:r>
            <a:r>
              <a:rPr lang="en-IN" sz="2300" i="1" dirty="0">
                <a:latin typeface="Arial" panose="020B0604020202020204" pitchFamily="34" charset="0"/>
                <a:cs typeface="Arial" panose="020B0604020202020204" pitchFamily="34" charset="0"/>
              </a:rPr>
              <a:t>NSAP All Schemes Dataset (nsapallschemes.csv)</a:t>
            </a:r>
            <a:r>
              <a:rPr lang="en-IN" sz="2300" dirty="0">
                <a:latin typeface="Arial" panose="020B0604020202020204" pitchFamily="34" charset="0"/>
                <a:cs typeface="Arial" panose="020B0604020202020204" pitchFamily="34" charset="0"/>
              </a:rPr>
              <a:t> containing demographic and socio-economic attributes with scheme codes.</a:t>
            </a:r>
          </a:p>
          <a:p>
            <a:pPr marL="0" indent="0">
              <a:lnSpc>
                <a:spcPct val="160000"/>
              </a:lnSpc>
              <a:buNone/>
            </a:pPr>
            <a:r>
              <a:rPr lang="en-IN" sz="2300" dirty="0">
                <a:latin typeface="Arial" panose="020B0604020202020204" pitchFamily="34" charset="0"/>
                <a:cs typeface="Arial" panose="020B0604020202020204" pitchFamily="34" charset="0"/>
              </a:rPr>
              <a:t>      AI Kosh dataset link – https://aikosh.indiaai.gov.in/web/datasets/details/district_wise_pension_data_under_the_national_social_assistance_programme_nsap_1.html</a:t>
            </a:r>
          </a:p>
          <a:p>
            <a:pPr>
              <a:lnSpc>
                <a:spcPct val="150000"/>
              </a:lnSpc>
            </a:pPr>
            <a:endParaRPr lang="en-IN" sz="2300" dirty="0">
              <a:latin typeface="Arial" panose="020B0604020202020204" pitchFamily="34" charset="0"/>
              <a:cs typeface="Arial" panose="020B0604020202020204" pitchFamily="34" charset="0"/>
            </a:endParaRPr>
          </a:p>
          <a:p>
            <a:pPr>
              <a:lnSpc>
                <a:spcPct val="150000"/>
              </a:lnSpc>
            </a:pPr>
            <a:endParaRPr lang="en-IN" sz="2000" dirty="0">
              <a:latin typeface="Times New Roman" panose="02020603050405020304" pitchFamily="18" charset="0"/>
              <a:cs typeface="Times New Roman" panose="02020603050405020304" pitchFamily="18" charset="0"/>
            </a:endParaRPr>
          </a:p>
          <a:p>
            <a:pPr>
              <a:lnSpc>
                <a:spcPct val="100000"/>
              </a:lnSpc>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blue and white card with a black text&#10;&#10;AI-generated content may be incorrect.">
            <a:extLst>
              <a:ext uri="{FF2B5EF4-FFF2-40B4-BE49-F238E27FC236}">
                <a16:creationId xmlns:a16="http://schemas.microsoft.com/office/drawing/2014/main" id="{C3069B61-F659-2EA7-6651-2CC41BAC938B}"/>
              </a:ext>
            </a:extLst>
          </p:cNvPr>
          <p:cNvPicPr>
            <a:picLocks noGrp="1" noChangeAspect="1"/>
          </p:cNvPicPr>
          <p:nvPr>
            <p:ph idx="1"/>
          </p:nvPr>
        </p:nvPicPr>
        <p:blipFill>
          <a:blip r:embed="rId2"/>
          <a:stretch>
            <a:fillRect/>
          </a:stretch>
        </p:blipFill>
        <p:spPr>
          <a:xfrm>
            <a:off x="1055914" y="1301750"/>
            <a:ext cx="10287000" cy="4854094"/>
          </a:xfrm>
        </p:spPr>
      </p:pic>
    </p:spTree>
    <p:extLst>
      <p:ext uri="{BB962C8B-B14F-4D97-AF65-F5344CB8AC3E}">
        <p14:creationId xmlns:p14="http://schemas.microsoft.com/office/powerpoint/2010/main" val="38473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lose-up of a certificate&#10;&#10;AI-generated content may be incorrect.">
            <a:extLst>
              <a:ext uri="{FF2B5EF4-FFF2-40B4-BE49-F238E27FC236}">
                <a16:creationId xmlns:a16="http://schemas.microsoft.com/office/drawing/2014/main" id="{49B503B2-281A-9DB7-DDE3-81D16931A7F8}"/>
              </a:ext>
            </a:extLst>
          </p:cNvPr>
          <p:cNvPicPr>
            <a:picLocks noGrp="1" noChangeAspect="1"/>
          </p:cNvPicPr>
          <p:nvPr>
            <p:ph idx="1"/>
          </p:nvPr>
        </p:nvPicPr>
        <p:blipFill>
          <a:blip r:embed="rId2"/>
          <a:stretch>
            <a:fillRect/>
          </a:stretch>
        </p:blipFill>
        <p:spPr>
          <a:xfrm>
            <a:off x="581191" y="1301749"/>
            <a:ext cx="10663751" cy="5001079"/>
          </a:xfrm>
        </p:spPr>
      </p:pic>
    </p:spTree>
    <p:extLst>
      <p:ext uri="{BB962C8B-B14F-4D97-AF65-F5344CB8AC3E}">
        <p14:creationId xmlns:p14="http://schemas.microsoft.com/office/powerpoint/2010/main" val="4128710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ertificate with a yellow logo&#10;&#10;AI-generated content may be incorrect.">
            <a:extLst>
              <a:ext uri="{FF2B5EF4-FFF2-40B4-BE49-F238E27FC236}">
                <a16:creationId xmlns:a16="http://schemas.microsoft.com/office/drawing/2014/main" id="{49948E5F-4186-0E46-7CA8-9208DCD9E70B}"/>
              </a:ext>
            </a:extLst>
          </p:cNvPr>
          <p:cNvPicPr>
            <a:picLocks noGrp="1" noChangeAspect="1"/>
          </p:cNvPicPr>
          <p:nvPr>
            <p:ph idx="1"/>
          </p:nvPr>
        </p:nvPicPr>
        <p:blipFill>
          <a:blip r:embed="rId2"/>
          <a:stretch>
            <a:fillRect/>
          </a:stretch>
        </p:blipFill>
        <p:spPr>
          <a:xfrm>
            <a:off x="674913" y="1301750"/>
            <a:ext cx="10776857" cy="4673600"/>
          </a:xfrm>
        </p:spPr>
      </p:pic>
    </p:spTree>
    <p:extLst>
      <p:ext uri="{BB962C8B-B14F-4D97-AF65-F5344CB8AC3E}">
        <p14:creationId xmlns:p14="http://schemas.microsoft.com/office/powerpoint/2010/main" val="2171852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5019330"/>
          </a:xfrm>
        </p:spPr>
        <p:txBody>
          <a:bodyPr>
            <a:normAutofit/>
          </a:bodyPr>
          <a:lstStyle/>
          <a:p>
            <a:pPr marL="0" indent="0" algn="just">
              <a:buNone/>
            </a:pPr>
            <a:r>
              <a:rPr lang="en-US" sz="3200" dirty="0"/>
              <a:t>    </a:t>
            </a:r>
            <a:r>
              <a:rPr lang="en-US" sz="2200" dirty="0">
                <a:latin typeface="Arial" panose="020B0604020202020204" pitchFamily="34" charset="0"/>
                <a:cs typeface="Arial" panose="020B0604020202020204" pitchFamily="34" charset="0"/>
              </a:rPr>
              <a:t>The </a:t>
            </a:r>
            <a:r>
              <a:rPr lang="en-US" sz="2200" b="1" dirty="0">
                <a:latin typeface="Arial" panose="020B0604020202020204" pitchFamily="34" charset="0"/>
                <a:cs typeface="Arial" panose="020B0604020202020204" pitchFamily="34" charset="0"/>
              </a:rPr>
              <a:t>National Social Assistance </a:t>
            </a:r>
            <a:r>
              <a:rPr lang="en-US" sz="2200" b="1" dirty="0" err="1">
                <a:latin typeface="Arial" panose="020B0604020202020204" pitchFamily="34" charset="0"/>
                <a:cs typeface="Arial" panose="020B0604020202020204" pitchFamily="34" charset="0"/>
              </a:rPr>
              <a:t>Programme</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(NSAP) is a government welfare initiative in India that provides financial support to vulnerable individuals, including senior citizens, widows, and persons with disabilities, especially those from Below Poverty Line (BPL) households. The program includes sub-schemes like:</a:t>
            </a:r>
          </a:p>
          <a:p>
            <a:r>
              <a:rPr lang="en-US" sz="2200" b="1" dirty="0">
                <a:latin typeface="Arial" panose="020B0604020202020204" pitchFamily="34" charset="0"/>
                <a:cs typeface="Arial" panose="020B0604020202020204" pitchFamily="34" charset="0"/>
              </a:rPr>
              <a:t>IGNOAPS</a:t>
            </a:r>
            <a:r>
              <a:rPr lang="en-US" sz="2200" dirty="0">
                <a:latin typeface="Arial" panose="020B0604020202020204" pitchFamily="34" charset="0"/>
                <a:cs typeface="Arial" panose="020B0604020202020204" pitchFamily="34" charset="0"/>
              </a:rPr>
              <a:t> – Indira Gandhi National Old Age Pension Scheme</a:t>
            </a:r>
          </a:p>
          <a:p>
            <a:r>
              <a:rPr lang="en-US" sz="2200" b="1" dirty="0">
                <a:latin typeface="Arial" panose="020B0604020202020204" pitchFamily="34" charset="0"/>
                <a:cs typeface="Arial" panose="020B0604020202020204" pitchFamily="34" charset="0"/>
              </a:rPr>
              <a:t>IGNWPS</a:t>
            </a:r>
            <a:r>
              <a:rPr lang="en-US" sz="2200" dirty="0">
                <a:latin typeface="Arial" panose="020B0604020202020204" pitchFamily="34" charset="0"/>
                <a:cs typeface="Arial" panose="020B0604020202020204" pitchFamily="34" charset="0"/>
              </a:rPr>
              <a:t> – Indira Gandhi National Widow Pension Scheme</a:t>
            </a:r>
          </a:p>
          <a:p>
            <a:r>
              <a:rPr lang="en-US" sz="2200" b="1" dirty="0">
                <a:latin typeface="Arial" panose="020B0604020202020204" pitchFamily="34" charset="0"/>
                <a:cs typeface="Arial" panose="020B0604020202020204" pitchFamily="34" charset="0"/>
              </a:rPr>
              <a:t>IGNDPS</a:t>
            </a:r>
            <a:r>
              <a:rPr lang="en-US" sz="2200" dirty="0">
                <a:latin typeface="Arial" panose="020B0604020202020204" pitchFamily="34" charset="0"/>
                <a:cs typeface="Arial" panose="020B0604020202020204" pitchFamily="34" charset="0"/>
              </a:rPr>
              <a:t> – Indira Gandhi National Disability Pension Scheme</a:t>
            </a:r>
          </a:p>
          <a:p>
            <a:pPr marL="0" indent="0" algn="just">
              <a:buNone/>
            </a:pPr>
            <a:r>
              <a:rPr lang="en-US" sz="2200" dirty="0">
                <a:latin typeface="Arial" panose="020B0604020202020204" pitchFamily="34" charset="0"/>
                <a:cs typeface="Arial" panose="020B0604020202020204" pitchFamily="34" charset="0"/>
              </a:rPr>
              <a:t>   Currently, applications are reviewed manually to determine which scheme an applicant is eligible for. This process is often slow, inefficient, and prone to errors, which can delay financial aid or misallocate benefits to ineligible individuals. </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73D1EB-C77F-7A72-A522-F90E9FCF76A9}"/>
              </a:ext>
            </a:extLst>
          </p:cNvPr>
          <p:cNvSpPr txBox="1"/>
          <p:nvPr/>
        </p:nvSpPr>
        <p:spPr>
          <a:xfrm>
            <a:off x="462336" y="700121"/>
            <a:ext cx="11455686" cy="6001643"/>
          </a:xfrm>
          <a:prstGeom prst="rect">
            <a:avLst/>
          </a:prstGeom>
          <a:noFill/>
        </p:spPr>
        <p:txBody>
          <a:bodyPr wrap="square">
            <a:spAutoFit/>
          </a:bodyPr>
          <a:lstStyle/>
          <a:p>
            <a:pPr algn="just">
              <a:lnSpc>
                <a:spcPct val="150000"/>
              </a:lnSpc>
            </a:pPr>
            <a:r>
              <a:rPr lang="en-US" sz="24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Each of these schemes has its own eligibility criteria based on age, gender, disability status, and economic background. Currently, verifying these criteria and assigning applicants to the correct scheme is a manual process, which is time-consuming, resource-intensive, and prone to human errors. This can lead to delays, ineligible assignments, or denial of benefits to those who truly deserve them.</a:t>
            </a:r>
          </a:p>
          <a:p>
            <a:pPr algn="just">
              <a:lnSpc>
                <a:spcPct val="150000"/>
              </a:lnSpc>
            </a:pPr>
            <a:r>
              <a:rPr lang="en-US" sz="2000" b="1" dirty="0">
                <a:latin typeface="Arial" panose="020B0604020202020204" pitchFamily="34" charset="0"/>
                <a:cs typeface="Arial" panose="020B0604020202020204" pitchFamily="34" charset="0"/>
              </a:rPr>
              <a:t>Key challenges:</a:t>
            </a:r>
          </a:p>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Manual verification of large volumes of applicants' demographic and socio-economic data.</a:t>
            </a:r>
          </a:p>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Misclassification of beneficiaries due to inconsistent or incomplete documentation.</a:t>
            </a:r>
          </a:p>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Lack of real-time decision-making tools for government or field officials.</a:t>
            </a:r>
          </a:p>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Limited scalability in handling applications across different districts and states.</a:t>
            </a:r>
          </a:p>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Regional variations in documentation standards and data availability.</a:t>
            </a:r>
          </a:p>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Inability to detect eligibility patterns or trends without automated analysis.</a:t>
            </a:r>
          </a:p>
          <a:p>
            <a:endParaRPr lang="en-IN" dirty="0"/>
          </a:p>
        </p:txBody>
      </p:sp>
    </p:spTree>
    <p:extLst>
      <p:ext uri="{BB962C8B-B14F-4D97-AF65-F5344CB8AC3E}">
        <p14:creationId xmlns:p14="http://schemas.microsoft.com/office/powerpoint/2010/main" val="3340157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76241" y="1417834"/>
            <a:ext cx="11613485" cy="4394994"/>
          </a:xfrm>
        </p:spPr>
        <p:txBody>
          <a:bodyPr vert="horz" lIns="91440" tIns="45720" rIns="91440" bIns="45720" rtlCol="0" anchor="ctr">
            <a:noAutofit/>
          </a:bodyPr>
          <a:lstStyle/>
          <a:p>
            <a:pPr marL="0" indent="0" algn="just">
              <a:buNone/>
            </a:pPr>
            <a:r>
              <a:rPr lang="en-US" sz="1600" dirty="0">
                <a:latin typeface="Arial" panose="020B0604020202020204" pitchFamily="34" charset="0"/>
                <a:cs typeface="Arial" panose="020B0604020202020204" pitchFamily="34" charset="0"/>
              </a:rPr>
              <a:t>     </a:t>
            </a:r>
          </a:p>
          <a:p>
            <a:pPr marL="0" indent="0" algn="just">
              <a:lnSpc>
                <a:spcPct val="150000"/>
              </a:lnSpc>
              <a:buNone/>
            </a:pPr>
            <a:r>
              <a:rPr lang="en-US" sz="1600" dirty="0">
                <a:latin typeface="Arial" panose="020B0604020202020204" pitchFamily="34" charset="0"/>
                <a:cs typeface="Arial" panose="020B0604020202020204" pitchFamily="34" charset="0"/>
              </a:rPr>
              <a:t>  </a:t>
            </a:r>
          </a:p>
          <a:p>
            <a:pPr marL="0" indent="0" algn="just">
              <a:lnSpc>
                <a:spcPct val="150000"/>
              </a:lnSpc>
              <a:buNone/>
            </a:pPr>
            <a:endParaRPr lang="en-US" sz="1600" dirty="0">
              <a:latin typeface="Arial" panose="020B0604020202020204" pitchFamily="34" charset="0"/>
              <a:cs typeface="Arial" panose="020B0604020202020204" pitchFamily="34" charset="0"/>
            </a:endParaRPr>
          </a:p>
          <a:p>
            <a:pPr marL="0" indent="0" algn="just">
              <a:lnSpc>
                <a:spcPct val="150000"/>
              </a:lnSpc>
              <a:buNone/>
            </a:pPr>
            <a:r>
              <a:rPr lang="en-US" sz="1600" dirty="0">
                <a:latin typeface="Arial" panose="020B0604020202020204" pitchFamily="34" charset="0"/>
                <a:cs typeface="Arial" panose="020B0604020202020204" pitchFamily="34" charset="0"/>
              </a:rPr>
              <a:t>     </a:t>
            </a:r>
          </a:p>
          <a:p>
            <a:pPr marL="0" indent="0" algn="just">
              <a:lnSpc>
                <a:spcPct val="150000"/>
              </a:lnSpc>
              <a:buNone/>
            </a:pPr>
            <a:r>
              <a:rPr lang="en-US" sz="1600" dirty="0">
                <a:latin typeface="Arial" panose="020B0604020202020204" pitchFamily="34" charset="0"/>
                <a:cs typeface="Arial" panose="020B0604020202020204" pitchFamily="34" charset="0"/>
              </a:rPr>
              <a:t>          </a:t>
            </a:r>
          </a:p>
          <a:p>
            <a:pPr marL="0" indent="0" algn="just">
              <a:lnSpc>
                <a:spcPct val="150000"/>
              </a:lnSpc>
              <a:buNone/>
            </a:pPr>
            <a:endParaRPr lang="en-US" sz="1600" dirty="0">
              <a:latin typeface="Arial" panose="020B0604020202020204" pitchFamily="34" charset="0"/>
              <a:cs typeface="Arial" panose="020B0604020202020204" pitchFamily="34" charset="0"/>
            </a:endParaRPr>
          </a:p>
          <a:p>
            <a:pPr marL="0" indent="0" algn="just">
              <a:lnSpc>
                <a:spcPct val="150000"/>
              </a:lnSpc>
              <a:buNone/>
            </a:pPr>
            <a:r>
              <a:rPr lang="en-US" sz="16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The proposed system aims to automate the classification of NSAP beneficiaries into their respective schemes — IGNOAPS, IGNWPS, and IGNDPS — using machine learning techniques. </a:t>
            </a:r>
            <a:r>
              <a:rPr lang="en-IN" sz="1800" dirty="0">
                <a:latin typeface="Arial" panose="020B0604020202020204" pitchFamily="34" charset="0"/>
                <a:ea typeface="+mn-lt"/>
                <a:cs typeface="Arial" panose="020B0604020202020204" pitchFamily="34" charset="0"/>
              </a:rPr>
              <a:t>The solution will consist of the following components:</a:t>
            </a:r>
            <a:endParaRPr lang="en-IN" sz="1800" dirty="0">
              <a:latin typeface="Arial" panose="020B0604020202020204" pitchFamily="34" charset="0"/>
              <a:cs typeface="Arial" panose="020B0604020202020204" pitchFamily="34" charset="0"/>
            </a:endParaRPr>
          </a:p>
          <a:p>
            <a:pPr>
              <a:lnSpc>
                <a:spcPct val="150000"/>
              </a:lnSpc>
            </a:pPr>
            <a:r>
              <a:rPr lang="en-US" sz="1800" b="1" dirty="0">
                <a:latin typeface="Arial" panose="020B0604020202020204" pitchFamily="34" charset="0"/>
                <a:cs typeface="Arial" panose="020B0604020202020204" pitchFamily="34" charset="0"/>
              </a:rPr>
              <a:t> Data Collection:</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Collect historical NSAP beneficiary data including gender, caste, Aadhaar, mobile details, state, and district information. This data gives base for training a model to predict the correct NSAP scheme for each record.</a:t>
            </a:r>
          </a:p>
          <a:p>
            <a:pPr>
              <a:lnSpc>
                <a:spcPct val="150000"/>
              </a:lnSpc>
            </a:pPr>
            <a:r>
              <a:rPr lang="en-US" sz="18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Data Preprocessing:</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Clean the dataset by handling missing values, removing duplicates, and fixing inconsistencies. Encode categorical columns and create ratios like female-to-total or SC/ST proportion for better model learning.</a:t>
            </a:r>
          </a:p>
          <a:p>
            <a:pPr>
              <a:lnSpc>
                <a:spcPct val="150000"/>
              </a:lnSpc>
            </a:pPr>
            <a:r>
              <a:rPr lang="en-US" sz="1800" b="1" dirty="0">
                <a:latin typeface="Arial" panose="020B0604020202020204" pitchFamily="34" charset="0"/>
                <a:cs typeface="Arial" panose="020B0604020202020204" pitchFamily="34" charset="0"/>
              </a:rPr>
              <a:t>Machine Learning Algorithm:</a:t>
            </a:r>
          </a:p>
          <a:p>
            <a:pPr marL="0" indent="0">
              <a:lnSpc>
                <a:spcPct val="150000"/>
              </a:lnSpc>
              <a:buNone/>
            </a:pPr>
            <a:r>
              <a:rPr lang="en-US" sz="1800" b="1"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Train a multiclass- classification model using IBM watsonx.ai to predict the scheme code. Evaluate the models like Random forest using accuracy and F1-score.</a:t>
            </a:r>
          </a:p>
          <a:p>
            <a:pPr marL="0" indent="0">
              <a:lnSpc>
                <a:spcPct val="150000"/>
              </a:lnSpc>
              <a:buNone/>
            </a:pPr>
            <a:r>
              <a:rPr lang="en-US" sz="1800" b="1" dirty="0">
                <a:latin typeface="Arial" panose="020B0604020202020204" pitchFamily="34" charset="0"/>
                <a:cs typeface="Arial" panose="020B0604020202020204" pitchFamily="34" charset="0"/>
              </a:rPr>
              <a:t>       </a:t>
            </a:r>
          </a:p>
          <a:p>
            <a:pPr marL="0" indent="0">
              <a:lnSpc>
                <a:spcPct val="150000"/>
              </a:lnSpc>
              <a:buNone/>
            </a:pPr>
            <a:r>
              <a:rPr lang="en-US" sz="1800" b="1" dirty="0">
                <a:latin typeface="Arial" panose="020B0604020202020204" pitchFamily="34" charset="0"/>
                <a:cs typeface="Arial" panose="020B0604020202020204" pitchFamily="34" charset="0"/>
              </a:rPr>
              <a:t>          </a:t>
            </a:r>
          </a:p>
          <a:p>
            <a:pPr marL="0" indent="0">
              <a:lnSpc>
                <a:spcPct val="150000"/>
              </a:lnSpc>
              <a:buNone/>
            </a:pPr>
            <a:r>
              <a:rPr lang="en-US" b="1" dirty="0">
                <a:latin typeface="Arial" panose="020B0604020202020204" pitchFamily="34" charset="0"/>
                <a:cs typeface="Arial" panose="020B0604020202020204" pitchFamily="34" charset="0"/>
              </a:rPr>
              <a:t>        </a:t>
            </a:r>
          </a:p>
          <a:p>
            <a:pPr>
              <a:lnSpc>
                <a:spcPct val="150000"/>
              </a:lnSpc>
            </a:pPr>
            <a:endParaRPr lang="en-US" dirty="0">
              <a:latin typeface="Arial" panose="020B0604020202020204" pitchFamily="34" charset="0"/>
              <a:cs typeface="Arial" panose="020B0604020202020204" pitchFamily="34" charset="0"/>
            </a:endParaRPr>
          </a:p>
          <a:p>
            <a:pPr>
              <a:lnSpc>
                <a:spcPct val="150000"/>
              </a:lnSpc>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8619B3-31A2-AB51-D023-48A0D2E35CDE}"/>
              </a:ext>
            </a:extLst>
          </p:cNvPr>
          <p:cNvSpPr txBox="1"/>
          <p:nvPr/>
        </p:nvSpPr>
        <p:spPr>
          <a:xfrm>
            <a:off x="431515" y="742831"/>
            <a:ext cx="11897474" cy="4611519"/>
          </a:xfrm>
          <a:prstGeom prst="rect">
            <a:avLst/>
          </a:prstGeom>
          <a:noFill/>
        </p:spPr>
        <p:txBody>
          <a:bodyPr wrap="square">
            <a:spAutoFit/>
          </a:bodyPr>
          <a:lstStyle/>
          <a:p>
            <a:pPr marL="285750" indent="-285750">
              <a:lnSpc>
                <a:spcPct val="150000"/>
              </a:lnSpc>
              <a:buClr>
                <a:srgbClr val="00B0F0"/>
              </a:buClr>
              <a:buFont typeface="Wingdings" panose="05000000000000000000" pitchFamily="2" charset="2"/>
              <a:buChar char="§"/>
            </a:pPr>
            <a:r>
              <a:rPr lang="en-US" b="1" dirty="0">
                <a:latin typeface="Arial" panose="020B0604020202020204" pitchFamily="34" charset="0"/>
                <a:cs typeface="Arial" panose="020B0604020202020204" pitchFamily="34" charset="0"/>
              </a:rPr>
              <a:t>Deployment: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Deploy the trained model on </a:t>
            </a:r>
            <a:r>
              <a:rPr lang="en-US" b="1" dirty="0">
                <a:latin typeface="Arial" panose="020B0604020202020204" pitchFamily="34" charset="0"/>
                <a:cs typeface="Arial" panose="020B0604020202020204" pitchFamily="34" charset="0"/>
              </a:rPr>
              <a:t>IBM Cloud watsonx.ai</a:t>
            </a:r>
            <a:r>
              <a:rPr lang="en-US" dirty="0">
                <a:latin typeface="Arial" panose="020B0604020202020204" pitchFamily="34" charset="0"/>
                <a:cs typeface="Arial" panose="020B0604020202020204" pitchFamily="34" charset="0"/>
              </a:rPr>
              <a:t> as an online prediction service. Users can test predictions without a separate frontend, making the solution scalable and cloud-based.</a:t>
            </a:r>
          </a:p>
          <a:p>
            <a:pPr marL="285750" indent="-285750">
              <a:lnSpc>
                <a:spcPct val="150000"/>
              </a:lnSpc>
              <a:buClr>
                <a:srgbClr val="00B0F0"/>
              </a:buClr>
              <a:buFont typeface="Wingdings" panose="05000000000000000000" pitchFamily="2" charset="2"/>
              <a:buChar char="§"/>
            </a:pPr>
            <a:endParaRPr lang="en-US" b="1" dirty="0">
              <a:latin typeface="Arial" panose="020B0604020202020204" pitchFamily="34" charset="0"/>
              <a:cs typeface="Arial" panose="020B0604020202020204" pitchFamily="34" charset="0"/>
            </a:endParaRPr>
          </a:p>
          <a:p>
            <a:pPr marL="285750" indent="-285750">
              <a:lnSpc>
                <a:spcPct val="150000"/>
              </a:lnSpc>
              <a:buClr>
                <a:srgbClr val="00B0F0"/>
              </a:buClr>
              <a:buFont typeface="Wingdings" panose="05000000000000000000" pitchFamily="2" charset="2"/>
              <a:buChar char="§"/>
            </a:pPr>
            <a:r>
              <a:rPr lang="en-US" b="1" dirty="0">
                <a:latin typeface="Arial" panose="020B0604020202020204" pitchFamily="34" charset="0"/>
                <a:cs typeface="Arial" panose="020B0604020202020204" pitchFamily="34" charset="0"/>
              </a:rPr>
              <a:t>Evaluation &amp; Monitoring:</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Check the model’s accuracy and performance using evaluation metrics and test data. Continuously retrain and improve the model with new data to maintain reliability.</a:t>
            </a:r>
          </a:p>
          <a:p>
            <a:pPr>
              <a:lnSpc>
                <a:spcPct val="150000"/>
              </a:lnSpc>
              <a:buClr>
                <a:srgbClr val="00B0F0"/>
              </a:buClr>
            </a:pPr>
            <a:endParaRPr lang="en-US" b="1" dirty="0">
              <a:latin typeface="Arial" panose="020B0604020202020204" pitchFamily="34" charset="0"/>
              <a:cs typeface="Arial" panose="020B0604020202020204" pitchFamily="34" charset="0"/>
            </a:endParaRPr>
          </a:p>
          <a:p>
            <a:pPr marL="285750" indent="-285750">
              <a:lnSpc>
                <a:spcPct val="150000"/>
              </a:lnSpc>
              <a:buClr>
                <a:srgbClr val="00B0F0"/>
              </a:buClr>
              <a:buFont typeface="Wingdings" panose="05000000000000000000" pitchFamily="2" charset="2"/>
              <a:buChar char="§"/>
            </a:pPr>
            <a:r>
              <a:rPr lang="en-US" b="1" dirty="0">
                <a:latin typeface="Arial" panose="020B0604020202020204" pitchFamily="34" charset="0"/>
                <a:cs typeface="Arial" panose="020B0604020202020204" pitchFamily="34" charset="0"/>
              </a:rPr>
              <a:t>Result / Outcome:</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The system predicts the </a:t>
            </a:r>
            <a:r>
              <a:rPr lang="en-US" b="1" dirty="0">
                <a:latin typeface="Arial" panose="020B0604020202020204" pitchFamily="34" charset="0"/>
                <a:cs typeface="Arial" panose="020B0604020202020204" pitchFamily="34" charset="0"/>
              </a:rPr>
              <a:t>most suitable NSAP scheme</a:t>
            </a:r>
            <a:r>
              <a:rPr lang="en-US" dirty="0">
                <a:latin typeface="Arial" panose="020B0604020202020204" pitchFamily="34" charset="0"/>
                <a:cs typeface="Arial" panose="020B0604020202020204" pitchFamily="34" charset="0"/>
              </a:rPr>
              <a:t> for new applicants automatically. This reduces manual verification time, minimizes errors, and speeds up benefit distribution.</a:t>
            </a:r>
          </a:p>
        </p:txBody>
      </p:sp>
    </p:spTree>
    <p:extLst>
      <p:ext uri="{BB962C8B-B14F-4D97-AF65-F5344CB8AC3E}">
        <p14:creationId xmlns:p14="http://schemas.microsoft.com/office/powerpoint/2010/main" val="3397416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TextBox 3">
            <a:extLst>
              <a:ext uri="{FF2B5EF4-FFF2-40B4-BE49-F238E27FC236}">
                <a16:creationId xmlns:a16="http://schemas.microsoft.com/office/drawing/2014/main" id="{C792B7BE-4E48-CA76-8A4A-72F5D589C536}"/>
              </a:ext>
            </a:extLst>
          </p:cNvPr>
          <p:cNvSpPr txBox="1"/>
          <p:nvPr/>
        </p:nvSpPr>
        <p:spPr>
          <a:xfrm>
            <a:off x="452063" y="476913"/>
            <a:ext cx="11424863" cy="6027291"/>
          </a:xfrm>
          <a:prstGeom prst="rect">
            <a:avLst/>
          </a:prstGeom>
          <a:noFill/>
        </p:spPr>
        <p:txBody>
          <a:bodyPr wrap="square">
            <a:spAutoFit/>
          </a:bodyPr>
          <a:lstStyle/>
          <a:p>
            <a:pPr>
              <a:buNone/>
            </a:pPr>
            <a:endParaRPr lang="en-IN" b="1" dirty="0"/>
          </a:p>
          <a:p>
            <a:pPr>
              <a:buNone/>
            </a:pPr>
            <a:endParaRPr lang="en-IN" b="1" dirty="0"/>
          </a:p>
          <a:p>
            <a:pPr>
              <a:buNone/>
            </a:pPr>
            <a:r>
              <a:rPr lang="en-IN" b="1" dirty="0"/>
              <a:t>1. </a:t>
            </a:r>
            <a:r>
              <a:rPr lang="en-IN" sz="2000" b="1" dirty="0">
                <a:latin typeface="Arial" panose="020B0604020202020204" pitchFamily="34" charset="0"/>
                <a:cs typeface="Arial" panose="020B0604020202020204" pitchFamily="34" charset="0"/>
              </a:rPr>
              <a:t>System Requirements</a:t>
            </a:r>
          </a:p>
          <a:p>
            <a:pPr>
              <a:buNone/>
            </a:pPr>
            <a:r>
              <a:rPr lang="en-IN" b="1" dirty="0">
                <a:latin typeface="Arial" panose="020B0604020202020204" pitchFamily="34" charset="0"/>
                <a:cs typeface="Arial" panose="020B0604020202020204" pitchFamily="34" charset="0"/>
              </a:rPr>
              <a:t>  </a:t>
            </a:r>
          </a:p>
          <a:p>
            <a:pPr>
              <a:buNone/>
            </a:pPr>
            <a:r>
              <a:rPr lang="en-IN" b="1" dirty="0">
                <a:latin typeface="Arial" panose="020B0604020202020204" pitchFamily="34" charset="0"/>
                <a:cs typeface="Arial" panose="020B0604020202020204" pitchFamily="34" charset="0"/>
              </a:rPr>
              <a:t>Hardware Requirements:</a:t>
            </a:r>
            <a:endParaRPr lang="en-IN" dirty="0">
              <a:latin typeface="Arial" panose="020B0604020202020204" pitchFamily="34" charset="0"/>
              <a:cs typeface="Arial" panose="020B0604020202020204" pitchFamily="34" charset="0"/>
            </a:endParaRPr>
          </a:p>
          <a:p>
            <a:pPr>
              <a:lnSpc>
                <a:spcPct val="150000"/>
              </a:lnSpc>
              <a:buFont typeface="Arial" panose="020B0604020202020204" pitchFamily="34" charset="0"/>
              <a:buChar char="•"/>
            </a:pPr>
            <a:r>
              <a:rPr lang="en-IN" b="1" dirty="0">
                <a:latin typeface="Arial" panose="020B0604020202020204" pitchFamily="34" charset="0"/>
                <a:cs typeface="Arial" panose="020B0604020202020204" pitchFamily="34" charset="0"/>
              </a:rPr>
              <a:t>Processor:</a:t>
            </a:r>
            <a:r>
              <a:rPr lang="en-IN" dirty="0">
                <a:latin typeface="Arial" panose="020B0604020202020204" pitchFamily="34" charset="0"/>
                <a:cs typeface="Arial" panose="020B0604020202020204" pitchFamily="34" charset="0"/>
              </a:rPr>
              <a:t>  Intel Core i5 (8th Gen or above) </a:t>
            </a:r>
          </a:p>
          <a:p>
            <a:pPr>
              <a:lnSpc>
                <a:spcPct val="150000"/>
              </a:lnSpc>
              <a:buFont typeface="Arial" panose="020B0604020202020204" pitchFamily="34" charset="0"/>
              <a:buChar char="•"/>
            </a:pPr>
            <a:r>
              <a:rPr lang="en-IN" b="1" dirty="0">
                <a:latin typeface="Arial" panose="020B0604020202020204" pitchFamily="34" charset="0"/>
                <a:cs typeface="Arial" panose="020B0604020202020204" pitchFamily="34" charset="0"/>
              </a:rPr>
              <a:t>RAM:</a:t>
            </a:r>
            <a:r>
              <a:rPr lang="en-IN" dirty="0">
                <a:latin typeface="Arial" panose="020B0604020202020204" pitchFamily="34" charset="0"/>
                <a:cs typeface="Arial" panose="020B0604020202020204" pitchFamily="34" charset="0"/>
              </a:rPr>
              <a:t> Minimum 8 GB</a:t>
            </a:r>
          </a:p>
          <a:p>
            <a:pPr>
              <a:lnSpc>
                <a:spcPct val="150000"/>
              </a:lnSpc>
              <a:buFont typeface="Arial" panose="020B0604020202020204" pitchFamily="34" charset="0"/>
              <a:buChar char="•"/>
            </a:pPr>
            <a:r>
              <a:rPr lang="en-IN" b="1" dirty="0">
                <a:latin typeface="Arial" panose="020B0604020202020204" pitchFamily="34" charset="0"/>
                <a:cs typeface="Arial" panose="020B0604020202020204" pitchFamily="34" charset="0"/>
              </a:rPr>
              <a:t>Storage:</a:t>
            </a:r>
            <a:r>
              <a:rPr lang="en-IN" dirty="0">
                <a:latin typeface="Arial" panose="020B0604020202020204" pitchFamily="34" charset="0"/>
                <a:cs typeface="Arial" panose="020B0604020202020204" pitchFamily="34" charset="0"/>
              </a:rPr>
              <a:t> At least 5 GB free space — for datasets, notebooks, and trained models.</a:t>
            </a:r>
          </a:p>
          <a:p>
            <a:pPr>
              <a:lnSpc>
                <a:spcPct val="150000"/>
              </a:lnSpc>
              <a:buFont typeface="Arial" panose="020B0604020202020204" pitchFamily="34" charset="0"/>
              <a:buChar char="•"/>
            </a:pPr>
            <a:r>
              <a:rPr lang="en-IN" b="1" dirty="0">
                <a:latin typeface="Arial" panose="020B0604020202020204" pitchFamily="34" charset="0"/>
                <a:cs typeface="Arial" panose="020B0604020202020204" pitchFamily="34" charset="0"/>
              </a:rPr>
              <a:t>Internet Connection:</a:t>
            </a:r>
            <a:r>
              <a:rPr lang="en-IN" dirty="0">
                <a:latin typeface="Arial" panose="020B0604020202020204" pitchFamily="34" charset="0"/>
                <a:cs typeface="Arial" panose="020B0604020202020204" pitchFamily="34" charset="0"/>
              </a:rPr>
              <a:t>  required for IBM Cloud integration, dataset uploads, and model deployment.</a:t>
            </a:r>
          </a:p>
          <a:p>
            <a:pPr>
              <a:lnSpc>
                <a:spcPct val="150000"/>
              </a:lnSpc>
              <a:buNone/>
            </a:pPr>
            <a:endParaRPr lang="en-IN" b="1" dirty="0">
              <a:latin typeface="Arial" panose="020B0604020202020204" pitchFamily="34" charset="0"/>
              <a:cs typeface="Arial" panose="020B0604020202020204" pitchFamily="34" charset="0"/>
            </a:endParaRPr>
          </a:p>
          <a:p>
            <a:pPr>
              <a:lnSpc>
                <a:spcPct val="150000"/>
              </a:lnSpc>
              <a:buNone/>
            </a:pPr>
            <a:r>
              <a:rPr lang="en-IN" b="1" dirty="0">
                <a:latin typeface="Arial" panose="020B0604020202020204" pitchFamily="34" charset="0"/>
                <a:cs typeface="Arial" panose="020B0604020202020204" pitchFamily="34" charset="0"/>
              </a:rPr>
              <a:t>Software Requirements:</a:t>
            </a:r>
            <a:endParaRPr lang="en-IN" dirty="0">
              <a:latin typeface="Arial" panose="020B0604020202020204" pitchFamily="34" charset="0"/>
              <a:cs typeface="Arial" panose="020B0604020202020204" pitchFamily="34" charset="0"/>
            </a:endParaRPr>
          </a:p>
          <a:p>
            <a:pPr>
              <a:lnSpc>
                <a:spcPct val="150000"/>
              </a:lnSpc>
              <a:buFont typeface="Arial" panose="020B0604020202020204" pitchFamily="34" charset="0"/>
              <a:buChar char="•"/>
            </a:pPr>
            <a:r>
              <a:rPr lang="en-IN" b="1" dirty="0">
                <a:latin typeface="Arial" panose="020B0604020202020204" pitchFamily="34" charset="0"/>
                <a:cs typeface="Arial" panose="020B0604020202020204" pitchFamily="34" charset="0"/>
              </a:rPr>
              <a:t>Operating System:</a:t>
            </a:r>
            <a:r>
              <a:rPr lang="en-IN" dirty="0">
                <a:latin typeface="Arial" panose="020B0604020202020204" pitchFamily="34" charset="0"/>
                <a:cs typeface="Arial" panose="020B0604020202020204" pitchFamily="34" charset="0"/>
              </a:rPr>
              <a:t> Windows 10/11.</a:t>
            </a:r>
          </a:p>
          <a:p>
            <a:pPr>
              <a:lnSpc>
                <a:spcPct val="150000"/>
              </a:lnSpc>
              <a:buFont typeface="Arial" panose="020B0604020202020204" pitchFamily="34" charset="0"/>
              <a:buChar char="•"/>
            </a:pPr>
            <a:r>
              <a:rPr lang="en-IN" b="1" dirty="0">
                <a:latin typeface="Arial" panose="020B0604020202020204" pitchFamily="34" charset="0"/>
                <a:cs typeface="Arial" panose="020B0604020202020204" pitchFamily="34" charset="0"/>
              </a:rPr>
              <a:t>Python Environment:</a:t>
            </a:r>
            <a:r>
              <a:rPr lang="en-IN" dirty="0">
                <a:latin typeface="Arial" panose="020B0604020202020204" pitchFamily="34" charset="0"/>
                <a:cs typeface="Arial" panose="020B0604020202020204" pitchFamily="34" charset="0"/>
              </a:rPr>
              <a:t> Python 3.8 </a:t>
            </a:r>
          </a:p>
          <a:p>
            <a:pPr>
              <a:lnSpc>
                <a:spcPct val="150000"/>
              </a:lnSpc>
              <a:buFont typeface="Arial" panose="020B0604020202020204" pitchFamily="34" charset="0"/>
              <a:buChar char="•"/>
            </a:pPr>
            <a:r>
              <a:rPr lang="en-IN" b="1" dirty="0">
                <a:latin typeface="Arial" panose="020B0604020202020204" pitchFamily="34" charset="0"/>
                <a:cs typeface="Arial" panose="020B0604020202020204" pitchFamily="34" charset="0"/>
              </a:rPr>
              <a:t>IBM Cloud Access:</a:t>
            </a:r>
            <a:r>
              <a:rPr lang="en-IN" dirty="0">
                <a:latin typeface="Arial" panose="020B0604020202020204" pitchFamily="34" charset="0"/>
                <a:cs typeface="Arial" panose="020B0604020202020204" pitchFamily="34" charset="0"/>
              </a:rPr>
              <a:t> Active IBM Cloud account with </a:t>
            </a:r>
            <a:r>
              <a:rPr lang="en-IN" b="1" dirty="0">
                <a:latin typeface="Arial" panose="020B0604020202020204" pitchFamily="34" charset="0"/>
                <a:cs typeface="Arial" panose="020B0604020202020204" pitchFamily="34" charset="0"/>
              </a:rPr>
              <a:t>watsonx.ai</a:t>
            </a:r>
            <a:r>
              <a:rPr lang="en-IN" dirty="0">
                <a:latin typeface="Arial" panose="020B0604020202020204" pitchFamily="34" charset="0"/>
                <a:cs typeface="Arial" panose="020B0604020202020204" pitchFamily="34" charset="0"/>
              </a:rPr>
              <a:t> service enabled.</a:t>
            </a:r>
          </a:p>
          <a:p>
            <a:pPr>
              <a:lnSpc>
                <a:spcPct val="150000"/>
              </a:lnSpc>
              <a:buFont typeface="Arial" panose="020B0604020202020204" pitchFamily="34" charset="0"/>
              <a:buChar char="•"/>
            </a:pPr>
            <a:r>
              <a:rPr lang="en-IN" b="1" dirty="0">
                <a:latin typeface="Arial" panose="020B0604020202020204" pitchFamily="34" charset="0"/>
                <a:cs typeface="Arial" panose="020B0604020202020204" pitchFamily="34" charset="0"/>
              </a:rPr>
              <a:t>Code Editor:</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Jupyter</a:t>
            </a:r>
            <a:r>
              <a:rPr lang="en-IN" dirty="0">
                <a:latin typeface="Arial" panose="020B0604020202020204" pitchFamily="34" charset="0"/>
                <a:cs typeface="Arial" panose="020B0604020202020204" pitchFamily="34" charset="0"/>
              </a:rPr>
              <a:t> Notebook (Optional)</a:t>
            </a:r>
          </a:p>
          <a:p>
            <a:pPr>
              <a:lnSpc>
                <a:spcPct val="150000"/>
              </a:lnSpc>
              <a:buFont typeface="Arial" panose="020B0604020202020204" pitchFamily="34" charset="0"/>
              <a:buChar char="•"/>
            </a:pPr>
            <a:r>
              <a:rPr lang="en-IN" b="1" dirty="0">
                <a:latin typeface="Arial" panose="020B0604020202020204" pitchFamily="34" charset="0"/>
                <a:cs typeface="Arial" panose="020B0604020202020204" pitchFamily="34" charset="0"/>
              </a:rPr>
              <a:t>Browser:</a:t>
            </a:r>
            <a:r>
              <a:rPr lang="en-IN" dirty="0">
                <a:latin typeface="Arial" panose="020B0604020202020204" pitchFamily="34" charset="0"/>
                <a:cs typeface="Arial" panose="020B0604020202020204" pitchFamily="34" charset="0"/>
              </a:rPr>
              <a:t> Latest version of Chrome, Edge for IBM Cloud Studio access.</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B386FA-0162-DC3D-92BD-6B72B380804B}"/>
              </a:ext>
            </a:extLst>
          </p:cNvPr>
          <p:cNvSpPr txBox="1"/>
          <p:nvPr/>
        </p:nvSpPr>
        <p:spPr>
          <a:xfrm>
            <a:off x="306512" y="663557"/>
            <a:ext cx="11578976" cy="6689011"/>
          </a:xfrm>
          <a:prstGeom prst="rect">
            <a:avLst/>
          </a:prstGeom>
          <a:noFill/>
        </p:spPr>
        <p:txBody>
          <a:bodyPr wrap="square">
            <a:spAutoFit/>
          </a:bodyPr>
          <a:lstStyle/>
          <a:p>
            <a:pPr>
              <a:lnSpc>
                <a:spcPct val="150000"/>
              </a:lnSpc>
            </a:pPr>
            <a:r>
              <a:rPr lang="en-US" b="1" dirty="0">
                <a:latin typeface="Arial" panose="020B0604020202020204" pitchFamily="34" charset="0"/>
                <a:cs typeface="Arial" panose="020B0604020202020204" pitchFamily="34" charset="0"/>
              </a:rPr>
              <a:t>2. Libraries used:</a:t>
            </a:r>
          </a:p>
          <a:p>
            <a:pPr>
              <a:lnSpc>
                <a:spcPct val="150000"/>
              </a:lnSpc>
            </a:pPr>
            <a:r>
              <a:rPr lang="en-US" dirty="0">
                <a:latin typeface="Arial" panose="020B0604020202020204" pitchFamily="34" charset="0"/>
                <a:cs typeface="Arial" panose="020B0604020202020204" pitchFamily="34" charset="0"/>
              </a:rPr>
              <a:t>      In IBM watsonx.ai </a:t>
            </a:r>
            <a:r>
              <a:rPr lang="en-US" dirty="0" err="1">
                <a:latin typeface="Arial" panose="020B0604020202020204" pitchFamily="34" charset="0"/>
                <a:cs typeface="Arial" panose="020B0604020202020204" pitchFamily="34" charset="0"/>
              </a:rPr>
              <a:t>AutoAI</a:t>
            </a:r>
            <a:r>
              <a:rPr lang="en-US" dirty="0">
                <a:latin typeface="Arial" panose="020B0604020202020204" pitchFamily="34" charset="0"/>
                <a:cs typeface="Arial" panose="020B0604020202020204" pitchFamily="34" charset="0"/>
              </a:rPr>
              <a:t>, we don’t need to manually install or import libraries — IBM’s platform automatically uses its own internal set of machine learning and data processing libraries during the pipeline creation. They are: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pandas:</a:t>
            </a:r>
            <a:r>
              <a:rPr lang="en-US" dirty="0">
                <a:latin typeface="Arial" panose="020B0604020202020204" pitchFamily="34" charset="0"/>
                <a:cs typeface="Arial" panose="020B0604020202020204" pitchFamily="34" charset="0"/>
              </a:rPr>
              <a:t> Used for loading, cleaning, and manipulating tabular data like CSV files.</a:t>
            </a:r>
          </a:p>
          <a:p>
            <a:pPr marL="285750" indent="-285750">
              <a:lnSpc>
                <a:spcPct val="150000"/>
              </a:lnSpc>
              <a:buFont typeface="Arial" panose="020B0604020202020204" pitchFamily="34" charset="0"/>
              <a:buChar char="•"/>
            </a:pPr>
            <a:r>
              <a:rPr lang="en-US" dirty="0" err="1">
                <a:latin typeface="Arial" panose="020B0604020202020204" pitchFamily="34" charset="0"/>
                <a:cs typeface="Arial" panose="020B0604020202020204" pitchFamily="34" charset="0"/>
              </a:rPr>
              <a:t>numpy</a:t>
            </a:r>
            <a:r>
              <a:rPr lang="en-US" dirty="0">
                <a:latin typeface="Arial" panose="020B0604020202020204" pitchFamily="34" charset="0"/>
                <a:cs typeface="Arial" panose="020B0604020202020204" pitchFamily="34" charset="0"/>
              </a:rPr>
              <a:t>: Provides mathematical operations and supports array-based data structures in machine learning.</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scikit-learn: Provides machine learning algorithms, pipelines and evaluation metrics for classification.</a:t>
            </a:r>
          </a:p>
          <a:p>
            <a:pPr marL="285750" indent="-285750">
              <a:lnSpc>
                <a:spcPct val="150000"/>
              </a:lnSpc>
              <a:buFont typeface="Arial" panose="020B0604020202020204" pitchFamily="34" charset="0"/>
              <a:buChar char="•"/>
            </a:pPr>
            <a:r>
              <a:rPr lang="en-US" dirty="0" err="1">
                <a:latin typeface="Arial" panose="020B0604020202020204" pitchFamily="34" charset="0"/>
                <a:cs typeface="Arial" panose="020B0604020202020204" pitchFamily="34" charset="0"/>
              </a:rPr>
              <a:t>xgboost</a:t>
            </a:r>
            <a:r>
              <a:rPr lang="en-US" dirty="0">
                <a:latin typeface="Arial" panose="020B0604020202020204" pitchFamily="34" charset="0"/>
                <a:cs typeface="Arial" panose="020B0604020202020204" pitchFamily="34" charset="0"/>
              </a:rPr>
              <a:t>: High performance gradient-based algorithm for accurate predictions.</a:t>
            </a:r>
          </a:p>
          <a:p>
            <a:pPr marL="285750" indent="-285750">
              <a:lnSpc>
                <a:spcPct val="150000"/>
              </a:lnSpc>
              <a:buFont typeface="Arial" panose="020B0604020202020204" pitchFamily="34" charset="0"/>
              <a:buChar char="•"/>
            </a:pPr>
            <a:r>
              <a:rPr lang="en-US" dirty="0" err="1">
                <a:latin typeface="Arial" panose="020B0604020202020204" pitchFamily="34" charset="0"/>
                <a:cs typeface="Arial" panose="020B0604020202020204" pitchFamily="34" charset="0"/>
              </a:rPr>
              <a:t>lightgbm</a:t>
            </a:r>
            <a:r>
              <a:rPr lang="en-US" dirty="0">
                <a:latin typeface="Arial" panose="020B0604020202020204" pitchFamily="34" charset="0"/>
                <a:cs typeface="Arial" panose="020B0604020202020204" pitchFamily="34" charset="0"/>
              </a:rPr>
              <a:t>: Fast gradient boosting algorithm for optimized for large datasets.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seaborn: Generates attractive statistical visualization like heatmap.</a:t>
            </a:r>
          </a:p>
          <a:p>
            <a:pPr>
              <a:lnSpc>
                <a:spcPct val="150000"/>
              </a:lnSpc>
            </a:pPr>
            <a:r>
              <a:rPr lang="en-IN" dirty="0"/>
              <a:t>    </a:t>
            </a:r>
          </a:p>
          <a:p>
            <a:pPr>
              <a:lnSpc>
                <a:spcPct val="150000"/>
              </a:lnSpc>
            </a:pPr>
            <a:r>
              <a:rPr lang="en-IN" dirty="0">
                <a:latin typeface="Arial" panose="020B0604020202020204" pitchFamily="34" charset="0"/>
                <a:cs typeface="Arial" panose="020B0604020202020204" pitchFamily="34" charset="0"/>
              </a:rPr>
              <a:t>       The system ingests historical beneficiary data, builds a multi-class classification model to predict the appropriate NSAP scheme (</a:t>
            </a:r>
            <a:r>
              <a:rPr lang="en-IN" dirty="0" err="1">
                <a:latin typeface="Arial" panose="020B0604020202020204" pitchFamily="34" charset="0"/>
                <a:cs typeface="Arial" panose="020B0604020202020204" pitchFamily="34" charset="0"/>
              </a:rPr>
              <a:t>schemecode</a:t>
            </a:r>
            <a:r>
              <a:rPr lang="en-IN" dirty="0">
                <a:latin typeface="Arial" panose="020B0604020202020204" pitchFamily="34" charset="0"/>
                <a:cs typeface="Arial" panose="020B0604020202020204" pitchFamily="34" charset="0"/>
              </a:rPr>
              <a:t>), and exposes it as a cloud-hosted prediction service. The architecture is designed for automation, scalability, and easy integration by government staff with no need for a separate frontend</a:t>
            </a:r>
            <a:endParaRPr lang="en-US" dirty="0">
              <a:latin typeface="Arial" panose="020B0604020202020204" pitchFamily="34" charset="0"/>
              <a:cs typeface="Arial" panose="020B0604020202020204" pitchFamily="34" charset="0"/>
            </a:endParaRPr>
          </a:p>
          <a:p>
            <a:pPr>
              <a:lnSpc>
                <a:spcPct val="150000"/>
              </a:lnSpc>
            </a:pPr>
            <a:r>
              <a:rPr lang="en-US" dirty="0">
                <a:latin typeface="Arial" panose="020B0604020202020204" pitchFamily="34" charset="0"/>
                <a:cs typeface="Arial" panose="020B0604020202020204" pitchFamily="34" charset="0"/>
              </a:rPr>
              <a:t> </a:t>
            </a:r>
          </a:p>
          <a:p>
            <a:pPr>
              <a:lnSpc>
                <a:spcPct val="15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9153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46434E-6CE1-3384-FF0E-5246D77C7179}"/>
              </a:ext>
            </a:extLst>
          </p:cNvPr>
          <p:cNvSpPr txBox="1"/>
          <p:nvPr/>
        </p:nvSpPr>
        <p:spPr>
          <a:xfrm>
            <a:off x="522514" y="817900"/>
            <a:ext cx="11146971" cy="4819268"/>
          </a:xfrm>
          <a:prstGeom prst="rect">
            <a:avLst/>
          </a:prstGeom>
          <a:noFill/>
        </p:spPr>
        <p:txBody>
          <a:bodyPr wrap="square">
            <a:spAutoFit/>
          </a:bodyPr>
          <a:lstStyle/>
          <a:p>
            <a:pPr marL="8890" marR="387350" algn="just">
              <a:spcAft>
                <a:spcPts val="1505"/>
              </a:spcAft>
              <a:buClr>
                <a:srgbClr val="00B0F0"/>
              </a:buClr>
            </a:pPr>
            <a:r>
              <a:rPr lang="en-IN" sz="2800" b="1"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TECHNOLOGIES USED:</a:t>
            </a:r>
          </a:p>
          <a:p>
            <a:pPr marL="285750" indent="-285750">
              <a:lnSpc>
                <a:spcPct val="150000"/>
              </a:lnSpc>
              <a:buClr>
                <a:srgbClr val="00B0F0"/>
              </a:buClr>
              <a:buFont typeface="Wingdings" panose="05000000000000000000" pitchFamily="2" charset="2"/>
              <a:buChar char="§"/>
            </a:pPr>
            <a:r>
              <a:rPr lang="en-IN" sz="1800" b="1" dirty="0">
                <a:latin typeface="Arial" panose="020B0604020202020204" pitchFamily="34" charset="0"/>
                <a:cs typeface="Arial" panose="020B0604020202020204" pitchFamily="34" charset="0"/>
              </a:rPr>
              <a:t>IBM watsonx.ai Studio:</a:t>
            </a:r>
            <a:r>
              <a:rPr lang="en-IN" sz="1800" dirty="0">
                <a:latin typeface="Arial" panose="020B0604020202020204" pitchFamily="34" charset="0"/>
                <a:cs typeface="Arial" panose="020B0604020202020204" pitchFamily="34" charset="0"/>
              </a:rPr>
              <a:t> A no-code AI development platform that automates data preprocessing, model selection, training, and deployment.</a:t>
            </a:r>
          </a:p>
          <a:p>
            <a:pPr marL="285750" indent="-285750">
              <a:lnSpc>
                <a:spcPct val="150000"/>
              </a:lnSpc>
              <a:buClr>
                <a:srgbClr val="00B0F0"/>
              </a:buClr>
              <a:buFont typeface="Wingdings" panose="05000000000000000000" pitchFamily="2" charset="2"/>
              <a:buChar char="§"/>
            </a:pPr>
            <a:r>
              <a:rPr lang="en-IN" sz="1800" b="1" dirty="0">
                <a:latin typeface="Arial" panose="020B0604020202020204" pitchFamily="34" charset="0"/>
                <a:cs typeface="Arial" panose="020B0604020202020204" pitchFamily="34" charset="0"/>
              </a:rPr>
              <a:t>IBM </a:t>
            </a:r>
            <a:r>
              <a:rPr lang="en-IN" sz="1800" b="1" dirty="0" err="1">
                <a:latin typeface="Arial" panose="020B0604020202020204" pitchFamily="34" charset="0"/>
                <a:cs typeface="Arial" panose="020B0604020202020204" pitchFamily="34" charset="0"/>
              </a:rPr>
              <a:t>AutoAI</a:t>
            </a:r>
            <a:r>
              <a:rPr lang="en-IN" sz="1800" b="1" dirty="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An automated machine learning tool that tests multiple algorithms and preprocessing steps to select the best-performing model.</a:t>
            </a:r>
          </a:p>
          <a:p>
            <a:pPr marL="285750" indent="-285750">
              <a:lnSpc>
                <a:spcPct val="150000"/>
              </a:lnSpc>
              <a:buClr>
                <a:srgbClr val="00B0F0"/>
              </a:buClr>
              <a:buFont typeface="Wingdings" panose="05000000000000000000" pitchFamily="2" charset="2"/>
              <a:buChar char="§"/>
            </a:pPr>
            <a:r>
              <a:rPr lang="en-IN" sz="1800" dirty="0">
                <a:latin typeface="Arial" panose="020B0604020202020204" pitchFamily="34" charset="0"/>
                <a:cs typeface="Arial" panose="020B0604020202020204" pitchFamily="34" charset="0"/>
              </a:rPr>
              <a:t> </a:t>
            </a:r>
            <a:r>
              <a:rPr lang="en-IN" sz="1800" b="1" dirty="0">
                <a:latin typeface="Arial" panose="020B0604020202020204" pitchFamily="34" charset="0"/>
                <a:cs typeface="Arial" panose="020B0604020202020204" pitchFamily="34" charset="0"/>
              </a:rPr>
              <a:t>IBM Cloud Object Storage:</a:t>
            </a:r>
            <a:r>
              <a:rPr lang="en-IN" sz="1800" dirty="0">
                <a:latin typeface="Arial" panose="020B0604020202020204" pitchFamily="34" charset="0"/>
                <a:cs typeface="Arial" panose="020B0604020202020204" pitchFamily="34" charset="0"/>
              </a:rPr>
              <a:t> Secure cloud storage for uploading and storing datasets used in model training.</a:t>
            </a:r>
          </a:p>
          <a:p>
            <a:pPr marL="285750" indent="-285750">
              <a:lnSpc>
                <a:spcPct val="150000"/>
              </a:lnSpc>
              <a:buClr>
                <a:srgbClr val="00B0F0"/>
              </a:buClr>
              <a:buFont typeface="Wingdings" panose="05000000000000000000" pitchFamily="2" charset="2"/>
              <a:buChar char="§"/>
            </a:pPr>
            <a:r>
              <a:rPr lang="en-IN" sz="1800" dirty="0">
                <a:latin typeface="Arial" panose="020B0604020202020204" pitchFamily="34" charset="0"/>
                <a:cs typeface="Arial" panose="020B0604020202020204" pitchFamily="34" charset="0"/>
              </a:rPr>
              <a:t>  </a:t>
            </a:r>
            <a:r>
              <a:rPr lang="en-IN" sz="1800" b="1" dirty="0">
                <a:latin typeface="Arial" panose="020B0604020202020204" pitchFamily="34" charset="0"/>
                <a:cs typeface="Arial" panose="020B0604020202020204" pitchFamily="34" charset="0"/>
              </a:rPr>
              <a:t>IBM watsonx.ai Runtime:</a:t>
            </a:r>
            <a:r>
              <a:rPr lang="en-IN" sz="1800" dirty="0">
                <a:latin typeface="Arial" panose="020B0604020202020204" pitchFamily="34" charset="0"/>
                <a:cs typeface="Arial" panose="020B0604020202020204" pitchFamily="34" charset="0"/>
              </a:rPr>
              <a:t> The execution environment in IBM Cloud where deployed models run, handle incoming requests, and return predictions in real time.</a:t>
            </a:r>
          </a:p>
          <a:p>
            <a:pPr marL="285750" indent="-285750">
              <a:lnSpc>
                <a:spcPct val="150000"/>
              </a:lnSpc>
              <a:buClr>
                <a:srgbClr val="00B0F0"/>
              </a:buClr>
              <a:buFont typeface="Wingdings" panose="05000000000000000000" pitchFamily="2" charset="2"/>
              <a:buChar char="§"/>
            </a:pPr>
            <a:r>
              <a:rPr lang="en-IN" sz="1800" dirty="0">
                <a:latin typeface="Arial" panose="020B0604020202020204" pitchFamily="34" charset="0"/>
                <a:cs typeface="Arial" panose="020B0604020202020204" pitchFamily="34" charset="0"/>
              </a:rPr>
              <a:t> </a:t>
            </a:r>
            <a:r>
              <a:rPr lang="en-IN" sz="1800" b="1" dirty="0">
                <a:latin typeface="Arial" panose="020B0604020202020204" pitchFamily="34" charset="0"/>
                <a:cs typeface="Arial" panose="020B0604020202020204" pitchFamily="34" charset="0"/>
              </a:rPr>
              <a:t>IBM Cloud Pak for Data:</a:t>
            </a:r>
            <a:r>
              <a:rPr lang="en-IN" sz="1800" dirty="0">
                <a:latin typeface="Arial" panose="020B0604020202020204" pitchFamily="34" charset="0"/>
                <a:cs typeface="Arial" panose="020B0604020202020204" pitchFamily="34" charset="0"/>
              </a:rPr>
              <a:t> An integrated data and AI platform that provides tools for data collection, preparation, governance, and AI lifecycle management, including watsonx.ai.</a:t>
            </a:r>
          </a:p>
        </p:txBody>
      </p:sp>
    </p:spTree>
    <p:extLst>
      <p:ext uri="{BB962C8B-B14F-4D97-AF65-F5344CB8AC3E}">
        <p14:creationId xmlns:p14="http://schemas.microsoft.com/office/powerpoint/2010/main" val="40725194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312</TotalTime>
  <Words>1854</Words>
  <Application>Microsoft Office PowerPoint</Application>
  <PresentationFormat>Widescreen</PresentationFormat>
  <Paragraphs>163</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Franklin Gothic Book</vt:lpstr>
      <vt:lpstr>Franklin Gothic Demi</vt:lpstr>
      <vt:lpstr>Times New Roman</vt:lpstr>
      <vt:lpstr>Wingdings</vt:lpstr>
      <vt:lpstr>Wingdings 2</vt:lpstr>
      <vt:lpstr>DividendVTI</vt:lpstr>
      <vt:lpstr>Predicting eligibility for scheme using machine learning </vt:lpstr>
      <vt:lpstr>OUTLINE</vt:lpstr>
      <vt:lpstr>Problem Statement</vt:lpstr>
      <vt:lpstr>PowerPoint Presentation</vt:lpstr>
      <vt:lpstr>Proposed Solution</vt:lpstr>
      <vt:lpstr>PowerPoint Presentation</vt:lpstr>
      <vt:lpstr>System  Approach</vt:lpstr>
      <vt:lpstr>PowerPoint Presentation</vt:lpstr>
      <vt:lpstr>PowerPoint Presentation</vt:lpstr>
      <vt:lpstr>Algorithm &amp; Deployment</vt:lpstr>
      <vt:lpstr>PowerPoint Presentation</vt:lpstr>
      <vt:lpstr>PowerPoint Presentation</vt:lpstr>
      <vt:lpstr>Result</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Manasa S Hegade</cp:lastModifiedBy>
  <cp:revision>30</cp:revision>
  <dcterms:created xsi:type="dcterms:W3CDTF">2021-05-26T16:50:10Z</dcterms:created>
  <dcterms:modified xsi:type="dcterms:W3CDTF">2025-08-02T18:34:16Z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