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6" r:id="rId2"/>
    <p:sldId id="257" r:id="rId3"/>
    <p:sldId id="258" r:id="rId4"/>
    <p:sldId id="259" r:id="rId5"/>
    <p:sldId id="278" r:id="rId6"/>
    <p:sldId id="279" r:id="rId7"/>
    <p:sldId id="280" r:id="rId8"/>
    <p:sldId id="260" r:id="rId9"/>
    <p:sldId id="261" r:id="rId10"/>
    <p:sldId id="264" r:id="rId11"/>
    <p:sldId id="269" r:id="rId12"/>
    <p:sldId id="274"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75" d="100"/>
          <a:sy n="75" d="100"/>
        </p:scale>
        <p:origin x="59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2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522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95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955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27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886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2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962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1773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16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800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11/25/2024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6926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D603045-C3E3-240C-1086-D09B2734815A}"/>
              </a:ext>
            </a:extLst>
          </p:cNvPr>
          <p:cNvSpPr>
            <a:spLocks noGrp="1"/>
          </p:cNvSpPr>
          <p:nvPr>
            <p:ph type="subTitle" idx="1"/>
          </p:nvPr>
        </p:nvSpPr>
        <p:spPr/>
        <p:txBody>
          <a:bodyPr>
            <a:normAutofit fontScale="85000" lnSpcReduction="20000"/>
          </a:bodyPr>
          <a:lstStyle/>
          <a:p>
            <a:endParaRPr lang="en-US" dirty="0"/>
          </a:p>
          <a:p>
            <a:endParaRPr lang="en-US" dirty="0"/>
          </a:p>
          <a:p>
            <a:r>
              <a:rPr lang="en-US" dirty="0">
                <a:solidFill>
                  <a:schemeClr val="tx1"/>
                </a:solidFill>
                <a:latin typeface="Times New Roman" panose="02020603050405020304" pitchFamily="18" charset="0"/>
                <a:cs typeface="Times New Roman" panose="02020603050405020304" pitchFamily="18" charset="0"/>
              </a:rPr>
              <a:t>Based on artificial intelligence</a:t>
            </a:r>
          </a:p>
        </p:txBody>
      </p:sp>
      <p:pic>
        <p:nvPicPr>
          <p:cNvPr id="4" name="Image 4">
            <a:extLst>
              <a:ext uri="{FF2B5EF4-FFF2-40B4-BE49-F238E27FC236}">
                <a16:creationId xmlns:a16="http://schemas.microsoft.com/office/drawing/2014/main" id="{8BD8F813-2924-5A34-3F99-72599920A404}"/>
              </a:ext>
            </a:extLst>
          </p:cNvPr>
          <p:cNvPicPr/>
          <p:nvPr/>
        </p:nvPicPr>
        <p:blipFill rotWithShape="1">
          <a:blip r:embed="rId2" cstate="print"/>
          <a:srcRect b="5566"/>
          <a:stretch/>
        </p:blipFill>
        <p:spPr>
          <a:xfrm>
            <a:off x="589781" y="189529"/>
            <a:ext cx="11224683" cy="1670444"/>
          </a:xfrm>
          <a:prstGeom prst="rect">
            <a:avLst/>
          </a:prstGeom>
        </p:spPr>
      </p:pic>
      <p:sp>
        <p:nvSpPr>
          <p:cNvPr id="2" name="Title 1">
            <a:extLst>
              <a:ext uri="{FF2B5EF4-FFF2-40B4-BE49-F238E27FC236}">
                <a16:creationId xmlns:a16="http://schemas.microsoft.com/office/drawing/2014/main" id="{2D46E268-2500-E064-23F4-A03A2F293D7F}"/>
              </a:ext>
            </a:extLst>
          </p:cNvPr>
          <p:cNvSpPr>
            <a:spLocks noGrp="1"/>
          </p:cNvSpPr>
          <p:nvPr>
            <p:ph type="ctrTitle"/>
          </p:nvPr>
        </p:nvSpPr>
        <p:spPr/>
        <p:txBody>
          <a:bodyPr>
            <a:normAutofit/>
          </a:bodyPr>
          <a:lstStyle/>
          <a:p>
            <a:pPr algn="ctr"/>
            <a:r>
              <a:rPr lang="en-US" sz="5000" dirty="0" smtClean="0">
                <a:latin typeface="Times New Roman" panose="02020603050405020304" pitchFamily="18" charset="0"/>
                <a:cs typeface="Times New Roman" panose="02020603050405020304" pitchFamily="18" charset="0"/>
              </a:rPr>
              <a:t>AI DRIVEN PERSONALIZED RECIPE GENERATOR</a:t>
            </a: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56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955F8-37B4-1293-929F-FD3FB8A59E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Block Diagram</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721394" y="1843314"/>
            <a:ext cx="8810171" cy="4252686"/>
          </a:xfrm>
          <a:prstGeom prst="rect">
            <a:avLst/>
          </a:prstGeom>
        </p:spPr>
      </p:pic>
    </p:spTree>
    <p:extLst>
      <p:ext uri="{BB962C8B-B14F-4D97-AF65-F5344CB8AC3E}">
        <p14:creationId xmlns:p14="http://schemas.microsoft.com/office/powerpoint/2010/main" val="1333556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F5A2-2921-A232-45EA-C16AF70E7F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3A367B65-716E-A62F-E3C6-99FC412E2010}"/>
              </a:ext>
            </a:extLst>
          </p:cNvPr>
          <p:cNvSpPr>
            <a:spLocks noGrp="1"/>
          </p:cNvSpPr>
          <p:nvPr>
            <p:ph idx="1"/>
          </p:nvPr>
        </p:nvSpPr>
        <p:spPr>
          <a:xfrm>
            <a:off x="1097280" y="1845734"/>
            <a:ext cx="10058400" cy="4395410"/>
          </a:xfrm>
        </p:spPr>
        <p:txBody>
          <a:bodyPr>
            <a:normAutofit fontScale="92500" lnSpcReduction="10000"/>
          </a:bodyPr>
          <a:lstStyle/>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1. </a:t>
            </a:r>
            <a:r>
              <a:rPr lang="en-US" b="1" dirty="0" smtClean="0">
                <a:solidFill>
                  <a:schemeClr val="tx1"/>
                </a:solidFill>
                <a:latin typeface="Times New Roman" panose="02020603050405020304" pitchFamily="18" charset="0"/>
                <a:cs typeface="Times New Roman" panose="02020603050405020304" pitchFamily="18" charset="0"/>
              </a:rPr>
              <a:t>Research </a:t>
            </a:r>
            <a:r>
              <a:rPr lang="en-US" b="1" dirty="0">
                <a:solidFill>
                  <a:schemeClr val="tx1"/>
                </a:solidFill>
                <a:latin typeface="Times New Roman" panose="02020603050405020304" pitchFamily="18" charset="0"/>
                <a:cs typeface="Times New Roman" panose="02020603050405020304" pitchFamily="18" charset="0"/>
              </a:rPr>
              <a:t>and Development</a:t>
            </a:r>
            <a:r>
              <a:rPr lang="en-US" dirty="0">
                <a:solidFill>
                  <a:schemeClr val="tx1"/>
                </a:solidFill>
                <a:latin typeface="Times New Roman" panose="02020603050405020304" pitchFamily="18" charset="0"/>
                <a:cs typeface="Times New Roman" panose="02020603050405020304" pitchFamily="18" charset="0"/>
              </a:rPr>
              <a:t>: Conduct literature reviews and user surveys to understand needs. </a:t>
            </a:r>
            <a:endParaRPr lang="en-US" dirty="0" smtClean="0">
              <a:solidFill>
                <a:schemeClr val="tx1"/>
              </a:solidFill>
              <a:latin typeface="Times New Roman" panose="02020603050405020304" pitchFamily="18" charset="0"/>
              <a:cs typeface="Times New Roman" panose="02020603050405020304" pitchFamily="18" charset="0"/>
            </a:endParaRPr>
          </a:p>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2. </a:t>
            </a:r>
            <a:r>
              <a:rPr lang="en-US" b="1" dirty="0" smtClean="0">
                <a:solidFill>
                  <a:schemeClr val="tx1"/>
                </a:solidFill>
                <a:latin typeface="Times New Roman" panose="02020603050405020304" pitchFamily="18" charset="0"/>
                <a:cs typeface="Times New Roman" panose="02020603050405020304" pitchFamily="18" charset="0"/>
              </a:rPr>
              <a:t>System </a:t>
            </a:r>
            <a:r>
              <a:rPr lang="en-US" b="1" dirty="0">
                <a:solidFill>
                  <a:schemeClr val="tx1"/>
                </a:solidFill>
                <a:latin typeface="Times New Roman" panose="02020603050405020304" pitchFamily="18" charset="0"/>
                <a:cs typeface="Times New Roman" panose="02020603050405020304" pitchFamily="18" charset="0"/>
              </a:rPr>
              <a:t>Design</a:t>
            </a:r>
            <a:r>
              <a:rPr lang="en-US" dirty="0">
                <a:solidFill>
                  <a:schemeClr val="tx1"/>
                </a:solidFill>
                <a:latin typeface="Times New Roman" panose="02020603050405020304" pitchFamily="18" charset="0"/>
                <a:cs typeface="Times New Roman" panose="02020603050405020304" pitchFamily="18" charset="0"/>
              </a:rPr>
              <a:t>: Plan architecture and create user-friendly UI/UX designs</a:t>
            </a:r>
            <a:r>
              <a:rPr lang="en-US" dirty="0" smtClean="0">
                <a:solidFill>
                  <a:schemeClr val="tx1"/>
                </a:solidFill>
                <a:latin typeface="Times New Roman" panose="02020603050405020304" pitchFamily="18" charset="0"/>
                <a:cs typeface="Times New Roman" panose="02020603050405020304" pitchFamily="18" charset="0"/>
              </a:rPr>
              <a:t>.</a:t>
            </a:r>
          </a:p>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 3.</a:t>
            </a:r>
            <a:r>
              <a:rPr lang="en-US" b="1" dirty="0" smtClean="0">
                <a:solidFill>
                  <a:schemeClr val="tx1"/>
                </a:solidFill>
                <a:latin typeface="Times New Roman" panose="02020603050405020304" pitchFamily="18" charset="0"/>
                <a:cs typeface="Times New Roman" panose="02020603050405020304" pitchFamily="18" charset="0"/>
              </a:rPr>
              <a:t>Data </a:t>
            </a:r>
            <a:r>
              <a:rPr lang="en-US" b="1" dirty="0">
                <a:solidFill>
                  <a:schemeClr val="tx1"/>
                </a:solidFill>
                <a:latin typeface="Times New Roman" panose="02020603050405020304" pitchFamily="18" charset="0"/>
                <a:cs typeface="Times New Roman" panose="02020603050405020304" pitchFamily="18" charset="0"/>
              </a:rPr>
              <a:t>Collection</a:t>
            </a:r>
            <a:r>
              <a:rPr lang="en-US" dirty="0">
                <a:solidFill>
                  <a:schemeClr val="tx1"/>
                </a:solidFill>
                <a:latin typeface="Times New Roman" panose="02020603050405020304" pitchFamily="18" charset="0"/>
                <a:cs typeface="Times New Roman" panose="02020603050405020304" pitchFamily="18" charset="0"/>
              </a:rPr>
              <a:t>: Build a diverse recipe database and enable user input for preferences and ingredients</a:t>
            </a:r>
            <a:r>
              <a:rPr lang="en-US" dirty="0" smtClean="0">
                <a:solidFill>
                  <a:schemeClr val="tx1"/>
                </a:solidFill>
                <a:latin typeface="Times New Roman" panose="02020603050405020304" pitchFamily="18" charset="0"/>
                <a:cs typeface="Times New Roman" panose="02020603050405020304" pitchFamily="18" charset="0"/>
              </a:rPr>
              <a:t>.</a:t>
            </a:r>
          </a:p>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 4. </a:t>
            </a:r>
            <a:r>
              <a:rPr lang="en-US" b="1" dirty="0" smtClean="0">
                <a:solidFill>
                  <a:schemeClr val="tx1"/>
                </a:solidFill>
                <a:latin typeface="Times New Roman" panose="02020603050405020304" pitchFamily="18" charset="0"/>
                <a:cs typeface="Times New Roman" panose="02020603050405020304" pitchFamily="18" charset="0"/>
              </a:rPr>
              <a:t>Algorithm </a:t>
            </a:r>
            <a:r>
              <a:rPr lang="en-US" b="1" dirty="0">
                <a:solidFill>
                  <a:schemeClr val="tx1"/>
                </a:solidFill>
                <a:latin typeface="Times New Roman" panose="02020603050405020304" pitchFamily="18" charset="0"/>
                <a:cs typeface="Times New Roman" panose="02020603050405020304" pitchFamily="18" charset="0"/>
              </a:rPr>
              <a:t>Development</a:t>
            </a:r>
            <a:r>
              <a:rPr lang="en-US" dirty="0">
                <a:solidFill>
                  <a:schemeClr val="tx1"/>
                </a:solidFill>
                <a:latin typeface="Times New Roman" panose="02020603050405020304" pitchFamily="18" charset="0"/>
                <a:cs typeface="Times New Roman" panose="02020603050405020304" pitchFamily="18" charset="0"/>
              </a:rPr>
              <a:t>: Implement machine learning for personalized recommendations and nutritional analysis. </a:t>
            </a:r>
            <a:endParaRPr lang="en-US" dirty="0" smtClean="0">
              <a:solidFill>
                <a:schemeClr val="tx1"/>
              </a:solidFill>
              <a:latin typeface="Times New Roman" panose="02020603050405020304" pitchFamily="18" charset="0"/>
              <a:cs typeface="Times New Roman" panose="02020603050405020304" pitchFamily="18" charset="0"/>
            </a:endParaRPr>
          </a:p>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 5. </a:t>
            </a:r>
            <a:r>
              <a:rPr lang="en-US" b="1" dirty="0" smtClean="0">
                <a:solidFill>
                  <a:schemeClr val="tx1"/>
                </a:solidFill>
                <a:latin typeface="Times New Roman" panose="02020603050405020304" pitchFamily="18" charset="0"/>
                <a:cs typeface="Times New Roman" panose="02020603050405020304" pitchFamily="18" charset="0"/>
              </a:rPr>
              <a:t>Prototyping </a:t>
            </a:r>
            <a:r>
              <a:rPr lang="en-US" b="1" dirty="0">
                <a:solidFill>
                  <a:schemeClr val="tx1"/>
                </a:solidFill>
                <a:latin typeface="Times New Roman" panose="02020603050405020304" pitchFamily="18" charset="0"/>
                <a:cs typeface="Times New Roman" panose="02020603050405020304" pitchFamily="18" charset="0"/>
              </a:rPr>
              <a:t>and Testing</a:t>
            </a:r>
            <a:r>
              <a:rPr lang="en-US" dirty="0">
                <a:solidFill>
                  <a:schemeClr val="tx1"/>
                </a:solidFill>
                <a:latin typeface="Times New Roman" panose="02020603050405020304" pitchFamily="18" charset="0"/>
                <a:cs typeface="Times New Roman" panose="02020603050405020304" pitchFamily="18" charset="0"/>
              </a:rPr>
              <a:t>: Develop a prototype and conduct user testing for feedback</a:t>
            </a:r>
            <a:r>
              <a:rPr lang="en-US" dirty="0" smtClean="0">
                <a:solidFill>
                  <a:schemeClr val="tx1"/>
                </a:solidFill>
                <a:latin typeface="Times New Roman" panose="02020603050405020304" pitchFamily="18" charset="0"/>
                <a:cs typeface="Times New Roman" panose="02020603050405020304" pitchFamily="18" charset="0"/>
              </a:rPr>
              <a:t>.</a:t>
            </a:r>
          </a:p>
          <a:p>
            <a:pPr marL="0" marR="0" lvl="0" indent="0" algn="just">
              <a:lnSpc>
                <a:spcPct val="150000"/>
              </a:lnSpc>
              <a:buNone/>
              <a:tabLst>
                <a:tab pos="457200" algn="l"/>
              </a:tabLst>
            </a:pPr>
            <a:r>
              <a:rPr lang="en-US" dirty="0" smtClean="0">
                <a:solidFill>
                  <a:schemeClr val="tx1"/>
                </a:solidFill>
                <a:latin typeface="Times New Roman" panose="02020603050405020304" pitchFamily="18" charset="0"/>
                <a:cs typeface="Times New Roman" panose="02020603050405020304" pitchFamily="18" charset="0"/>
              </a:rPr>
              <a:t> 6.</a:t>
            </a:r>
            <a:r>
              <a:rPr lang="en-US" b="1" dirty="0" smtClean="0">
                <a:solidFill>
                  <a:schemeClr val="tx1"/>
                </a:solidFill>
                <a:latin typeface="Times New Roman" panose="02020603050405020304" pitchFamily="18" charset="0"/>
                <a:cs typeface="Times New Roman" panose="02020603050405020304" pitchFamily="18" charset="0"/>
              </a:rPr>
              <a:t>Iterative </a:t>
            </a:r>
            <a:r>
              <a:rPr lang="en-US" b="1" dirty="0">
                <a:solidFill>
                  <a:schemeClr val="tx1"/>
                </a:solidFill>
                <a:latin typeface="Times New Roman" panose="02020603050405020304" pitchFamily="18" charset="0"/>
                <a:cs typeface="Times New Roman" panose="02020603050405020304" pitchFamily="18" charset="0"/>
              </a:rPr>
              <a:t>Improvement</a:t>
            </a:r>
            <a:r>
              <a:rPr lang="en-US" dirty="0">
                <a:solidFill>
                  <a:schemeClr val="tx1"/>
                </a:solidFill>
                <a:latin typeface="Times New Roman" panose="02020603050405020304" pitchFamily="18" charset="0"/>
                <a:cs typeface="Times New Roman" panose="02020603050405020304" pitchFamily="18" charset="0"/>
              </a:rPr>
              <a:t>: Use feedback to enhance the system and implement continuous learning. </a:t>
            </a:r>
            <a:endParaRPr lang="en-US"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576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C6AF-A820-7777-7950-C0D6DAA3B5DC}"/>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A39BB27-C025-EB57-0C0C-FBA1B44189FE}"/>
              </a:ext>
            </a:extLst>
          </p:cNvPr>
          <p:cNvSpPr txBox="1"/>
          <p:nvPr/>
        </p:nvSpPr>
        <p:spPr>
          <a:xfrm>
            <a:off x="1097280" y="1665978"/>
            <a:ext cx="10058400" cy="378206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conclusion, the development of AI-based recipe generators holds significant promise for revolutionizing the way people discover, prepare and enjoy food. Through advanced algorithms and machine learning techniques, these systems can offer personalized recipe recommendations, assist users in meal planning and grocery shopping and provide step-by-step guidance during the cooking process.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However, while AI-powered </a:t>
            </a:r>
            <a:r>
              <a:rPr lang="en-US" dirty="0" smtClean="0">
                <a:latin typeface="Times New Roman" panose="02020603050405020304" pitchFamily="18" charset="0"/>
                <a:cs typeface="Times New Roman" panose="02020603050405020304" pitchFamily="18" charset="0"/>
              </a:rPr>
              <a:t>recipe generator </a:t>
            </a:r>
            <a:r>
              <a:rPr lang="en-US" dirty="0">
                <a:latin typeface="Times New Roman" panose="02020603050405020304" pitchFamily="18" charset="0"/>
                <a:cs typeface="Times New Roman" panose="02020603050405020304" pitchFamily="18" charset="0"/>
              </a:rPr>
              <a:t>offer exciting opportunities, several challenges and considerations must be addressed. These include ensuring the accuracy and reliability of recipe recommendations, accommodating diverse dietary preferences and restrictions and maintaining user privacy and data security.</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Moreover, the success of AI-based recipe generators ultimately depends on their ability to enhance the overall cooking experience for users. This involves not only providing practical assistance but also fostering creativity, exploration and enjoyment in the kitchen.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28600" marR="0" algn="just">
              <a:lnSpc>
                <a:spcPct val="150000"/>
              </a:lnSpc>
              <a:tabLst>
                <a:tab pos="400050" algn="l"/>
              </a:tabLst>
            </a:pP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7702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97280" y="228546"/>
            <a:ext cx="10058400" cy="1450757"/>
          </a:xfrm>
        </p:spPr>
        <p:txBody>
          <a:bodyPr/>
          <a:lstStyle/>
          <a:p>
            <a:r>
              <a:rPr lang="en-US"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1. </a:t>
            </a:r>
            <a:r>
              <a:rPr lang="en-US" sz="1800" dirty="0" err="1">
                <a:solidFill>
                  <a:schemeClr val="tx1"/>
                </a:solidFill>
                <a:latin typeface="Times New Roman" panose="02020603050405020304" pitchFamily="18" charset="0"/>
                <a:cs typeface="Times New Roman" panose="02020603050405020304" pitchFamily="18" charset="0"/>
              </a:rPr>
              <a:t>Devarasetty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Tejaswini</a:t>
            </a:r>
            <a:r>
              <a:rPr lang="en-US" sz="1800" dirty="0">
                <a:solidFill>
                  <a:schemeClr val="tx1"/>
                </a:solidFill>
                <a:latin typeface="Times New Roman" panose="02020603050405020304" pitchFamily="18" charset="0"/>
                <a:cs typeface="Times New Roman" panose="02020603050405020304" pitchFamily="18" charset="0"/>
              </a:rPr>
              <a:t>, V </a:t>
            </a:r>
            <a:r>
              <a:rPr lang="en-US" sz="1800" dirty="0" err="1">
                <a:solidFill>
                  <a:schemeClr val="tx1"/>
                </a:solidFill>
                <a:latin typeface="Times New Roman" panose="02020603050405020304" pitchFamily="18" charset="0"/>
                <a:cs typeface="Times New Roman" panose="02020603050405020304" pitchFamily="18" charset="0"/>
              </a:rPr>
              <a:t>Sankar</a:t>
            </a:r>
            <a:r>
              <a:rPr lang="en-US" sz="1800" dirty="0">
                <a:solidFill>
                  <a:schemeClr val="tx1"/>
                </a:solidFill>
                <a:latin typeface="Times New Roman" panose="02020603050405020304" pitchFamily="18" charset="0"/>
                <a:cs typeface="Times New Roman" panose="02020603050405020304" pitchFamily="18" charset="0"/>
              </a:rPr>
              <a:t> Reddy(2024) Ai Based Recipe Generator And Cook Assistant published in journal International Journal of creative research Thoughts(IJCRT</a:t>
            </a:r>
            <a:r>
              <a:rPr lang="en-US" sz="1800" dirty="0" smtClean="0">
                <a:solidFill>
                  <a:schemeClr val="tx1"/>
                </a:solidFill>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2. </a:t>
            </a:r>
            <a:r>
              <a:rPr lang="en-IN" sz="1800" dirty="0">
                <a:solidFill>
                  <a:schemeClr val="tx1"/>
                </a:solidFill>
                <a:latin typeface="Times New Roman" panose="02020603050405020304" pitchFamily="18" charset="0"/>
                <a:cs typeface="Times New Roman" panose="02020603050405020304" pitchFamily="18" charset="0"/>
              </a:rPr>
              <a:t>1Akshara </a:t>
            </a:r>
            <a:r>
              <a:rPr lang="en-IN" sz="1800" dirty="0" err="1">
                <a:solidFill>
                  <a:schemeClr val="tx1"/>
                </a:solidFill>
                <a:latin typeface="Times New Roman" panose="02020603050405020304" pitchFamily="18" charset="0"/>
                <a:cs typeface="Times New Roman" panose="02020603050405020304" pitchFamily="18" charset="0"/>
              </a:rPr>
              <a:t>Pareek</a:t>
            </a:r>
            <a:r>
              <a:rPr lang="en-IN" sz="1800" dirty="0">
                <a:solidFill>
                  <a:schemeClr val="tx1"/>
                </a:solidFill>
                <a:latin typeface="Times New Roman" panose="02020603050405020304" pitchFamily="18" charset="0"/>
                <a:cs typeface="Times New Roman" panose="02020603050405020304" pitchFamily="18" charset="0"/>
              </a:rPr>
              <a:t>, 2Aastha </a:t>
            </a:r>
            <a:r>
              <a:rPr lang="en-IN" sz="1800" dirty="0" err="1">
                <a:solidFill>
                  <a:schemeClr val="tx1"/>
                </a:solidFill>
                <a:latin typeface="Times New Roman" panose="02020603050405020304" pitchFamily="18" charset="0"/>
                <a:cs typeface="Times New Roman" panose="02020603050405020304" pitchFamily="18" charset="0"/>
              </a:rPr>
              <a:t>Kanwar</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Gahlot</a:t>
            </a:r>
            <a:r>
              <a:rPr lang="en-IN" sz="1800" dirty="0">
                <a:solidFill>
                  <a:schemeClr val="tx1"/>
                </a:solidFill>
                <a:latin typeface="Times New Roman" panose="02020603050405020304" pitchFamily="18" charset="0"/>
                <a:cs typeface="Times New Roman" panose="02020603050405020304" pitchFamily="18" charset="0"/>
              </a:rPr>
              <a:t>, 3Neha Khatri, 4Mohnish </a:t>
            </a:r>
            <a:r>
              <a:rPr lang="en-IN" sz="1800" dirty="0" err="1">
                <a:solidFill>
                  <a:schemeClr val="tx1"/>
                </a:solidFill>
                <a:latin typeface="Times New Roman" panose="02020603050405020304" pitchFamily="18" charset="0"/>
                <a:cs typeface="Times New Roman" panose="02020603050405020304" pitchFamily="18" charset="0"/>
              </a:rPr>
              <a:t>Sachdeva</a:t>
            </a:r>
            <a:r>
              <a:rPr lang="en-IN" sz="1800" dirty="0">
                <a:solidFill>
                  <a:schemeClr val="tx1"/>
                </a:solidFill>
                <a:latin typeface="Times New Roman" panose="02020603050405020304" pitchFamily="18" charset="0"/>
                <a:cs typeface="Times New Roman" panose="02020603050405020304" pitchFamily="18" charset="0"/>
              </a:rPr>
              <a:t>(2024) Enhancing Recipe Generation Using AI and ML published in International Journal of Novel Research and Development(IJNRD</a:t>
            </a:r>
            <a:r>
              <a:rPr lang="en-IN" sz="1800" dirty="0" smtClean="0">
                <a:solidFill>
                  <a:schemeClr val="tx1"/>
                </a:solidFill>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3. </a:t>
            </a:r>
            <a:r>
              <a:rPr lang="en-IN" sz="1800" dirty="0" err="1">
                <a:solidFill>
                  <a:schemeClr val="tx1"/>
                </a:solidFill>
                <a:latin typeface="Times New Roman" panose="02020603050405020304" pitchFamily="18" charset="0"/>
                <a:cs typeface="Times New Roman" panose="02020603050405020304" pitchFamily="18" charset="0"/>
              </a:rPr>
              <a:t>Disha</a:t>
            </a:r>
            <a:r>
              <a:rPr lang="en-IN" sz="1800" dirty="0">
                <a:solidFill>
                  <a:schemeClr val="tx1"/>
                </a:solidFill>
                <a:latin typeface="Times New Roman" panose="02020603050405020304" pitchFamily="18" charset="0"/>
                <a:cs typeface="Times New Roman" panose="02020603050405020304" pitchFamily="18" charset="0"/>
              </a:rPr>
              <a:t> Moolya1 , </a:t>
            </a:r>
            <a:r>
              <a:rPr lang="en-IN" sz="1800" dirty="0" err="1">
                <a:solidFill>
                  <a:schemeClr val="tx1"/>
                </a:solidFill>
                <a:latin typeface="Times New Roman" panose="02020603050405020304" pitchFamily="18" charset="0"/>
                <a:cs typeface="Times New Roman" panose="02020603050405020304" pitchFamily="18" charset="0"/>
              </a:rPr>
              <a:t>Sakshi</a:t>
            </a:r>
            <a:r>
              <a:rPr lang="en-IN" sz="1800" dirty="0">
                <a:solidFill>
                  <a:schemeClr val="tx1"/>
                </a:solidFill>
                <a:latin typeface="Times New Roman" panose="02020603050405020304" pitchFamily="18" charset="0"/>
                <a:cs typeface="Times New Roman" panose="02020603050405020304" pitchFamily="18" charset="0"/>
              </a:rPr>
              <a:t> Pansare2 , </a:t>
            </a:r>
            <a:r>
              <a:rPr lang="en-IN" sz="1800" dirty="0" err="1">
                <a:solidFill>
                  <a:schemeClr val="tx1"/>
                </a:solidFill>
                <a:latin typeface="Times New Roman" panose="02020603050405020304" pitchFamily="18" charset="0"/>
                <a:cs typeface="Times New Roman" panose="02020603050405020304" pitchFamily="18" charset="0"/>
              </a:rPr>
              <a:t>Anushree</a:t>
            </a:r>
            <a:r>
              <a:rPr lang="en-IN" sz="1800" dirty="0">
                <a:solidFill>
                  <a:schemeClr val="tx1"/>
                </a:solidFill>
                <a:latin typeface="Times New Roman" panose="02020603050405020304" pitchFamily="18" charset="0"/>
                <a:cs typeface="Times New Roman" panose="02020603050405020304" pitchFamily="18" charset="0"/>
              </a:rPr>
              <a:t> Kshirsagar3 , </a:t>
            </a:r>
            <a:r>
              <a:rPr lang="en-IN" sz="1800" dirty="0" err="1">
                <a:solidFill>
                  <a:schemeClr val="tx1"/>
                </a:solidFill>
                <a:latin typeface="Times New Roman" panose="02020603050405020304" pitchFamily="18" charset="0"/>
                <a:cs typeface="Times New Roman" panose="02020603050405020304" pitchFamily="18" charset="0"/>
              </a:rPr>
              <a:t>Prof.</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Sonali</a:t>
            </a:r>
            <a:r>
              <a:rPr lang="en-IN" sz="1800" dirty="0">
                <a:solidFill>
                  <a:schemeClr val="tx1"/>
                </a:solidFill>
                <a:latin typeface="Times New Roman" panose="02020603050405020304" pitchFamily="18" charset="0"/>
                <a:cs typeface="Times New Roman" panose="02020603050405020304" pitchFamily="18" charset="0"/>
              </a:rPr>
              <a:t> Bodekar-Kale4(2022) Recipe Generator using Deep Learning published in Journal International Journal for Research in Applied Science &amp; Engineering Technology (IJRASET</a:t>
            </a:r>
            <a:r>
              <a:rPr lang="en-IN" sz="1800" dirty="0" smtClean="0">
                <a:solidFill>
                  <a:schemeClr val="tx1"/>
                </a:solidFill>
                <a:latin typeface="Times New Roman" panose="02020603050405020304" pitchFamily="18" charset="0"/>
                <a:cs typeface="Times New Roman" panose="02020603050405020304" pitchFamily="18" charset="0"/>
              </a:rPr>
              <a:t>).</a:t>
            </a:r>
          </a:p>
          <a:p>
            <a:r>
              <a:rPr lang="en-US" sz="1800" dirty="0" smtClean="0">
                <a:solidFill>
                  <a:schemeClr val="tx1"/>
                </a:solidFill>
                <a:latin typeface="Times New Roman" panose="02020603050405020304" pitchFamily="18" charset="0"/>
                <a:cs typeface="Times New Roman" panose="02020603050405020304" pitchFamily="18" charset="0"/>
              </a:rPr>
              <a:t>4. </a:t>
            </a:r>
            <a:r>
              <a:rPr lang="en-IN" sz="1800" dirty="0" err="1">
                <a:solidFill>
                  <a:schemeClr val="tx1"/>
                </a:solidFill>
                <a:latin typeface="Times New Roman" panose="02020603050405020304" pitchFamily="18" charset="0"/>
                <a:cs typeface="Times New Roman" panose="02020603050405020304" pitchFamily="18" charset="0"/>
              </a:rPr>
              <a:t>Smriti</a:t>
            </a:r>
            <a:r>
              <a:rPr lang="en-IN" sz="1800" dirty="0">
                <a:solidFill>
                  <a:schemeClr val="tx1"/>
                </a:solidFill>
                <a:latin typeface="Times New Roman" panose="02020603050405020304" pitchFamily="18" charset="0"/>
                <a:cs typeface="Times New Roman" panose="02020603050405020304" pitchFamily="18" charset="0"/>
              </a:rPr>
              <a:t> Chaudhary, </a:t>
            </a:r>
            <a:r>
              <a:rPr lang="en-IN" sz="1800" dirty="0" err="1">
                <a:solidFill>
                  <a:schemeClr val="tx1"/>
                </a:solidFill>
                <a:latin typeface="Times New Roman" panose="02020603050405020304" pitchFamily="18" charset="0"/>
                <a:cs typeface="Times New Roman" panose="02020603050405020304" pitchFamily="18" charset="0"/>
              </a:rPr>
              <a:t>Binita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Soni</a:t>
            </a:r>
            <a:r>
              <a:rPr lang="en-IN" sz="1800" dirty="0">
                <a:solidFill>
                  <a:schemeClr val="tx1"/>
                </a:solidFill>
                <a:latin typeface="Times New Roman" panose="02020603050405020304" pitchFamily="18" charset="0"/>
                <a:cs typeface="Times New Roman" panose="02020603050405020304" pitchFamily="18" charset="0"/>
              </a:rPr>
              <a:t>, Aditya </a:t>
            </a:r>
            <a:r>
              <a:rPr lang="en-IN" sz="1800" dirty="0" err="1">
                <a:solidFill>
                  <a:schemeClr val="tx1"/>
                </a:solidFill>
                <a:latin typeface="Times New Roman" panose="02020603050405020304" pitchFamily="18" charset="0"/>
                <a:cs typeface="Times New Roman" panose="02020603050405020304" pitchFamily="18" charset="0"/>
              </a:rPr>
              <a:t>Sindhavad</a:t>
            </a:r>
            <a:r>
              <a:rPr lang="en-IN" sz="1800" dirty="0">
                <a:solidFill>
                  <a:schemeClr val="tx1"/>
                </a:solidFill>
                <a:latin typeface="Times New Roman" panose="02020603050405020304" pitchFamily="18" charset="0"/>
                <a:cs typeface="Times New Roman" panose="02020603050405020304" pitchFamily="18" charset="0"/>
              </a:rPr>
              <a:t>, Archi </a:t>
            </a:r>
            <a:r>
              <a:rPr lang="en-IN" sz="1800" dirty="0" err="1">
                <a:solidFill>
                  <a:schemeClr val="tx1"/>
                </a:solidFill>
                <a:latin typeface="Times New Roman" panose="02020603050405020304" pitchFamily="18" charset="0"/>
                <a:cs typeface="Times New Roman" panose="02020603050405020304" pitchFamily="18" charset="0"/>
              </a:rPr>
              <a:t>Mamaniya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Ashwini</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Dalvi</a:t>
            </a:r>
            <a:r>
              <a:rPr lang="en-IN" sz="1800" dirty="0">
                <a:solidFill>
                  <a:schemeClr val="tx1"/>
                </a:solidFill>
                <a:latin typeface="Times New Roman" panose="02020603050405020304" pitchFamily="18" charset="0"/>
                <a:cs typeface="Times New Roman" panose="02020603050405020304" pitchFamily="18" charset="0"/>
              </a:rPr>
              <a:t>, Irfan </a:t>
            </a:r>
            <a:r>
              <a:rPr lang="en-IN" sz="1800" dirty="0" err="1">
                <a:solidFill>
                  <a:schemeClr val="tx1"/>
                </a:solidFill>
                <a:latin typeface="Times New Roman" panose="02020603050405020304" pitchFamily="18" charset="0"/>
                <a:cs typeface="Times New Roman" panose="02020603050405020304" pitchFamily="18" charset="0"/>
              </a:rPr>
              <a:t>Siddavatam</a:t>
            </a:r>
            <a:r>
              <a:rPr lang="en-IN" sz="1800" dirty="0">
                <a:solidFill>
                  <a:schemeClr val="tx1"/>
                </a:solidFill>
                <a:latin typeface="Times New Roman" panose="02020603050405020304" pitchFamily="18" charset="0"/>
                <a:cs typeface="Times New Roman" panose="02020603050405020304" pitchFamily="18" charset="0"/>
              </a:rPr>
              <a:t>(2022) ChefAI.IN: Generating Indian Recipes with AI Algorithm published in Journal International Conference on Trends in Quantum Computing and Emerging Business Technologies (TQCEBT) CHRIST (Deemed to be University</a:t>
            </a:r>
            <a:r>
              <a:rPr lang="en-IN" sz="1800" dirty="0" smtClean="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5. </a:t>
            </a:r>
            <a:r>
              <a:rPr lang="en-US" sz="1800" dirty="0" err="1">
                <a:solidFill>
                  <a:schemeClr val="tx1"/>
                </a:solidFill>
                <a:latin typeface="Times New Roman" panose="02020603050405020304" pitchFamily="18" charset="0"/>
                <a:cs typeface="Times New Roman" panose="02020603050405020304" pitchFamily="18" charset="0"/>
              </a:rPr>
              <a:t>Tejas</a:t>
            </a:r>
            <a:r>
              <a:rPr lang="en-US" sz="1800" dirty="0">
                <a:solidFill>
                  <a:schemeClr val="tx1"/>
                </a:solidFill>
                <a:latin typeface="Times New Roman" panose="02020603050405020304" pitchFamily="18" charset="0"/>
                <a:cs typeface="Times New Roman" panose="02020603050405020304" pitchFamily="18" charset="0"/>
              </a:rPr>
              <a:t> D and Varun C M(2024) A Literature Survey on Recipe Generation From Food Images using AI/ML International Journal of Advanced Research in Science, Communication and Technology (IJARSCT) .</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472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4D5-6FFD-8A66-AF04-BD67815959CD}"/>
              </a:ext>
            </a:extLst>
          </p:cNvPr>
          <p:cNvSpPr>
            <a:spLocks noGrp="1"/>
          </p:cNvSpPr>
          <p:nvPr>
            <p:ph type="title"/>
          </p:nvPr>
        </p:nvSpPr>
        <p:spPr/>
        <p:txBody>
          <a:bodyPr/>
          <a:lstStyle/>
          <a:p>
            <a:r>
              <a:rPr lang="en-US" dirty="0"/>
              <a:t>6</a:t>
            </a:r>
          </a:p>
        </p:txBody>
      </p:sp>
      <p:sp>
        <p:nvSpPr>
          <p:cNvPr id="3" name="Content Placeholder 2">
            <a:extLst>
              <a:ext uri="{FF2B5EF4-FFF2-40B4-BE49-F238E27FC236}">
                <a16:creationId xmlns:a16="http://schemas.microsoft.com/office/drawing/2014/main" id="{A73223C9-0EE0-DE55-2FCF-68B404EC4595}"/>
              </a:ext>
            </a:extLst>
          </p:cNvPr>
          <p:cNvSpPr>
            <a:spLocks noGrp="1"/>
          </p:cNvSpPr>
          <p:nvPr>
            <p:ph idx="1"/>
          </p:nvPr>
        </p:nvSpPr>
        <p:spPr>
          <a:xfrm>
            <a:off x="1030288" y="1957047"/>
            <a:ext cx="10131425" cy="4291353"/>
          </a:xfrm>
        </p:spPr>
        <p:txBody>
          <a:bodyPr>
            <a:normAutofit fontScale="62500" lnSpcReduction="20000"/>
          </a:bodyPr>
          <a:lstStyle/>
          <a:p>
            <a:pPr marL="0" indent="0" algn="ctr">
              <a:buNone/>
            </a:pPr>
            <a:endParaRPr lang="en-US" sz="2300" b="1" dirty="0">
              <a:latin typeface="Times New Roman" panose="02020603050405020304" pitchFamily="18" charset="0"/>
              <a:cs typeface="Times New Roman" panose="02020603050405020304" pitchFamily="18" charset="0"/>
            </a:endParaRPr>
          </a:p>
          <a:p>
            <a:pPr marL="0" indent="0" algn="ctr">
              <a:buNone/>
            </a:pPr>
            <a:r>
              <a:rPr lang="en-US" sz="23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marL="0" indent="0" algn="ctr">
              <a:buNone/>
            </a:pPr>
            <a:r>
              <a:rPr lang="en-US" sz="2300" b="1" dirty="0">
                <a:solidFill>
                  <a:schemeClr val="tx1"/>
                </a:solidFill>
                <a:latin typeface="Times New Roman" panose="02020603050405020304" pitchFamily="18" charset="0"/>
                <a:cs typeface="Times New Roman" panose="02020603050405020304" pitchFamily="18" charset="0"/>
              </a:rPr>
              <a:t>2023-24</a:t>
            </a:r>
          </a:p>
          <a:p>
            <a:pPr marL="0" indent="0" algn="ctr">
              <a:buNone/>
            </a:pPr>
            <a:r>
              <a:rPr lang="en-US" sz="2300" b="1" dirty="0">
                <a:solidFill>
                  <a:schemeClr val="tx1"/>
                </a:solidFill>
                <a:latin typeface="Times New Roman" panose="02020603050405020304" pitchFamily="18" charset="0"/>
                <a:cs typeface="Times New Roman" panose="02020603050405020304" pitchFamily="18" charset="0"/>
              </a:rPr>
              <a:t>PROJECT ON</a:t>
            </a:r>
          </a:p>
          <a:p>
            <a:pPr marL="0" indent="0" algn="ctr">
              <a:buNone/>
            </a:pPr>
            <a:r>
              <a:rPr lang="en-US" sz="2300" b="1" dirty="0">
                <a:solidFill>
                  <a:schemeClr val="tx1"/>
                </a:solidFill>
                <a:latin typeface="Times New Roman" panose="02020603050405020304" pitchFamily="18" charset="0"/>
                <a:cs typeface="Times New Roman" panose="02020603050405020304" pitchFamily="18" charset="0"/>
              </a:rPr>
              <a:t>“</a:t>
            </a:r>
            <a:r>
              <a:rPr lang="en-US" sz="2900" b="1" dirty="0">
                <a:solidFill>
                  <a:schemeClr val="tx1"/>
                </a:solidFill>
                <a:effectLst/>
                <a:latin typeface="Times New Roman" panose="02020603050405020304" pitchFamily="18" charset="0"/>
                <a:ea typeface="SimSun" panose="02010600030101010101" pitchFamily="2" charset="-122"/>
              </a:rPr>
              <a:t>AI </a:t>
            </a:r>
            <a:r>
              <a:rPr lang="en-US" sz="2900" b="1" dirty="0" smtClean="0">
                <a:solidFill>
                  <a:schemeClr val="tx1"/>
                </a:solidFill>
                <a:latin typeface="Times New Roman" panose="02020603050405020304" pitchFamily="18" charset="0"/>
                <a:ea typeface="SimSun" panose="02010600030101010101" pitchFamily="2" charset="-122"/>
              </a:rPr>
              <a:t>DRIVEN PERSONALIZED RECIPE GENERATOR </a:t>
            </a:r>
            <a:r>
              <a:rPr lang="en-US" sz="2300" b="1" dirty="0" smtClean="0">
                <a:solidFill>
                  <a:schemeClr val="tx1"/>
                </a:solidFill>
                <a:latin typeface="Times New Roman" panose="02020603050405020304" pitchFamily="18" charset="0"/>
                <a:cs typeface="Times New Roman" panose="02020603050405020304" pitchFamily="18" charset="0"/>
              </a:rPr>
              <a:t>”</a:t>
            </a:r>
            <a:endParaRPr lang="en-US" sz="23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2300" b="1" dirty="0">
                <a:solidFill>
                  <a:schemeClr val="tx1"/>
                </a:solidFill>
                <a:latin typeface="Times New Roman" panose="02020603050405020304" pitchFamily="18" charset="0"/>
                <a:cs typeface="Times New Roman" panose="02020603050405020304" pitchFamily="18" charset="0"/>
              </a:rPr>
              <a:t>PRESENTED BY</a:t>
            </a:r>
          </a:p>
          <a:p>
            <a:pPr algn="ctr"/>
            <a:r>
              <a:rPr lang="en-US" sz="2300" b="1" dirty="0" smtClean="0">
                <a:solidFill>
                  <a:schemeClr val="tx1"/>
                </a:solidFill>
                <a:latin typeface="Times New Roman" panose="02020603050405020304" pitchFamily="18" charset="0"/>
                <a:cs typeface="Times New Roman" panose="02020603050405020304" pitchFamily="18" charset="0"/>
              </a:rPr>
              <a:t>Miss. Neha Subhash </a:t>
            </a:r>
            <a:r>
              <a:rPr lang="en-US" sz="2300" b="1" dirty="0" err="1" smtClean="0">
                <a:solidFill>
                  <a:schemeClr val="tx1"/>
                </a:solidFill>
                <a:latin typeface="Times New Roman" panose="02020603050405020304" pitchFamily="18" charset="0"/>
                <a:cs typeface="Times New Roman" panose="02020603050405020304" pitchFamily="18" charset="0"/>
              </a:rPr>
              <a:t>Kumbhar</a:t>
            </a:r>
            <a:r>
              <a:rPr lang="en-US" sz="2300" b="1" dirty="0" smtClean="0">
                <a:solidFill>
                  <a:schemeClr val="tx1"/>
                </a:solidFill>
                <a:latin typeface="Times New Roman" panose="02020603050405020304" pitchFamily="18" charset="0"/>
                <a:cs typeface="Times New Roman" panose="02020603050405020304" pitchFamily="18" charset="0"/>
              </a:rPr>
              <a:t>                                                           </a:t>
            </a:r>
          </a:p>
          <a:p>
            <a:pPr algn="ctr"/>
            <a:r>
              <a:rPr lang="en-US" sz="2300" b="1" dirty="0" smtClean="0">
                <a:solidFill>
                  <a:schemeClr val="tx1"/>
                </a:solidFill>
                <a:latin typeface="Times New Roman" panose="02020603050405020304" pitchFamily="18" charset="0"/>
                <a:cs typeface="Times New Roman" panose="02020603050405020304" pitchFamily="18" charset="0"/>
              </a:rPr>
              <a:t>Miss. </a:t>
            </a:r>
            <a:r>
              <a:rPr lang="en-US" sz="2300" b="1" dirty="0" err="1" smtClean="0">
                <a:solidFill>
                  <a:schemeClr val="tx1"/>
                </a:solidFill>
                <a:latin typeface="Times New Roman" panose="02020603050405020304" pitchFamily="18" charset="0"/>
                <a:cs typeface="Times New Roman" panose="02020603050405020304" pitchFamily="18" charset="0"/>
              </a:rPr>
              <a:t>Namrata</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dirty="0" err="1" smtClean="0">
                <a:solidFill>
                  <a:schemeClr val="tx1"/>
                </a:solidFill>
                <a:latin typeface="Times New Roman" panose="02020603050405020304" pitchFamily="18" charset="0"/>
                <a:cs typeface="Times New Roman" panose="02020603050405020304" pitchFamily="18" charset="0"/>
              </a:rPr>
              <a:t>Dilip</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dirty="0" err="1" smtClean="0">
                <a:solidFill>
                  <a:schemeClr val="tx1"/>
                </a:solidFill>
                <a:latin typeface="Times New Roman" panose="02020603050405020304" pitchFamily="18" charset="0"/>
                <a:cs typeface="Times New Roman" panose="02020603050405020304" pitchFamily="18" charset="0"/>
              </a:rPr>
              <a:t>Pawar</a:t>
            </a:r>
            <a:r>
              <a:rPr lang="en-US" sz="2300" b="1" dirty="0" smtClean="0">
                <a:solidFill>
                  <a:schemeClr val="tx1"/>
                </a:solidFill>
                <a:latin typeface="Times New Roman" panose="02020603050405020304" pitchFamily="18" charset="0"/>
                <a:cs typeface="Times New Roman" panose="02020603050405020304" pitchFamily="18" charset="0"/>
              </a:rPr>
              <a:t> </a:t>
            </a:r>
          </a:p>
          <a:p>
            <a:pPr algn="ctr"/>
            <a:r>
              <a:rPr lang="en-US" sz="2300" b="1" dirty="0" smtClean="0">
                <a:solidFill>
                  <a:schemeClr val="tx1"/>
                </a:solidFill>
                <a:latin typeface="Times New Roman" panose="02020603050405020304" pitchFamily="18" charset="0"/>
                <a:cs typeface="Times New Roman" panose="02020603050405020304" pitchFamily="18" charset="0"/>
              </a:rPr>
              <a:t>Miss</a:t>
            </a:r>
            <a:r>
              <a:rPr lang="en-US" sz="2300" b="1" dirty="0">
                <a:solidFill>
                  <a:schemeClr val="tx1"/>
                </a:solidFill>
                <a:latin typeface="Times New Roman" panose="02020603050405020304" pitchFamily="18" charset="0"/>
                <a:cs typeface="Times New Roman" panose="02020603050405020304" pitchFamily="18" charset="0"/>
              </a:rPr>
              <a:t>. </a:t>
            </a:r>
            <a:r>
              <a:rPr lang="en-US" sz="2300" b="1" dirty="0" err="1" smtClean="0">
                <a:solidFill>
                  <a:schemeClr val="tx1"/>
                </a:solidFill>
                <a:latin typeface="Times New Roman" panose="02020603050405020304" pitchFamily="18" charset="0"/>
                <a:cs typeface="Times New Roman" panose="02020603050405020304" pitchFamily="18" charset="0"/>
              </a:rPr>
              <a:t>Ankita</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dirty="0" err="1" smtClean="0">
                <a:solidFill>
                  <a:schemeClr val="tx1"/>
                </a:solidFill>
                <a:latin typeface="Times New Roman" panose="02020603050405020304" pitchFamily="18" charset="0"/>
                <a:cs typeface="Times New Roman" panose="02020603050405020304" pitchFamily="18" charset="0"/>
              </a:rPr>
              <a:t>Dnyandev</a:t>
            </a:r>
            <a:r>
              <a:rPr lang="en-US" sz="2300" b="1" dirty="0" smtClean="0">
                <a:solidFill>
                  <a:schemeClr val="tx1"/>
                </a:solidFill>
                <a:latin typeface="Times New Roman" panose="02020603050405020304" pitchFamily="18" charset="0"/>
                <a:cs typeface="Times New Roman" panose="02020603050405020304" pitchFamily="18" charset="0"/>
              </a:rPr>
              <a:t> </a:t>
            </a:r>
            <a:r>
              <a:rPr lang="en-US" sz="2300" b="1" dirty="0" err="1" smtClean="0">
                <a:solidFill>
                  <a:schemeClr val="tx1"/>
                </a:solidFill>
                <a:latin typeface="Times New Roman" panose="02020603050405020304" pitchFamily="18" charset="0"/>
                <a:cs typeface="Times New Roman" panose="02020603050405020304" pitchFamily="18" charset="0"/>
              </a:rPr>
              <a:t>Sanas</a:t>
            </a:r>
            <a:endParaRPr lang="en-US" sz="2300" b="1" dirty="0">
              <a:solidFill>
                <a:schemeClr val="tx1"/>
              </a:solidFill>
              <a:latin typeface="Times New Roman" panose="02020603050405020304" pitchFamily="18" charset="0"/>
              <a:cs typeface="Times New Roman" panose="02020603050405020304" pitchFamily="18" charset="0"/>
            </a:endParaRPr>
          </a:p>
          <a:p>
            <a:pPr algn="ctr"/>
            <a:r>
              <a:rPr lang="en-US" sz="2300" b="1" dirty="0" smtClean="0">
                <a:solidFill>
                  <a:schemeClr val="tx1"/>
                </a:solidFill>
                <a:latin typeface="Times New Roman" panose="02020603050405020304" pitchFamily="18" charset="0"/>
                <a:cs typeface="Times New Roman" panose="02020603050405020304" pitchFamily="18" charset="0"/>
              </a:rPr>
              <a:t>Miss. </a:t>
            </a:r>
            <a:r>
              <a:rPr lang="en-US" sz="2300" b="1" dirty="0" err="1" smtClean="0">
                <a:solidFill>
                  <a:schemeClr val="tx1"/>
                </a:solidFill>
                <a:latin typeface="Times New Roman" panose="02020603050405020304" pitchFamily="18" charset="0"/>
                <a:cs typeface="Times New Roman" panose="02020603050405020304" pitchFamily="18" charset="0"/>
              </a:rPr>
              <a:t>Vaishnavi</a:t>
            </a:r>
            <a:r>
              <a:rPr lang="en-US" sz="2300" b="1" dirty="0" smtClean="0">
                <a:solidFill>
                  <a:schemeClr val="tx1"/>
                </a:solidFill>
                <a:latin typeface="Times New Roman" panose="02020603050405020304" pitchFamily="18" charset="0"/>
                <a:cs typeface="Times New Roman" panose="02020603050405020304" pitchFamily="18" charset="0"/>
              </a:rPr>
              <a:t> Santosh </a:t>
            </a:r>
            <a:r>
              <a:rPr lang="en-US" sz="2300" b="1" dirty="0" err="1" smtClean="0">
                <a:solidFill>
                  <a:schemeClr val="tx1"/>
                </a:solidFill>
                <a:latin typeface="Times New Roman" panose="02020603050405020304" pitchFamily="18" charset="0"/>
                <a:cs typeface="Times New Roman" panose="02020603050405020304" pitchFamily="18" charset="0"/>
              </a:rPr>
              <a:t>Mahamulkar</a:t>
            </a:r>
            <a:r>
              <a:rPr lang="en-US" sz="2300" b="1" dirty="0" smtClean="0">
                <a:solidFill>
                  <a:schemeClr val="tx1"/>
                </a:solidFill>
                <a:latin typeface="Times New Roman" panose="02020603050405020304" pitchFamily="18" charset="0"/>
                <a:cs typeface="Times New Roman" panose="02020603050405020304" pitchFamily="18" charset="0"/>
              </a:rPr>
              <a:t> </a:t>
            </a:r>
            <a:endParaRPr lang="en-US" sz="2300" b="1" dirty="0">
              <a:solidFill>
                <a:schemeClr val="tx1"/>
              </a:solidFill>
              <a:latin typeface="Times New Roman" panose="02020603050405020304" pitchFamily="18" charset="0"/>
              <a:cs typeface="Times New Roman" panose="02020603050405020304" pitchFamily="18" charset="0"/>
            </a:endParaRPr>
          </a:p>
          <a:p>
            <a:pPr marL="0" marR="0" lvl="0" indent="0" algn="ctr">
              <a:lnSpc>
                <a:spcPct val="300000"/>
              </a:lnSpc>
              <a:spcAft>
                <a:spcPts val="1000"/>
              </a:spcAft>
              <a:buSzPts val="1200"/>
              <a:buNone/>
            </a:pPr>
            <a:r>
              <a:rPr lang="en-US" sz="2300" b="1" dirty="0">
                <a:solidFill>
                  <a:schemeClr val="tx1"/>
                </a:solidFill>
                <a:latin typeface="Times New Roman" panose="02020603050405020304" pitchFamily="18" charset="0"/>
                <a:cs typeface="Times New Roman" panose="02020603050405020304" pitchFamily="18" charset="0"/>
              </a:rPr>
              <a:t>UNDER THE GUIDANCE OF:- </a:t>
            </a:r>
            <a:r>
              <a:rPr lang="en-US" sz="2400" b="1" dirty="0"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Prof. </a:t>
            </a:r>
            <a:r>
              <a:rPr lang="en-US" sz="2400" b="1" dirty="0" err="1"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Shital</a:t>
            </a:r>
            <a:r>
              <a:rPr lang="en-US" sz="2400" b="1" dirty="0"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sz="2400" b="1" dirty="0" err="1"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Waghmare</a:t>
            </a:r>
            <a:r>
              <a:rPr lang="en-US" sz="2400" b="1" dirty="0"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endParaRPr lang="en-US" sz="2000" dirty="0">
              <a:solidFill>
                <a:schemeClr val="tx1"/>
              </a:solidFill>
              <a:effectLst/>
              <a:latin typeface="Calibri" panose="020F0502020204030204" pitchFamily="34" charset="0"/>
              <a:ea typeface="SimSun" panose="02010600030101010101" pitchFamily="2" charset="-122"/>
              <a:cs typeface="Mangal" panose="02040503050203030202" pitchFamily="18" charset="0"/>
            </a:endParaRPr>
          </a:p>
          <a:p>
            <a:pPr marL="0" indent="0">
              <a:buNone/>
            </a:pPr>
            <a:endParaRPr lang="en-US" dirty="0"/>
          </a:p>
        </p:txBody>
      </p:sp>
      <p:pic>
        <p:nvPicPr>
          <p:cNvPr id="4" name="Image 4">
            <a:extLst>
              <a:ext uri="{FF2B5EF4-FFF2-40B4-BE49-F238E27FC236}">
                <a16:creationId xmlns:a16="http://schemas.microsoft.com/office/drawing/2014/main" id="{BCF4BD00-7F6F-7E02-69CF-D94A30E4E203}"/>
              </a:ext>
            </a:extLst>
          </p:cNvPr>
          <p:cNvPicPr/>
          <p:nvPr/>
        </p:nvPicPr>
        <p:blipFill rotWithShape="1">
          <a:blip r:embed="rId2" cstate="print"/>
          <a:srcRect b="5566"/>
          <a:stretch/>
        </p:blipFill>
        <p:spPr>
          <a:xfrm>
            <a:off x="483659" y="189529"/>
            <a:ext cx="11224683" cy="1670444"/>
          </a:xfrm>
          <a:prstGeom prst="rect">
            <a:avLst/>
          </a:prstGeom>
        </p:spPr>
      </p:pic>
    </p:spTree>
    <p:extLst>
      <p:ext uri="{BB962C8B-B14F-4D97-AF65-F5344CB8AC3E}">
        <p14:creationId xmlns:p14="http://schemas.microsoft.com/office/powerpoint/2010/main" val="1549670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D349-87B2-F9F7-951D-6C358B9F950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94FBD43-B0DD-4864-C3DF-6F1F377F4F4C}"/>
              </a:ext>
            </a:extLst>
          </p:cNvPr>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1. Introduction</a:t>
            </a:r>
          </a:p>
          <a:p>
            <a:r>
              <a:rPr lang="en-US" dirty="0">
                <a:solidFill>
                  <a:schemeClr val="tx1"/>
                </a:solidFill>
                <a:latin typeface="Times New Roman" panose="02020603050405020304" pitchFamily="18" charset="0"/>
                <a:cs typeface="Times New Roman" panose="02020603050405020304" pitchFamily="18" charset="0"/>
              </a:rPr>
              <a:t>2. Literature Review</a:t>
            </a:r>
          </a:p>
          <a:p>
            <a:r>
              <a:rPr lang="en-US" dirty="0">
                <a:solidFill>
                  <a:schemeClr val="tx1"/>
                </a:solidFill>
                <a:latin typeface="Times New Roman" panose="02020603050405020304" pitchFamily="18" charset="0"/>
                <a:cs typeface="Times New Roman" panose="02020603050405020304" pitchFamily="18" charset="0"/>
              </a:rPr>
              <a:t>3</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Block Diagram</a:t>
            </a:r>
          </a:p>
          <a:p>
            <a:r>
              <a:rPr lang="en-US" dirty="0">
                <a:solidFill>
                  <a:schemeClr val="tx1"/>
                </a:solidFill>
                <a:latin typeface="Times New Roman" panose="02020603050405020304" pitchFamily="18" charset="0"/>
                <a:cs typeface="Times New Roman" panose="02020603050405020304" pitchFamily="18" charset="0"/>
              </a:rPr>
              <a:t>4. Proposed work</a:t>
            </a:r>
          </a:p>
          <a:p>
            <a:pPr marL="0" indent="0">
              <a:buNone/>
            </a:pP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5</a:t>
            </a:r>
            <a:r>
              <a:rPr lang="en-US" dirty="0" smtClean="0">
                <a:solidFill>
                  <a:schemeClr val="tx1"/>
                </a:solidFill>
                <a:latin typeface="Times New Roman" panose="02020603050405020304" pitchFamily="18" charset="0"/>
                <a:cs typeface="Times New Roman" panose="02020603050405020304" pitchFamily="18" charset="0"/>
              </a:rPr>
              <a:t>. Conclusion </a:t>
            </a:r>
          </a:p>
          <a:p>
            <a:r>
              <a:rPr lang="en-US" dirty="0">
                <a:solidFill>
                  <a:schemeClr val="tx1"/>
                </a:solidFill>
                <a:latin typeface="Times New Roman" panose="02020603050405020304" pitchFamily="18" charset="0"/>
                <a:cs typeface="Times New Roman" panose="02020603050405020304" pitchFamily="18" charset="0"/>
              </a:rPr>
              <a:t>6</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References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37" y="2364029"/>
            <a:ext cx="4717143" cy="2986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612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E35-190C-A15C-6EC9-A5F158FD84F3}"/>
              </a:ext>
            </a:extLst>
          </p:cNvPr>
          <p:cNvSpPr>
            <a:spLocks noGrp="1"/>
          </p:cNvSpPr>
          <p:nvPr>
            <p:ph type="title"/>
          </p:nvPr>
        </p:nvSpPr>
        <p:spPr>
          <a:xfrm>
            <a:off x="1066800" y="0"/>
            <a:ext cx="10058400" cy="1450757"/>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8D43BBD-D393-F292-F42C-6617A7B8B617}"/>
              </a:ext>
            </a:extLst>
          </p:cNvPr>
          <p:cNvSpPr>
            <a:spLocks noGrp="1"/>
          </p:cNvSpPr>
          <p:nvPr>
            <p:ph idx="1"/>
          </p:nvPr>
        </p:nvSpPr>
        <p:spPr>
          <a:xfrm>
            <a:off x="1066800" y="1798320"/>
            <a:ext cx="10058400" cy="4023360"/>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AI-Driven Personalized Recipe Generator is an innovative solution designed to transform meal planning through the power of artificial intelligence. As more people seek to align their meals with personal dietary needs, health goals, and taste preferences, this tool offers a personalized approach by generating recipes uniquely suited to individual users. Unlike traditional recipe databases, which often lack adaptability, this AI-driven generator leverages machine learning to understand user inputs, such as dietary restrictions, preferred ingredients, and even available pantry items.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By </a:t>
            </a:r>
            <a:r>
              <a:rPr lang="en-US" dirty="0">
                <a:solidFill>
                  <a:schemeClr val="tx1"/>
                </a:solidFill>
                <a:latin typeface="Times New Roman" panose="02020603050405020304" pitchFamily="18" charset="0"/>
                <a:cs typeface="Times New Roman" panose="02020603050405020304" pitchFamily="18" charset="0"/>
              </a:rPr>
              <a:t>analyzing these factors, the system produces custom recipes that not only meet nutritional and culinary requirements but also encourage healthy, diverse, and sustainable eating habits. This solution not only supports individuals in making healthier food choices but also contributes to reducing food waste by utilizing available ingredients effectively.</a:t>
            </a:r>
          </a:p>
        </p:txBody>
      </p:sp>
    </p:spTree>
    <p:extLst>
      <p:ext uri="{BB962C8B-B14F-4D97-AF65-F5344CB8AC3E}">
        <p14:creationId xmlns:p14="http://schemas.microsoft.com/office/powerpoint/2010/main" val="1219137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467411" y="747485"/>
            <a:ext cx="5069390" cy="3352074"/>
          </a:xfrm>
          <a:prstGeom prst="rect">
            <a:avLst/>
          </a:prstGeom>
        </p:spPr>
      </p:pic>
      <p:sp>
        <p:nvSpPr>
          <p:cNvPr id="6" name="TextBox 5"/>
          <p:cNvSpPr txBox="1"/>
          <p:nvPr/>
        </p:nvSpPr>
        <p:spPr>
          <a:xfrm>
            <a:off x="1407610" y="4937760"/>
            <a:ext cx="9199430" cy="70788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This is the register page and login page where the user will first do the registration and then login </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663061" y="740952"/>
            <a:ext cx="5380655" cy="3358607"/>
          </a:xfrm>
          <a:prstGeom prst="rect">
            <a:avLst/>
          </a:prstGeom>
        </p:spPr>
      </p:pic>
    </p:spTree>
    <p:extLst>
      <p:ext uri="{BB962C8B-B14F-4D97-AF65-F5344CB8AC3E}">
        <p14:creationId xmlns:p14="http://schemas.microsoft.com/office/powerpoint/2010/main" val="389402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439" y="461565"/>
            <a:ext cx="3304826" cy="5151835"/>
          </a:xfrm>
          <a:prstGeom prst="rect">
            <a:avLst/>
          </a:prstGeom>
        </p:spPr>
      </p:pic>
      <p:pic>
        <p:nvPicPr>
          <p:cNvPr id="5" name="Picture 4"/>
          <p:cNvPicPr>
            <a:picLocks noChangeAspect="1"/>
          </p:cNvPicPr>
          <p:nvPr/>
        </p:nvPicPr>
        <p:blipFill>
          <a:blip r:embed="rId3"/>
          <a:stretch>
            <a:fillRect/>
          </a:stretch>
        </p:blipFill>
        <p:spPr>
          <a:xfrm>
            <a:off x="3829172" y="461565"/>
            <a:ext cx="3802110" cy="4885135"/>
          </a:xfrm>
          <a:prstGeom prst="rect">
            <a:avLst/>
          </a:prstGeom>
        </p:spPr>
      </p:pic>
      <p:sp>
        <p:nvSpPr>
          <p:cNvPr id="6" name="TextBox 5"/>
          <p:cNvSpPr txBox="1"/>
          <p:nvPr/>
        </p:nvSpPr>
        <p:spPr>
          <a:xfrm>
            <a:off x="8013700" y="1866900"/>
            <a:ext cx="3657600"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After log in , the user will insert the ingredients and according to user preferences such as dietary preferences, cooking time, cuisine type , spice level the recipe will be generated .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will give the detailed recipe according to the available ingredients.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16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5708" y="259958"/>
            <a:ext cx="4379092" cy="3188484"/>
          </a:xfrm>
          <a:prstGeom prst="rect">
            <a:avLst/>
          </a:prstGeom>
        </p:spPr>
      </p:pic>
      <p:pic>
        <p:nvPicPr>
          <p:cNvPr id="3" name="Picture 2"/>
          <p:cNvPicPr>
            <a:picLocks noChangeAspect="1"/>
          </p:cNvPicPr>
          <p:nvPr/>
        </p:nvPicPr>
        <p:blipFill>
          <a:blip r:embed="rId3"/>
          <a:stretch>
            <a:fillRect/>
          </a:stretch>
        </p:blipFill>
        <p:spPr>
          <a:xfrm>
            <a:off x="1005708" y="3448442"/>
            <a:ext cx="4379092" cy="2164268"/>
          </a:xfrm>
          <a:prstGeom prst="rect">
            <a:avLst/>
          </a:prstGeom>
        </p:spPr>
      </p:pic>
      <p:sp>
        <p:nvSpPr>
          <p:cNvPr id="4" name="TextBox 3"/>
          <p:cNvSpPr txBox="1"/>
          <p:nvPr/>
        </p:nvSpPr>
        <p:spPr>
          <a:xfrm>
            <a:off x="6350000" y="1971114"/>
            <a:ext cx="4318000"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Recipe generator will give step by step instructions of how the recipe must be made.</a:t>
            </a:r>
          </a:p>
          <a:p>
            <a:r>
              <a:rPr lang="en-US" sz="2000" dirty="0" smtClean="0">
                <a:latin typeface="Times New Roman" panose="02020603050405020304" pitchFamily="18" charset="0"/>
                <a:cs typeface="Times New Roman" panose="02020603050405020304" pitchFamily="18" charset="0"/>
              </a:rPr>
              <a:t>It will also give some tips for better cooking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33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47CD-B3A3-A994-35B2-FADD53EDC3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2B589B2-2353-F56C-921B-A3B8317599F0}"/>
              </a:ext>
            </a:extLst>
          </p:cNvPr>
          <p:cNvSpPr>
            <a:spLocks noGrp="1"/>
          </p:cNvSpPr>
          <p:nvPr>
            <p:ph idx="1"/>
          </p:nvPr>
        </p:nvSpPr>
        <p:spPr/>
        <p:txBody>
          <a:bodyPr>
            <a:normAutofit lnSpcReduction="10000"/>
          </a:bodyPr>
          <a:lstStyle/>
          <a:p>
            <a:pPr algn="just"/>
            <a:r>
              <a:rPr lang="en-US" dirty="0">
                <a:solidFill>
                  <a:schemeClr val="tx1"/>
                </a:solidFill>
              </a:rPr>
              <a:t>1</a:t>
            </a:r>
            <a:r>
              <a:rPr lang="en-US" dirty="0">
                <a:solidFill>
                  <a:schemeClr val="tx1"/>
                </a:solidFill>
                <a:latin typeface="Times New Roman" panose="02020603050405020304" pitchFamily="18" charset="0"/>
                <a:cs typeface="Times New Roman" panose="02020603050405020304" pitchFamily="18" charset="0"/>
              </a:rPr>
              <a:t>. The development of AI-based recipe generators and cook assistants holds significant promise for revolutionizing the way people discover, prepare, and enjoy food. Through advanced algorithms and machine learning techniques, these systems can offer personalized recipe recommendations, assist users in meal planning and grocery shopping, and provide step-</a:t>
            </a:r>
            <a:r>
              <a:rPr lang="en-US" dirty="0" err="1">
                <a:solidFill>
                  <a:schemeClr val="tx1"/>
                </a:solidFill>
                <a:latin typeface="Times New Roman" panose="02020603050405020304" pitchFamily="18" charset="0"/>
                <a:cs typeface="Times New Roman" panose="02020603050405020304" pitchFamily="18" charset="0"/>
              </a:rPr>
              <a:t>bystep</a:t>
            </a:r>
            <a:r>
              <a:rPr lang="en-US" dirty="0">
                <a:solidFill>
                  <a:schemeClr val="tx1"/>
                </a:solidFill>
                <a:latin typeface="Times New Roman" panose="02020603050405020304" pitchFamily="18" charset="0"/>
                <a:cs typeface="Times New Roman" panose="02020603050405020304" pitchFamily="18" charset="0"/>
              </a:rPr>
              <a:t> guidance during the cooking process. However, while AI-powered culinary assistants offer exciting opportunities, several challenges and considerations must be addressed. These include ensuring the accuracy and reliability of recipe recommendations, accommodating diverse dietary preferences and restrictions, and maintaining user privacy and data security. </a:t>
            </a:r>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AI-powered recipe generation structures, ultimately enhancing the culinary adventure for customers worldwide. The advanced recipe generator is based on state-of-the-art AI and ML solutions that offer one an in-depth customer experience. There are many layers of processes from data collection to results generation: the recipe databases, culinary literature, and user data were combined by the advanced AI technique in order to communicate intricate patterns connected to the ingredients usage, the link between chosen ingredients and chosen recipes, and harmonic interactions between ingredients. </a:t>
            </a:r>
          </a:p>
        </p:txBody>
      </p:sp>
    </p:spTree>
    <p:extLst>
      <p:ext uri="{BB962C8B-B14F-4D97-AF65-F5344CB8AC3E}">
        <p14:creationId xmlns:p14="http://schemas.microsoft.com/office/powerpoint/2010/main" val="3030265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A5F18A9-061B-E458-2B53-111BFCA8DF2C}"/>
              </a:ext>
            </a:extLst>
          </p:cNvPr>
          <p:cNvSpPr txBox="1">
            <a:spLocks/>
          </p:cNvSpPr>
          <p:nvPr/>
        </p:nvSpPr>
        <p:spPr>
          <a:xfrm>
            <a:off x="1066799" y="824653"/>
            <a:ext cx="10167257" cy="524231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a:solidFill>
                  <a:schemeClr val="tx1"/>
                </a:solidFill>
              </a:rPr>
              <a:t>3. </a:t>
            </a:r>
            <a:r>
              <a:rPr lang="en-US" dirty="0">
                <a:solidFill>
                  <a:schemeClr val="tx1"/>
                </a:solidFill>
                <a:latin typeface="Times New Roman" panose="02020603050405020304" pitchFamily="18" charset="0"/>
                <a:cs typeface="Times New Roman" panose="02020603050405020304" pitchFamily="18" charset="0"/>
              </a:rPr>
              <a:t>The project enabled understanding the changes in output affected by the change made in </a:t>
            </a:r>
            <a:r>
              <a:rPr lang="en-US" dirty="0" smtClean="0">
                <a:solidFill>
                  <a:schemeClr val="tx1"/>
                </a:solidFill>
                <a:latin typeface="Times New Roman" panose="02020603050405020304" pitchFamily="18" charset="0"/>
                <a:cs typeface="Times New Roman" panose="02020603050405020304" pitchFamily="18" charset="0"/>
              </a:rPr>
              <a:t>hyper parameters</a:t>
            </a:r>
            <a:r>
              <a:rPr lang="en-US" dirty="0">
                <a:solidFill>
                  <a:schemeClr val="tx1"/>
                </a:solidFill>
                <a:latin typeface="Times New Roman" panose="02020603050405020304" pitchFamily="18" charset="0"/>
                <a:cs typeface="Times New Roman" panose="02020603050405020304" pitchFamily="18" charset="0"/>
              </a:rPr>
              <a:t>. After successful creation of the model generating seemingly precise model we can move ahead to the next step of adding features to enhance user interactions. In future the model can make use of pre-trained </a:t>
            </a:r>
            <a:r>
              <a:rPr lang="en-US" dirty="0" smtClean="0">
                <a:solidFill>
                  <a:schemeClr val="tx1"/>
                </a:solidFill>
                <a:latin typeface="Times New Roman" panose="02020603050405020304" pitchFamily="18" charset="0"/>
                <a:cs typeface="Times New Roman" panose="02020603050405020304" pitchFamily="18" charset="0"/>
              </a:rPr>
              <a:t>transformers for </a:t>
            </a:r>
            <a:r>
              <a:rPr lang="en-US" dirty="0">
                <a:solidFill>
                  <a:schemeClr val="tx1"/>
                </a:solidFill>
                <a:latin typeface="Times New Roman" panose="02020603050405020304" pitchFamily="18" charset="0"/>
                <a:cs typeface="Times New Roman" panose="02020603050405020304" pitchFamily="18" charset="0"/>
              </a:rPr>
              <a:t>definite and cohesive text generation thus correcting the model prediction and accuracy. Furthermore to make the project ideal and efficient other filters for searching along with search by ingredients can be added, such as search by image, search by cuisine type, health monitoring of recipes generated. Adding another approach to recipe generation such as recipe generation from title rather than ingredients, </a:t>
            </a:r>
            <a:r>
              <a:rPr lang="en-US" dirty="0" smtClean="0">
                <a:solidFill>
                  <a:schemeClr val="tx1"/>
                </a:solidFill>
                <a:latin typeface="Times New Roman" panose="02020603050405020304" pitchFamily="18" charset="0"/>
                <a:cs typeface="Times New Roman" panose="02020603050405020304" pitchFamily="18" charset="0"/>
              </a:rPr>
              <a:t>can be </a:t>
            </a:r>
            <a:r>
              <a:rPr lang="en-US" dirty="0">
                <a:solidFill>
                  <a:schemeClr val="tx1"/>
                </a:solidFill>
                <a:latin typeface="Times New Roman" panose="02020603050405020304" pitchFamily="18" charset="0"/>
                <a:cs typeface="Times New Roman" panose="02020603050405020304" pitchFamily="18" charset="0"/>
              </a:rPr>
              <a:t>an innovative direction to recipe generation using AI</a:t>
            </a:r>
            <a:r>
              <a:rPr lang="en-US" dirty="0" smtClean="0">
                <a:solidFill>
                  <a:schemeClr val="tx1"/>
                </a:solidFill>
                <a:latin typeface="Times New Roman" panose="02020603050405020304" pitchFamily="18" charset="0"/>
                <a:cs typeface="Times New Roman" panose="02020603050405020304" pitchFamily="18" charset="0"/>
              </a:rPr>
              <a:t>.</a:t>
            </a:r>
          </a:p>
          <a:p>
            <a:pPr algn="just"/>
            <a:r>
              <a:rPr lang="en-US" dirty="0" smtClean="0">
                <a:solidFill>
                  <a:schemeClr val="tx1"/>
                </a:solidFill>
                <a:latin typeface="Times New Roman" panose="02020603050405020304" pitchFamily="18" charset="0"/>
                <a:cs typeface="Times New Roman" panose="02020603050405020304" pitchFamily="18" charset="0"/>
              </a:rPr>
              <a:t>4. </a:t>
            </a:r>
            <a:r>
              <a:rPr lang="en-US" dirty="0">
                <a:solidFill>
                  <a:schemeClr val="tx1"/>
                </a:solidFill>
                <a:latin typeface="Times New Roman" panose="02020603050405020304" pitchFamily="18" charset="0"/>
                <a:cs typeface="Times New Roman" panose="02020603050405020304" pitchFamily="18" charset="0"/>
              </a:rPr>
              <a:t>The proposed work experimented with different modules and permutations of different methods to provide the most accurate results. An interactive web app was subsequently created for ease of access and interactivity. Further, an exhaustive survey was conducted over a set of expected properties of the recipes generated by the evolutionary model. The feedback received supported the acceptance of newly generated unique Indian cuisine-centric recipes; more than 86% agreed that they might prepare/cook the recipe generated by the model. </a:t>
            </a:r>
          </a:p>
        </p:txBody>
      </p:sp>
    </p:spTree>
    <p:extLst>
      <p:ext uri="{BB962C8B-B14F-4D97-AF65-F5344CB8AC3E}">
        <p14:creationId xmlns:p14="http://schemas.microsoft.com/office/powerpoint/2010/main" val="22092278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321</TotalTime>
  <Words>1163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SimSun</vt:lpstr>
      <vt:lpstr>Calibri</vt:lpstr>
      <vt:lpstr>Calibri Light</vt:lpstr>
      <vt:lpstr>Mangal</vt:lpstr>
      <vt:lpstr>Times New Roman</vt:lpstr>
      <vt:lpstr>Retrospect</vt:lpstr>
      <vt:lpstr>AI DRIVEN PERSONALIZED RECIPE GENERATOR</vt:lpstr>
      <vt:lpstr>6</vt:lpstr>
      <vt:lpstr>Contents-</vt:lpstr>
      <vt:lpstr>Introduction</vt:lpstr>
      <vt:lpstr>PowerPoint Presentation</vt:lpstr>
      <vt:lpstr>PowerPoint Presentation</vt:lpstr>
      <vt:lpstr>PowerPoint Presentation</vt:lpstr>
      <vt:lpstr>Literature Review-</vt:lpstr>
      <vt:lpstr>PowerPoint Presentation</vt:lpstr>
      <vt:lpstr>Block Diagram</vt:lpstr>
      <vt:lpstr>Proposed 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DRIVEN PERSONALIZED RECIPE GENERATOR</dc:title>
  <dc:creator>prathmesh chavan</dc:creator>
  <cp:lastModifiedBy>SUBHASH</cp:lastModifiedBy>
  <cp:revision>25</cp:revision>
  <dcterms:created xsi:type="dcterms:W3CDTF">2024-10-13T17:59:24Z</dcterms:created>
  <dcterms:modified xsi:type="dcterms:W3CDTF">2024-11-25T17:14:25Z</dcterms:modified>
</cp:coreProperties>
</file>