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61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298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1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t>数据仓库之父比尔·恩门（Bill Inmon）在1991年出版的“Building the Data Warehouse”（《建立数据仓库》）一书中所提出的定义</a:t>
            </a:r>
            <a:r>
              <a:rPr lang="zh-CN"/>
              <a:t>。</a:t>
            </a:r>
          </a:p>
          <a:p>
            <a:r>
              <a:rPr lang="zh-CN"/>
              <a:t>       主题，</a:t>
            </a:r>
            <a:r>
              <a:rPr lang="zh-CN" altLang="en-US" dirty="0">
                <a:sym typeface="+mn-ea"/>
              </a:rPr>
              <a:t>是对数据综合、归类、并按一定的业务逻辑抽象出来的分析对象，每个主题对应一个企业的宏观分析领域，简单理解，</a:t>
            </a:r>
            <a:r>
              <a:rPr lang="zh-CN"/>
              <a:t>指用户使用数据仓库进行决策时所关心的重点方面，如：协议、房源、广告营销等；所谓面向主题，是指数据仓库内的信息是按主题进行组织的，而不是像业务支撑系统那样是按照业务功能进行组织的。</a:t>
            </a:r>
          </a:p>
          <a:p>
            <a:r>
              <a:rPr lang="zh-CN"/>
              <a:t>       集成，是指数据仓库中的信息不是从各个业务系统中简单抽取出来的，而是经过一系列加工、整理和汇总的过程，因此数据仓库中的信息是关于整个企业的一致的全局信息。</a:t>
            </a:r>
          </a:p>
          <a:p>
            <a:r>
              <a:rPr lang="zh-CN"/>
              <a:t>        数据仓库是不可更新的，数据仓库中的数据在载入之后几乎不会再更新，只用于查询分析。        </a:t>
            </a:r>
          </a:p>
          <a:p>
            <a:r>
              <a:rPr lang="zh-CN"/>
              <a:t>反映历史变化，是指数据仓库内的信息并不只是反映企业当前的状态，而是记录了从过去某一时点到当前各个阶段的信息。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3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将企业中的分散、零乱、标准不统一的数据整合到一起，为企业的决策提供分析的依据。</a:t>
            </a:r>
            <a:endParaRPr lang="zh-CN" altLang="en-US"/>
          </a:p>
          <a:p>
            <a:r>
              <a:rPr lang="zh-CN" altLang="en-US">
                <a:sym typeface="+mn-ea"/>
              </a:rPr>
              <a:t>隔离：上游系统的变动，比如换表，通过在基础层的调整，可以屏蔽对下游系统的影响。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75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88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1" name="图片 2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9525"/>
            <a:ext cx="12192000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3332" name="任意多边形 25"/>
          <p:cNvSpPr/>
          <p:nvPr/>
        </p:nvSpPr>
        <p:spPr>
          <a:xfrm>
            <a:off x="-12700" y="1465263"/>
            <a:ext cx="12218988" cy="3744912"/>
          </a:xfrm>
          <a:custGeom>
            <a:avLst/>
            <a:gdLst/>
            <a:ahLst/>
            <a:cxnLst>
              <a:cxn ang="0">
                <a:pos x="2156048" y="1057"/>
              </a:cxn>
              <a:cxn ang="0">
                <a:pos x="2764937" y="2012"/>
              </a:cxn>
              <a:cxn ang="0">
                <a:pos x="8540584" y="905300"/>
              </a:cxn>
              <a:cxn ang="0">
                <a:pos x="12219517" y="170287"/>
              </a:cxn>
              <a:cxn ang="0">
                <a:pos x="12204448" y="3397675"/>
              </a:cxn>
              <a:cxn ang="0">
                <a:pos x="8329621" y="3575475"/>
              </a:cxn>
              <a:cxn ang="0">
                <a:pos x="4017799" y="2994450"/>
              </a:cxn>
              <a:cxn ang="0">
                <a:pos x="67600" y="3725867"/>
              </a:cxn>
              <a:cxn ang="0">
                <a:pos x="0" y="3745139"/>
              </a:cxn>
              <a:cxn ang="0">
                <a:pos x="0" y="142999"/>
              </a:cxn>
              <a:cxn ang="0">
                <a:pos x="161537" y="117205"/>
              </a:cxn>
              <a:cxn ang="0">
                <a:pos x="2156048" y="1057"/>
              </a:cxn>
            </a:cxnLst>
            <a:rect l="0" t="0" r="0" b="0"/>
            <a:pathLst>
              <a:path w="9164638" h="3745139">
                <a:moveTo>
                  <a:pt x="1617036" y="1057"/>
                </a:moveTo>
                <a:cubicBezTo>
                  <a:pt x="1760109" y="-568"/>
                  <a:pt x="1912252" y="-369"/>
                  <a:pt x="2073703" y="2012"/>
                </a:cubicBezTo>
                <a:cubicBezTo>
                  <a:pt x="3365312" y="19475"/>
                  <a:pt x="5284967" y="676700"/>
                  <a:pt x="6405438" y="905300"/>
                </a:cubicBezTo>
                <a:cubicBezTo>
                  <a:pt x="7525909" y="1133900"/>
                  <a:pt x="8941835" y="330625"/>
                  <a:pt x="9164638" y="170287"/>
                </a:cubicBezTo>
                <a:lnTo>
                  <a:pt x="9153336" y="3397675"/>
                </a:lnTo>
                <a:cubicBezTo>
                  <a:pt x="7906934" y="3804075"/>
                  <a:pt x="6828440" y="3651675"/>
                  <a:pt x="6247216" y="3575475"/>
                </a:cubicBezTo>
                <a:cubicBezTo>
                  <a:pt x="5665991" y="3499275"/>
                  <a:pt x="4227461" y="2956350"/>
                  <a:pt x="3013349" y="2994450"/>
                </a:cubicBezTo>
                <a:cubicBezTo>
                  <a:pt x="2150190" y="2989290"/>
                  <a:pt x="597440" y="3521754"/>
                  <a:pt x="50700" y="3725867"/>
                </a:cubicBezTo>
                <a:lnTo>
                  <a:pt x="0" y="3745139"/>
                </a:lnTo>
                <a:lnTo>
                  <a:pt x="0" y="142999"/>
                </a:lnTo>
                <a:lnTo>
                  <a:pt x="121153" y="117205"/>
                </a:lnTo>
                <a:cubicBezTo>
                  <a:pt x="413026" y="62883"/>
                  <a:pt x="901668" y="9181"/>
                  <a:pt x="1617036" y="1057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3" name="Freeform 18"/>
          <p:cNvSpPr/>
          <p:nvPr/>
        </p:nvSpPr>
        <p:spPr>
          <a:xfrm>
            <a:off x="-12700" y="1730375"/>
            <a:ext cx="12199938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0" b="0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334" name="Group 19"/>
          <p:cNvGrpSpPr/>
          <p:nvPr/>
        </p:nvGrpSpPr>
        <p:grpSpPr>
          <a:xfrm>
            <a:off x="9448800" y="1947863"/>
            <a:ext cx="574675" cy="533400"/>
            <a:chOff x="4752" y="1200"/>
            <a:chExt cx="288" cy="288"/>
          </a:xfrm>
        </p:grpSpPr>
        <p:sp>
          <p:nvSpPr>
            <p:cNvPr id="29" name="Oval 20"/>
            <p:cNvSpPr>
              <a:spLocks noChangeArrowheads="1"/>
            </p:cNvSpPr>
            <p:nvPr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233DA9">
                    <a:gamma/>
                    <a:tint val="25490"/>
                    <a:invGamma/>
                  </a:srgbClr>
                </a:gs>
                <a:gs pos="100000">
                  <a:schemeClr val="accent1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6" name="Oval 21"/>
            <p:cNvSpPr/>
            <p:nvPr userDrawn="1"/>
          </p:nvSpPr>
          <p:spPr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defTabSz="914400" eaLnBrk="1" hangingPunct="1"/>
              <a:endPara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37" name="Group 22"/>
          <p:cNvGrpSpPr/>
          <p:nvPr/>
        </p:nvGrpSpPr>
        <p:grpSpPr>
          <a:xfrm>
            <a:off x="10160000" y="1371600"/>
            <a:ext cx="908050" cy="914400"/>
            <a:chOff x="4992" y="816"/>
            <a:chExt cx="576" cy="576"/>
          </a:xfrm>
        </p:grpSpPr>
        <p:sp>
          <p:nvSpPr>
            <p:cNvPr id="13338" name="Oval 23"/>
            <p:cNvSpPr/>
            <p:nvPr userDrawn="1"/>
          </p:nvSpPr>
          <p:spPr>
            <a:xfrm>
              <a:off x="4992" y="816"/>
              <a:ext cx="576" cy="576"/>
            </a:xfrm>
            <a:prstGeom prst="ellipse">
              <a:avLst/>
            </a:prstGeom>
            <a:solidFill>
              <a:srgbClr val="65AAE9">
                <a:alpha val="52940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lvl="0" defTabSz="914400" eaLnBrk="1" hangingPunct="1"/>
              <a:endPara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9" name="Oval 24"/>
            <p:cNvSpPr/>
            <p:nvPr userDrawn="1"/>
          </p:nvSpPr>
          <p:spPr>
            <a:xfrm>
              <a:off x="4992" y="857"/>
              <a:ext cx="576" cy="46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defTabSz="914400" eaLnBrk="1" hangingPunct="1"/>
              <a:endPara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40" name="Group 25"/>
          <p:cNvGrpSpPr/>
          <p:nvPr/>
        </p:nvGrpSpPr>
        <p:grpSpPr>
          <a:xfrm>
            <a:off x="406400" y="3117850"/>
            <a:ext cx="1727200" cy="1682750"/>
            <a:chOff x="4992" y="816"/>
            <a:chExt cx="576" cy="576"/>
          </a:xfrm>
        </p:grpSpPr>
        <p:sp>
          <p:nvSpPr>
            <p:cNvPr id="35" name="Oval 26"/>
            <p:cNvSpPr>
              <a:spLocks noChangeArrowheads="1"/>
            </p:cNvSpPr>
            <p:nvPr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lumMod val="50000"/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42" name="Oval 27"/>
            <p:cNvSpPr/>
            <p:nvPr userDrawn="1"/>
          </p:nvSpPr>
          <p:spPr>
            <a:xfrm>
              <a:off x="5008" y="858"/>
              <a:ext cx="480" cy="48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defTabSz="914400" eaLnBrk="1" hangingPunct="1"/>
              <a:endPara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26" name="Text Placeholder 2"/>
          <p:cNvSpPr>
            <a:spLocks noGrp="1"/>
          </p:cNvSpPr>
          <p:nvPr>
            <p:ph type="subTitle" idx="1"/>
          </p:nvPr>
        </p:nvSpPr>
        <p:spPr>
          <a:xfrm>
            <a:off x="2590800" y="5524500"/>
            <a:ext cx="5734050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1800" kern="1200">
                <a:solidFill>
                  <a:srgbClr val="6C6F72"/>
                </a:solidFill>
              </a:defRPr>
            </a:lvl1pPr>
            <a:lvl2pPr marL="0" lvl="1" indent="0" algn="ctr">
              <a:buNone/>
              <a:defRPr sz="1800" kern="1200">
                <a:solidFill>
                  <a:srgbClr val="6C6F72"/>
                </a:solidFill>
              </a:defRPr>
            </a:lvl2pPr>
            <a:lvl3pPr marL="914400" lvl="2" indent="-914400" algn="ctr">
              <a:buNone/>
              <a:defRPr sz="1800" kern="1200">
                <a:solidFill>
                  <a:srgbClr val="6C6F72"/>
                </a:solidFill>
              </a:defRPr>
            </a:lvl3pPr>
            <a:lvl4pPr marL="1371600" lvl="3" indent="-1371600" algn="ctr">
              <a:buNone/>
              <a:defRPr sz="1800" kern="1200">
                <a:solidFill>
                  <a:srgbClr val="6C6F72"/>
                </a:solidFill>
              </a:defRPr>
            </a:lvl4pPr>
            <a:lvl5pPr marL="1828800" lvl="4" indent="-1828800" algn="ctr">
              <a:buNone/>
              <a:defRPr sz="1800" kern="1200">
                <a:solidFill>
                  <a:srgbClr val="6C6F72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330" name="Title Placeholder 1"/>
          <p:cNvSpPr>
            <a:spLocks noGrp="1"/>
          </p:cNvSpPr>
          <p:nvPr>
            <p:ph type="ctrTitle"/>
          </p:nvPr>
        </p:nvSpPr>
        <p:spPr>
          <a:xfrm>
            <a:off x="3048000" y="2416175"/>
            <a:ext cx="5124450" cy="179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lnSpc>
                <a:spcPct val="110000"/>
              </a:lnSpc>
              <a:defRPr sz="3200" b="1" i="1" kern="12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2019/4/8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2019/4/8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2019/4/8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2019/4/8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7"/>
          <p:cNvGraphicFramePr>
            <a:graphicFrameLocks noChangeAspect="1"/>
          </p:cNvGraphicFramePr>
          <p:nvPr/>
        </p:nvGraphicFramePr>
        <p:xfrm>
          <a:off x="0" y="0"/>
          <a:ext cx="12192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13" imgW="9563100" imgH="1600200" progId="Photoshop.Image.6">
                  <p:embed/>
                </p:oleObj>
              </mc:Choice>
              <mc:Fallback>
                <p:oleObj r:id="rId13" imgW="9563100" imgH="1600200" progId="Photoshop.Image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16"/>
          <p:cNvSpPr/>
          <p:nvPr/>
        </p:nvSpPr>
        <p:spPr bwMode="gray">
          <a:xfrm>
            <a:off x="-14287" y="280988"/>
            <a:ext cx="12206288" cy="1620838"/>
          </a:xfrm>
          <a:custGeom>
            <a:avLst/>
            <a:gdLst/>
            <a:ahLst/>
            <a:cxnLst>
              <a:cxn ang="0">
                <a:pos x="6" y="109"/>
              </a:cxn>
              <a:cxn ang="0">
                <a:pos x="1427" y="46"/>
              </a:cxn>
              <a:cxn ang="0">
                <a:pos x="4032" y="255"/>
              </a:cxn>
              <a:cxn ang="0">
                <a:pos x="5767" y="0"/>
              </a:cxn>
              <a:cxn ang="0">
                <a:pos x="5767" y="776"/>
              </a:cxn>
              <a:cxn ang="0">
                <a:pos x="4065" y="831"/>
              </a:cxn>
              <a:cxn ang="0">
                <a:pos x="1984" y="674"/>
              </a:cxn>
              <a:cxn ang="0">
                <a:pos x="14" y="995"/>
              </a:cxn>
              <a:cxn ang="0">
                <a:pos x="6" y="109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Freeform 17"/>
          <p:cNvSpPr/>
          <p:nvPr/>
        </p:nvSpPr>
        <p:spPr bwMode="gray">
          <a:xfrm>
            <a:off x="-26987" y="533400"/>
            <a:ext cx="12214225" cy="1006475"/>
          </a:xfrm>
          <a:custGeom>
            <a:avLst/>
            <a:gdLst/>
            <a:ahLst/>
            <a:cxnLst>
              <a:cxn ang="0">
                <a:pos x="20" y="109"/>
              </a:cxn>
              <a:cxn ang="0">
                <a:pos x="1442" y="3"/>
              </a:cxn>
              <a:cxn ang="0">
                <a:pos x="4150" y="148"/>
              </a:cxn>
              <a:cxn ang="0">
                <a:pos x="5771" y="37"/>
              </a:cxn>
              <a:cxn ang="0">
                <a:pos x="5771" y="557"/>
              </a:cxn>
              <a:cxn ang="0">
                <a:pos x="3942" y="592"/>
              </a:cxn>
              <a:cxn ang="0">
                <a:pos x="1839" y="456"/>
              </a:cxn>
              <a:cxn ang="0">
                <a:pos x="6" y="620"/>
              </a:cxn>
              <a:cxn ang="0">
                <a:pos x="20" y="109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9" name="Group 18"/>
          <p:cNvGrpSpPr/>
          <p:nvPr/>
        </p:nvGrpSpPr>
        <p:grpSpPr>
          <a:xfrm>
            <a:off x="10320338" y="347663"/>
            <a:ext cx="415925" cy="401637"/>
            <a:chOff x="4752" y="1200"/>
            <a:chExt cx="288" cy="288"/>
          </a:xfrm>
        </p:grpSpPr>
        <p:sp>
          <p:nvSpPr>
            <p:cNvPr id="17" name="Oval 19"/>
            <p:cNvSpPr>
              <a:spLocks noChangeArrowheads="1"/>
            </p:cNvSpPr>
            <p:nvPr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0" name="Group 21"/>
          <p:cNvGrpSpPr/>
          <p:nvPr/>
        </p:nvGrpSpPr>
        <p:grpSpPr>
          <a:xfrm>
            <a:off x="10871200" y="53975"/>
            <a:ext cx="641350" cy="592138"/>
            <a:chOff x="4992" y="816"/>
            <a:chExt cx="576" cy="576"/>
          </a:xfrm>
        </p:grpSpPr>
        <p:sp>
          <p:nvSpPr>
            <p:cNvPr id="20" name="Oval 22"/>
            <p:cNvSpPr>
              <a:spLocks noChangeArrowheads="1"/>
            </p:cNvSpPr>
            <p:nvPr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1" name="Group 24"/>
          <p:cNvGrpSpPr/>
          <p:nvPr/>
        </p:nvGrpSpPr>
        <p:grpSpPr>
          <a:xfrm>
            <a:off x="228600" y="819150"/>
            <a:ext cx="763588" cy="762000"/>
            <a:chOff x="4992" y="816"/>
            <a:chExt cx="576" cy="576"/>
          </a:xfrm>
        </p:grpSpPr>
        <p:sp>
          <p:nvSpPr>
            <p:cNvPr id="23" name="Oval 25"/>
            <p:cNvSpPr>
              <a:spLocks noChangeArrowheads="1"/>
            </p:cNvSpPr>
            <p:nvPr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gray">
            <a:xfrm>
              <a:off x="4992" y="816"/>
              <a:ext cx="576" cy="5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>
          <a:xfrm>
            <a:off x="754063" y="1792288"/>
            <a:ext cx="10680700" cy="43164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6" name="Title Placeholder 1"/>
          <p:cNvSpPr>
            <a:spLocks noGrp="1"/>
          </p:cNvSpPr>
          <p:nvPr>
            <p:ph type="title"/>
          </p:nvPr>
        </p:nvSpPr>
        <p:spPr>
          <a:xfrm>
            <a:off x="1320800" y="636588"/>
            <a:ext cx="10113963" cy="6016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7505" indent="-357505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60000"/>
        <a:buFont typeface="Wingdings" panose="05000000000000000000" pitchFamily="2" charset="2"/>
        <a:buChar char="¦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indent="-357505" algn="l" defTabSz="914400" rtl="0" eaLnBrk="1" latinLnBrk="0" hangingPunct="1">
        <a:lnSpc>
          <a:spcPct val="120000"/>
        </a:lnSpc>
        <a:spcBef>
          <a:spcPts val="0"/>
        </a:spcBef>
        <a:buFont typeface="Calibri" panose="020F0502020204030204" pitchFamily="3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/>
              <a:t>数据仓库简介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数据仓库是什么？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你理解的数据仓库是什么？</a:t>
            </a:r>
          </a:p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Hive</a:t>
            </a:r>
          </a:p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Hadoop</a:t>
            </a:r>
          </a:p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大型数据库</a:t>
            </a:r>
            <a:endParaRPr lang="zh-CN" altLang="en-US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Adhoc</a:t>
            </a:r>
          </a:p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大数据</a:t>
            </a:r>
          </a:p>
          <a:p>
            <a:endParaRPr lang="zh-CN" altLang="en-US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数据仓库是什么？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766763" y="1817688"/>
            <a:ext cx="10680700" cy="4316412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数据仓库（Data Warehouse）的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定义：</a:t>
            </a:r>
          </a:p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面向主题的（Subject Oriented）</a:t>
            </a:r>
          </a:p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集成的（Integrated）</a:t>
            </a:r>
          </a:p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相对稳定的（Non-Volatile）</a:t>
            </a:r>
          </a:p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反映历史变化的（Time Variant）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用于支持管理决策(Decision Making Support)的数据集合。</a:t>
            </a:r>
            <a:endParaRPr lang="en-US" altLang="zh-CN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为什么要建数据仓库？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企业在商业竞争中需要准确的决策信息。</a:t>
            </a:r>
          </a:p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可以多角度分层次的数据分析</a:t>
            </a:r>
            <a:endParaRPr lang="zh-CN" altLang="en-US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企业数据分散在多种互不兼容的结构和系统中</a:t>
            </a:r>
          </a:p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操作型数据只保留当前数据，没有历史变化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690" y="627698"/>
            <a:ext cx="10113963" cy="601662"/>
          </a:xfrm>
        </p:spPr>
        <p:txBody>
          <a:bodyPr/>
          <a:lstStyle/>
          <a:p>
            <a:r>
              <a:rPr lang="zh-CN" altLang="en-US"/>
              <a:t>数据仓库分层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788285" y="2245360"/>
            <a:ext cx="6840220" cy="62039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3525" y="3072765"/>
            <a:ext cx="6824345" cy="2377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07335" y="5630545"/>
            <a:ext cx="6840000" cy="537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1772920" y="5334000"/>
            <a:ext cx="864000" cy="355600"/>
          </a:xfrm>
          <a:prstGeom prst="wedgeRectCallout">
            <a:avLst>
              <a:gd name="adj1" fmla="val 64037"/>
              <a:gd name="adj2" fmla="val 12142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源数据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742815" y="5727700"/>
            <a:ext cx="1008000" cy="3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数据库数据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447790" y="5727065"/>
            <a:ext cx="1008000" cy="3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文档数据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951470" y="5716905"/>
            <a:ext cx="1008000" cy="3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其它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181985" y="5727065"/>
            <a:ext cx="1008000" cy="3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点击流日志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1770380" y="3654425"/>
            <a:ext cx="873760" cy="355600"/>
          </a:xfrm>
          <a:prstGeom prst="wedgeRectCallout">
            <a:avLst>
              <a:gd name="adj1" fmla="val 64037"/>
              <a:gd name="adj2" fmla="val 12142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数据仓库</a:t>
            </a:r>
          </a:p>
        </p:txBody>
      </p:sp>
      <p:sp>
        <p:nvSpPr>
          <p:cNvPr id="13" name="矩形标注 12"/>
          <p:cNvSpPr/>
          <p:nvPr/>
        </p:nvSpPr>
        <p:spPr>
          <a:xfrm>
            <a:off x="1745615" y="2033905"/>
            <a:ext cx="873760" cy="355600"/>
          </a:xfrm>
          <a:prstGeom prst="wedgeRectCallout">
            <a:avLst>
              <a:gd name="adj1" fmla="val 64037"/>
              <a:gd name="adj2" fmla="val 1214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数据应用</a:t>
            </a:r>
          </a:p>
        </p:txBody>
      </p:sp>
      <p:sp>
        <p:nvSpPr>
          <p:cNvPr id="14" name="流程图: 磁盘 13"/>
          <p:cNvSpPr/>
          <p:nvPr/>
        </p:nvSpPr>
        <p:spPr>
          <a:xfrm>
            <a:off x="3677920" y="3271520"/>
            <a:ext cx="5040000" cy="53975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应用层</a:t>
            </a:r>
          </a:p>
        </p:txBody>
      </p:sp>
      <p:sp>
        <p:nvSpPr>
          <p:cNvPr id="15" name="流程图: 磁盘 14"/>
          <p:cNvSpPr/>
          <p:nvPr/>
        </p:nvSpPr>
        <p:spPr>
          <a:xfrm>
            <a:off x="3677920" y="4018280"/>
            <a:ext cx="5040000" cy="53975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基础层</a:t>
            </a:r>
          </a:p>
        </p:txBody>
      </p:sp>
      <p:sp>
        <p:nvSpPr>
          <p:cNvPr id="16" name="流程图: 磁盘 15"/>
          <p:cNvSpPr/>
          <p:nvPr/>
        </p:nvSpPr>
        <p:spPr>
          <a:xfrm>
            <a:off x="3677920" y="4765040"/>
            <a:ext cx="5040000" cy="53975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贴源层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181985" y="2400935"/>
            <a:ext cx="1008000" cy="36000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指标平台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448045" y="2400935"/>
            <a:ext cx="1007745" cy="36000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DMP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951725" y="2400935"/>
            <a:ext cx="1007745" cy="36000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其它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4743705" y="2389505"/>
            <a:ext cx="1007110" cy="36000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Adhoc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Hadoop生态圈的组件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59635" y="1658620"/>
            <a:ext cx="8142605" cy="5038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1119A01PPBG">
  <a:themeElements>
    <a:clrScheme name="KSO_BLUE4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4">
      <a:majorFont>
        <a:latin typeface="Times New Roman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宽屏</PresentationFormat>
  <Paragraphs>51</Paragraphs>
  <Slides>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宋体</vt:lpstr>
      <vt:lpstr>微软雅黑</vt:lpstr>
      <vt:lpstr>幼圆</vt:lpstr>
      <vt:lpstr>Arial</vt:lpstr>
      <vt:lpstr>Calibri</vt:lpstr>
      <vt:lpstr>Calibri Light</vt:lpstr>
      <vt:lpstr>Times New Roman</vt:lpstr>
      <vt:lpstr>Wingdings</vt:lpstr>
      <vt:lpstr>自定义设计方案</vt:lpstr>
      <vt:lpstr>A000120141119A01PPBG</vt:lpstr>
      <vt:lpstr>Photoshop.Image.6</vt:lpstr>
      <vt:lpstr>数据仓库简介</vt:lpstr>
      <vt:lpstr>数据仓库是什么？</vt:lpstr>
      <vt:lpstr>数据仓库是什么？</vt:lpstr>
      <vt:lpstr>为什么要建数据仓库？</vt:lpstr>
      <vt:lpstr>数据仓库分层</vt:lpstr>
      <vt:lpstr>Hadoop生态圈的组件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数据仓库简介</dc:title>
  <dc:creator>LHCan</dc:creator>
  <cp:lastModifiedBy>jfcheng</cp:lastModifiedBy>
  <cp:revision>56</cp:revision>
  <dcterms:created xsi:type="dcterms:W3CDTF">2015-05-05T08:02:00Z</dcterms:created>
  <dcterms:modified xsi:type="dcterms:W3CDTF">2019-04-08T12:31:26Z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