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4"/>
  </p:notesMasterIdLst>
  <p:handoutMasterIdLst>
    <p:handoutMasterId r:id="rId15"/>
  </p:handoutMasterIdLst>
  <p:sldIdLst>
    <p:sldId id="256" r:id="rId3"/>
    <p:sldId id="266" r:id="rId4"/>
    <p:sldId id="265" r:id="rId5"/>
    <p:sldId id="276" r:id="rId6"/>
    <p:sldId id="257" r:id="rId7"/>
    <p:sldId id="261" r:id="rId8"/>
    <p:sldId id="284" r:id="rId9"/>
    <p:sldId id="258" r:id="rId10"/>
    <p:sldId id="272" r:id="rId11"/>
    <p:sldId id="273" r:id="rId12"/>
    <p:sldId id="26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2019/4/8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983188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270135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定义：</a:t>
            </a:r>
            <a:r>
              <a:rPr lang="zh-CN" altLang="en-US">
                <a:sym typeface="+mn-ea"/>
              </a:rPr>
              <a:t>数据模型（Data Model）是数据特征的抽象。数据（Data）是描述事物的符号记录，模型（Model)是现实世界的抽象。数据模型从抽象层次上描述了系统的静态特征、动态行为和约束条件</a:t>
            </a:r>
            <a:endParaRPr lang="zh-CN" altLang="en-US"/>
          </a:p>
          <a:p>
            <a:r>
              <a:rPr lang="zh-CN" altLang="en-US"/>
              <a:t>目的 ：有序、有结构的分类组织和存储数据。</a:t>
            </a:r>
          </a:p>
          <a:p>
            <a:r>
              <a:rPr lang="zh-CN" altLang="en-US"/>
              <a:t>好处：</a:t>
            </a:r>
          </a:p>
          <a:p>
            <a:r>
              <a:rPr lang="en-US" altLang="zh-CN"/>
              <a:t>       </a:t>
            </a:r>
            <a:r>
              <a:rPr lang="zh-CN" altLang="en-US"/>
              <a:t>性能：快速查询所需要的数据，减少数据的</a:t>
            </a:r>
            <a:r>
              <a:rPr lang="en-US" altLang="zh-CN"/>
              <a:t>I/O</a:t>
            </a:r>
            <a:r>
              <a:rPr lang="zh-CN" altLang="en-US"/>
              <a:t>吞吐。</a:t>
            </a:r>
          </a:p>
          <a:p>
            <a:r>
              <a:rPr lang="zh-CN" altLang="en-US"/>
              <a:t>       成本：减少数据冗余，实现计算结果复用，降低存储和计算成本。</a:t>
            </a:r>
          </a:p>
          <a:p>
            <a:r>
              <a:rPr lang="zh-CN" altLang="en-US"/>
              <a:t>       易用：改善用户使用数据的体验</a:t>
            </a:r>
          </a:p>
          <a:p>
            <a:r>
              <a:rPr lang="en-US" altLang="zh-CN"/>
              <a:t>       </a:t>
            </a:r>
            <a:r>
              <a:rPr lang="zh-CN" altLang="en-US"/>
              <a:t>质量：改善数据统计口径的不一致，减少数据计算错误的可能性。</a:t>
            </a:r>
          </a:p>
          <a:p>
            <a:r>
              <a:rPr lang="zh-CN" altLang="en-US"/>
              <a:t>从具体事物抽出、概括出它们共同的方面、本质属性与关系等，而将个别的、非本质的方面、属性与关系舍弃，这种思维过程，称为抽象。</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31813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业务建模，生成业务模型，主要解决业务层面的分解和程序化。</a:t>
            </a:r>
          </a:p>
          <a:p>
            <a:r>
              <a:rPr lang="zh-CN" altLang="en-US"/>
              <a:t>领域建模，生成领域模型，主要是对业务模型进行抽象处理，生成领域概念模型。</a:t>
            </a:r>
          </a:p>
          <a:p>
            <a:r>
              <a:rPr lang="zh-CN" altLang="en-US"/>
              <a:t>逻辑建模，生成逻辑模型，主要是将领域模型的概念实体以及实体之间的关系进行数据库层次的逻辑化。</a:t>
            </a:r>
          </a:p>
          <a:p>
            <a:r>
              <a:rPr lang="zh-CN" altLang="en-US"/>
              <a:t>物理建模，生成物理模型，主要解决，逻辑模型针对不同关系型数据库的物理化以及性能等一些具体的技术问题。</a:t>
            </a:r>
          </a:p>
          <a:p>
            <a:r>
              <a:rPr lang="zh-CN" altLang="en-US"/>
              <a:t>ER模型是数据仓库之父Inmon推崇的、从全企业的高度设计一个3NF模型的方法，用实体加关系描述的数据模型描述企业业务架构，在范式理论上符合3NF，站在企业角度面向主题的抽象，而不是针对某个具体业务流程的实体对象关系抽象。它更多是面向数据的整合和一致性治理，正如Inmon所希望达到的“single version of the truth”。</a:t>
            </a:r>
          </a:p>
          <a:p>
            <a:r>
              <a:rPr lang="en-US" altLang="zh-CN"/>
              <a:t>Inmon</a:t>
            </a:r>
            <a:r>
              <a:rPr lang="zh-CN" altLang="en-US"/>
              <a:t>在</a:t>
            </a:r>
            <a:r>
              <a:rPr lang="en-US" altLang="zh-CN"/>
              <a:t>DW2.0</a:t>
            </a:r>
            <a:r>
              <a:rPr lang="zh-CN" altLang="en-US"/>
              <a:t>中描述为</a:t>
            </a:r>
            <a:r>
              <a:rPr lang="en-US" altLang="zh-CN"/>
              <a:t>ERD</a:t>
            </a:r>
            <a:r>
              <a:rPr lang="zh-CN" altLang="en-US"/>
              <a:t>层</a:t>
            </a:r>
            <a:r>
              <a:rPr lang="en-US" altLang="zh-CN"/>
              <a:t>-</a:t>
            </a:r>
            <a:r>
              <a:rPr lang="zh-CN" altLang="en-US"/>
              <a:t>中间层模型</a:t>
            </a:r>
            <a:r>
              <a:rPr lang="en-US" altLang="zh-CN"/>
              <a:t>-</a:t>
            </a:r>
            <a:r>
              <a:rPr lang="zh-CN" altLang="en-US"/>
              <a:t>底层模型</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4287361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2000">
                <a:solidFill>
                  <a:srgbClr val="EAF5FC">
                    <a:lumMod val="10000"/>
                  </a:srgbClr>
                </a:solidFill>
                <a:latin typeface="微软雅黑" panose="020B0503020204020204" charset="-122"/>
                <a:ea typeface="微软雅黑" panose="020B0503020204020204" charset="-122"/>
                <a:cs typeface="+mn-ea"/>
                <a:sym typeface="+mn-ea"/>
              </a:rPr>
              <a:t>ER建模则常常需要全局考虑，要对上游业务系统的进行信息调研，以做到对其业务和数据的基本了解</a:t>
            </a:r>
          </a:p>
          <a:p>
            <a:r>
              <a:rPr lang="zh-CN" altLang="en-US" sz="2000">
                <a:solidFill>
                  <a:srgbClr val="EAF5FC">
                    <a:lumMod val="10000"/>
                  </a:srgbClr>
                </a:solidFill>
                <a:latin typeface="微软雅黑" panose="020B0503020204020204" charset="-122"/>
                <a:ea typeface="微软雅黑" panose="020B0503020204020204" charset="-122"/>
                <a:cs typeface="+mn-ea"/>
                <a:sym typeface="+mn-ea"/>
              </a:rPr>
              <a:t>资料（与业务人员交流，设计文档，产品介绍，业务系统概念模型等）</a:t>
            </a:r>
            <a:endParaRPr lang="zh-CN" altLang="en-US"/>
          </a:p>
          <a:p>
            <a:endParaRPr lang="zh-CN" altLang="en-US"/>
          </a:p>
          <a:p>
            <a:r>
              <a:rPr lang="zh-CN" altLang="en-US"/>
              <a:t>业务建模是一种用于理解业务流程和交流业务规则的最有效的技术。在业务模型中，只保留重要的信息，通过图形（方框和箭头）来描述复杂的业务流程，便于业务的理解和交流。</a:t>
            </a:r>
          </a:p>
          <a:p>
            <a:endParaRPr lang="zh-CN" altLang="en-US"/>
          </a:p>
          <a:p>
            <a:r>
              <a:rPr lang="zh-CN" altLang="en-US"/>
              <a:t>输入：活动消耗或修改的信息</a:t>
            </a:r>
          </a:p>
          <a:p>
            <a:r>
              <a:rPr lang="zh-CN" altLang="en-US"/>
              <a:t>控制：对活动的限制</a:t>
            </a:r>
          </a:p>
          <a:p>
            <a:r>
              <a:rPr lang="zh-CN" altLang="en-US"/>
              <a:t>输出：活动的结果</a:t>
            </a:r>
          </a:p>
          <a:p>
            <a:r>
              <a:rPr lang="zh-CN" altLang="en-US"/>
              <a:t>机制：用于执行活动但不被活动所消耗的事物</a:t>
            </a:r>
          </a:p>
          <a:p>
            <a:endParaRPr lang="zh-CN" altLang="en-US"/>
          </a:p>
          <a:p>
            <a:endParaRPr lang="en-US" altLang="zh-CN"/>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295828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t>概念模型：以文字表述来抽象概括出事物本质特征的模型。</a:t>
            </a:r>
          </a:p>
          <a:p>
            <a:endParaRPr lang="zh-CN"/>
          </a:p>
          <a:p>
            <a:r>
              <a:t>数据仓库之父比尔·恩门（Bill Inmon）在1991年出版的“Building the Data Warehouse”（《建立数据仓库》）一书中所提出的定义</a:t>
            </a:r>
            <a:r>
              <a:rPr lang="zh-CN"/>
              <a:t>。</a:t>
            </a:r>
          </a:p>
          <a:p>
            <a:r>
              <a:rPr lang="zh-CN"/>
              <a:t>       主题，</a:t>
            </a:r>
            <a:r>
              <a:rPr lang="zh-CN" altLang="en-US" dirty="0">
                <a:sym typeface="+mn-ea"/>
              </a:rPr>
              <a:t>是对数据综合、归类、并按一定的业务逻辑抽象出来的分析对象，每个主题对应一个企业的宏观分析领域，简单理解，</a:t>
            </a:r>
            <a:r>
              <a:rPr lang="zh-CN"/>
              <a:t>指用户使用数据仓库进行决策时所关心的重点方面，如：协议、房源、广告营销等；所谓面向主题，是指数据仓库内的信息是按主题进行组织的，而不是像业务支撑系统那样是按照业务功能进行组织的。</a:t>
            </a:r>
          </a:p>
          <a:p>
            <a:r>
              <a:rPr lang="zh-CN"/>
              <a:t>       集成，是指数据仓库中的信息不是从各个业务系统中简单抽取出来的，而是经过一系列加工、整理和汇总的过程，因此数据仓库中的信息是关于整个企业的一致的全局信息。</a:t>
            </a:r>
          </a:p>
          <a:p>
            <a:r>
              <a:rPr lang="zh-CN"/>
              <a:t>        数据仓库是不可更新的，数据仓库中的数据在载入之后几乎不会再更新，只用于查询分析。        </a:t>
            </a:r>
          </a:p>
          <a:p>
            <a:r>
              <a:rPr lang="zh-CN"/>
              <a:t>反映历史变化，是指数据仓库内的信息并不只是反映企业当前的状态，而是记录了从过去某一时点到当前各个阶段的信息。</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103949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155095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t>数据仓库之父比尔·恩门（Bill Inmon）在1991年出版的“Building the Data Warehouse”（《建立数据仓库》）一书中所提出的定义</a:t>
            </a:r>
            <a:r>
              <a:rPr lang="zh-CN"/>
              <a:t>。</a:t>
            </a:r>
          </a:p>
          <a:p>
            <a:r>
              <a:rPr lang="zh-CN"/>
              <a:t>       主题，</a:t>
            </a:r>
            <a:r>
              <a:rPr lang="zh-CN" altLang="en-US" dirty="0">
                <a:sym typeface="+mn-ea"/>
              </a:rPr>
              <a:t>是对数据综合、归类、并按一定的业务逻辑抽象出来的分析对象，每个主题对应一个企业的宏观分析领域，简单理解，</a:t>
            </a:r>
            <a:r>
              <a:rPr lang="zh-CN"/>
              <a:t>指用户使用数据仓库进行决策时所关心的重点方面，如：协议、房源、广告营销等；所谓面向主题，是指数据仓库内的信息是按主题进行组织的，而不是像业务支撑系统那样是按照业务功能进行组织的。</a:t>
            </a:r>
          </a:p>
          <a:p>
            <a:r>
              <a:rPr lang="zh-CN"/>
              <a:t>       集成，是指数据仓库中的信息不是从各个业务系统中简单抽取出来的，而是经过一系列加工、整理和汇总的过程，因此数据仓库中的信息是关于整个企业的一致的全局信息。</a:t>
            </a:r>
          </a:p>
          <a:p>
            <a:r>
              <a:rPr lang="zh-CN"/>
              <a:t>        数据仓库是不可更新的，数据仓库中的数据在载入之后几乎不会再更新，只用于查询分析。        </a:t>
            </a:r>
          </a:p>
          <a:p>
            <a:r>
              <a:rPr lang="zh-CN"/>
              <a:t>反映历史变化，是指数据仓库内的信息并不只是反映企业当前的状态，而是记录了从过去某一时点到当前各个阶段的信息。</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754201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（1）            缺失数据的替换</a:t>
            </a:r>
          </a:p>
          <a:p>
            <a:r>
              <a:rPr lang="zh-CN" altLang="en-US"/>
              <a:t>（2）            建立完整性约束，并调整数据的一致性。</a:t>
            </a:r>
          </a:p>
          <a:p>
            <a:r>
              <a:rPr lang="zh-CN" altLang="en-US"/>
              <a:t>（3）            建立在多数据源中选择数据的判断逻辑。</a:t>
            </a:r>
          </a:p>
          <a:p>
            <a:r>
              <a:rPr lang="zh-CN" altLang="en-US"/>
              <a:t>（4）            拆分和合并数据</a:t>
            </a:r>
          </a:p>
          <a:p>
            <a:r>
              <a:rPr lang="zh-CN" altLang="en-US"/>
              <a:t>（5）            增加数据记录的时间属性</a:t>
            </a:r>
          </a:p>
          <a:p>
            <a:r>
              <a:rPr lang="zh-CN" altLang="en-US"/>
              <a:t>（6）            按照数据分析的数据粒度要求，汇总和聚集数据</a:t>
            </a:r>
          </a:p>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53095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10452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pic>
        <p:nvPicPr>
          <p:cNvPr id="13331" name="图片 24"/>
          <p:cNvPicPr>
            <a:picLocks noChangeAspect="1"/>
          </p:cNvPicPr>
          <p:nvPr/>
        </p:nvPicPr>
        <p:blipFill>
          <a:blip r:embed="rId2"/>
          <a:srcRect/>
          <a:stretch>
            <a:fillRect/>
          </a:stretch>
        </p:blipFill>
        <p:spPr>
          <a:xfrm>
            <a:off x="0" y="9525"/>
            <a:ext cx="12192000" cy="6848475"/>
          </a:xfrm>
          <a:prstGeom prst="rect">
            <a:avLst/>
          </a:prstGeom>
          <a:noFill/>
          <a:ln w="9525">
            <a:noFill/>
            <a:miter/>
          </a:ln>
        </p:spPr>
      </p:pic>
      <p:sp>
        <p:nvSpPr>
          <p:cNvPr id="13332" name="任意多边形 25"/>
          <p:cNvSpPr/>
          <p:nvPr/>
        </p:nvSpPr>
        <p:spPr>
          <a:xfrm>
            <a:off x="-12700" y="1465263"/>
            <a:ext cx="12218988" cy="3744912"/>
          </a:xfrm>
          <a:custGeom>
            <a:avLst/>
            <a:gdLst/>
            <a:ahLst/>
            <a:cxnLst>
              <a:cxn ang="0">
                <a:pos x="2156048" y="1057"/>
              </a:cxn>
              <a:cxn ang="0">
                <a:pos x="2764937" y="2012"/>
              </a:cxn>
              <a:cxn ang="0">
                <a:pos x="8540584" y="905300"/>
              </a:cxn>
              <a:cxn ang="0">
                <a:pos x="12219517" y="170287"/>
              </a:cxn>
              <a:cxn ang="0">
                <a:pos x="12204448" y="3397675"/>
              </a:cxn>
              <a:cxn ang="0">
                <a:pos x="8329621" y="3575475"/>
              </a:cxn>
              <a:cxn ang="0">
                <a:pos x="4017799" y="2994450"/>
              </a:cxn>
              <a:cxn ang="0">
                <a:pos x="67600" y="3725867"/>
              </a:cxn>
              <a:cxn ang="0">
                <a:pos x="0" y="3745139"/>
              </a:cxn>
              <a:cxn ang="0">
                <a:pos x="0" y="142999"/>
              </a:cxn>
              <a:cxn ang="0">
                <a:pos x="161537" y="117205"/>
              </a:cxn>
              <a:cxn ang="0">
                <a:pos x="2156048" y="1057"/>
              </a:cxn>
            </a:cxnLst>
            <a:rect l="0" t="0" r="0" b="0"/>
            <a:pathLst>
              <a:path w="9164638" h="3745139">
                <a:moveTo>
                  <a:pt x="1617036" y="1057"/>
                </a:moveTo>
                <a:cubicBezTo>
                  <a:pt x="1760109" y="-568"/>
                  <a:pt x="1912252" y="-369"/>
                  <a:pt x="2073703" y="2012"/>
                </a:cubicBezTo>
                <a:cubicBezTo>
                  <a:pt x="3365312" y="19475"/>
                  <a:pt x="5284967" y="676700"/>
                  <a:pt x="6405438" y="905300"/>
                </a:cubicBezTo>
                <a:cubicBezTo>
                  <a:pt x="7525909" y="1133900"/>
                  <a:pt x="8941835" y="330625"/>
                  <a:pt x="9164638" y="170287"/>
                </a:cubicBezTo>
                <a:lnTo>
                  <a:pt x="9153336" y="3397675"/>
                </a:lnTo>
                <a:cubicBezTo>
                  <a:pt x="7906934" y="3804075"/>
                  <a:pt x="6828440" y="3651675"/>
                  <a:pt x="6247216" y="3575475"/>
                </a:cubicBezTo>
                <a:cubicBezTo>
                  <a:pt x="5665991" y="3499275"/>
                  <a:pt x="4227461" y="2956350"/>
                  <a:pt x="3013349" y="2994450"/>
                </a:cubicBezTo>
                <a:cubicBezTo>
                  <a:pt x="2150190" y="2989290"/>
                  <a:pt x="597440" y="3521754"/>
                  <a:pt x="50700" y="3725867"/>
                </a:cubicBezTo>
                <a:lnTo>
                  <a:pt x="0" y="3745139"/>
                </a:lnTo>
                <a:lnTo>
                  <a:pt x="0" y="142999"/>
                </a:lnTo>
                <a:lnTo>
                  <a:pt x="121153" y="117205"/>
                </a:lnTo>
                <a:cubicBezTo>
                  <a:pt x="413026" y="62883"/>
                  <a:pt x="901668" y="9181"/>
                  <a:pt x="1617036" y="1057"/>
                </a:cubicBezTo>
                <a:close/>
              </a:path>
            </a:pathLst>
          </a:custGeom>
          <a:solidFill>
            <a:schemeClr val="accent1">
              <a:alpha val="41176"/>
            </a:schemeClr>
          </a:solidFill>
          <a:ln w="9525">
            <a:noFill/>
          </a:ln>
        </p:spPr>
        <p:txBody>
          <a:bodyPr/>
          <a:lstStyle/>
          <a:p>
            <a:endParaRPr lang="zh-CN" altLang="en-US"/>
          </a:p>
        </p:txBody>
      </p:sp>
      <p:sp>
        <p:nvSpPr>
          <p:cNvPr id="13333" name="Freeform 18"/>
          <p:cNvSpPr/>
          <p:nvPr/>
        </p:nvSpPr>
        <p:spPr>
          <a:xfrm>
            <a:off x="-12700" y="1730375"/>
            <a:ext cx="12199938" cy="3265488"/>
          </a:xfrm>
          <a:custGeom>
            <a:avLst/>
            <a:gdLst/>
            <a:ahLst/>
            <a:cxnLst>
              <a:cxn ang="0">
                <a:pos x="6" y="272"/>
              </a:cxn>
              <a:cxn ang="0">
                <a:pos x="1453" y="10"/>
              </a:cxn>
              <a:cxn ang="0">
                <a:pos x="4182" y="482"/>
              </a:cxn>
              <a:cxn ang="0">
                <a:pos x="5764" y="154"/>
              </a:cxn>
              <a:cxn ang="0">
                <a:pos x="5764" y="1806"/>
              </a:cxn>
              <a:cxn ang="0">
                <a:pos x="4005" y="1994"/>
              </a:cxn>
              <a:cxn ang="0">
                <a:pos x="1891" y="1522"/>
              </a:cxn>
              <a:cxn ang="0">
                <a:pos x="6" y="1967"/>
              </a:cxn>
              <a:cxn ang="0">
                <a:pos x="6" y="272"/>
              </a:cxn>
            </a:cxnLst>
            <a:rect l="0" t="0" r="0" b="0"/>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alpha val="100000"/>
            </a:schemeClr>
          </a:solidFill>
          <a:ln w="9525">
            <a:noFill/>
          </a:ln>
        </p:spPr>
        <p:txBody>
          <a:bodyPr/>
          <a:lstStyle/>
          <a:p>
            <a:endParaRPr lang="zh-CN" altLang="en-US"/>
          </a:p>
        </p:txBody>
      </p:sp>
      <p:grpSp>
        <p:nvGrpSpPr>
          <p:cNvPr id="13334" name="Group 19"/>
          <p:cNvGrpSpPr/>
          <p:nvPr/>
        </p:nvGrpSpPr>
        <p:grpSpPr>
          <a:xfrm>
            <a:off x="9448800" y="1947863"/>
            <a:ext cx="574675" cy="533400"/>
            <a:chOff x="4752" y="1200"/>
            <a:chExt cx="288" cy="288"/>
          </a:xfrm>
        </p:grpSpPr>
        <p:sp>
          <p:nvSpPr>
            <p:cNvPr id="29" name="Oval 20"/>
            <p:cNvSpPr>
              <a:spLocks noChangeArrowheads="1"/>
            </p:cNvSpPr>
            <p:nvPr/>
          </p:nvSpPr>
          <p:spPr bwMode="gray">
            <a:xfrm>
              <a:off x="4752" y="1200"/>
              <a:ext cx="288" cy="288"/>
            </a:xfrm>
            <a:prstGeom prst="ellipse">
              <a:avLst/>
            </a:prstGeom>
            <a:gradFill rotWithShape="1">
              <a:gsLst>
                <a:gs pos="0">
                  <a:srgbClr val="233DA9">
                    <a:gamma/>
                    <a:tint val="25490"/>
                    <a:invGamma/>
                  </a:srgbClr>
                </a:gs>
                <a:gs pos="100000">
                  <a:schemeClr val="accent1">
                    <a:lumMod val="50000"/>
                  </a:schemeClr>
                </a:gs>
              </a:gsLst>
              <a:path path="shape">
                <a:fillToRect l="50000" t="50000" r="50000" b="50000"/>
              </a:path>
            </a:gradFill>
            <a:ln w="9525">
              <a:noFill/>
              <a:rou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336" name="Oval 21"/>
            <p:cNvSpPr/>
            <p:nvPr userDrawn="1"/>
          </p:nvSpPr>
          <p:spPr>
            <a:xfrm>
              <a:off x="4752" y="1200"/>
              <a:ext cx="192" cy="192"/>
            </a:xfrm>
            <a:prstGeom prst="ellipse">
              <a:avLst/>
            </a:prstGeom>
            <a:gradFill rotWithShape="1">
              <a:gsLst>
                <a:gs pos="0">
                  <a:srgbClr val="FFFFFF"/>
                </a:gs>
                <a:gs pos="100000">
                  <a:srgbClr val="FFFFFF">
                    <a:alpha val="0"/>
                  </a:srgbClr>
                </a:gs>
              </a:gsLst>
              <a:path path="shape">
                <a:fillToRect l="50000" t="50000" r="50000" b="50000"/>
              </a:path>
              <a:tileRect/>
            </a:gradFill>
            <a:ln w="9525">
              <a:noFill/>
            </a:ln>
          </p:spPr>
          <p:txBody>
            <a:bodyPr wrap="none" anchor="ctr"/>
            <a:lstStyle/>
            <a:p>
              <a:pPr lvl="0" defTabSz="914400" eaLnBrk="1" hangingPunct="1"/>
              <a:endParaRPr lang="zh-CN" altLang="en-US" sz="1800" dirty="0">
                <a:solidFill>
                  <a:srgbClr val="000000"/>
                </a:solidFill>
                <a:latin typeface="Arial" panose="020B0604020202020204" pitchFamily="34" charset="0"/>
                <a:ea typeface="宋体" panose="02010600030101010101" pitchFamily="2" charset="-122"/>
              </a:endParaRPr>
            </a:p>
          </p:txBody>
        </p:sp>
      </p:grpSp>
      <p:grpSp>
        <p:nvGrpSpPr>
          <p:cNvPr id="13337" name="Group 22"/>
          <p:cNvGrpSpPr/>
          <p:nvPr/>
        </p:nvGrpSpPr>
        <p:grpSpPr>
          <a:xfrm>
            <a:off x="10160000" y="1371600"/>
            <a:ext cx="908050" cy="914400"/>
            <a:chOff x="4992" y="816"/>
            <a:chExt cx="576" cy="576"/>
          </a:xfrm>
        </p:grpSpPr>
        <p:sp>
          <p:nvSpPr>
            <p:cNvPr id="13338" name="Oval 23"/>
            <p:cNvSpPr/>
            <p:nvPr userDrawn="1"/>
          </p:nvSpPr>
          <p:spPr>
            <a:xfrm>
              <a:off x="4992" y="816"/>
              <a:ext cx="576" cy="576"/>
            </a:xfrm>
            <a:prstGeom prst="ellipse">
              <a:avLst/>
            </a:prstGeom>
            <a:solidFill>
              <a:srgbClr val="65AAE9">
                <a:alpha val="52940"/>
              </a:srgbClr>
            </a:solidFill>
            <a:ln w="9525">
              <a:noFill/>
            </a:ln>
          </p:spPr>
          <p:txBody>
            <a:bodyPr wrap="none" anchor="ctr"/>
            <a:lstStyle/>
            <a:p>
              <a:pPr lvl="0" defTabSz="914400" eaLnBrk="1" hangingPunct="1"/>
              <a:endParaRPr lang="zh-CN" altLang="en-US" sz="1800" dirty="0">
                <a:solidFill>
                  <a:srgbClr val="000000"/>
                </a:solidFill>
                <a:latin typeface="Arial" panose="020B0604020202020204" pitchFamily="34" charset="0"/>
                <a:ea typeface="宋体" panose="02010600030101010101" pitchFamily="2" charset="-122"/>
              </a:endParaRPr>
            </a:p>
          </p:txBody>
        </p:sp>
        <p:sp>
          <p:nvSpPr>
            <p:cNvPr id="13339" name="Oval 24"/>
            <p:cNvSpPr/>
            <p:nvPr userDrawn="1"/>
          </p:nvSpPr>
          <p:spPr>
            <a:xfrm>
              <a:off x="4992" y="857"/>
              <a:ext cx="576" cy="461"/>
            </a:xfrm>
            <a:prstGeom prst="ellipse">
              <a:avLst/>
            </a:prstGeom>
            <a:gradFill rotWithShape="1">
              <a:gsLst>
                <a:gs pos="0">
                  <a:srgbClr val="FFFFFF"/>
                </a:gs>
                <a:gs pos="100000">
                  <a:srgbClr val="FFFFFF">
                    <a:alpha val="0"/>
                  </a:srgbClr>
                </a:gs>
              </a:gsLst>
              <a:path path="shape">
                <a:fillToRect l="50000" t="50000" r="50000" b="50000"/>
              </a:path>
              <a:tileRect/>
            </a:gradFill>
            <a:ln w="9525">
              <a:noFill/>
            </a:ln>
          </p:spPr>
          <p:txBody>
            <a:bodyPr wrap="none" anchor="ctr"/>
            <a:lstStyle/>
            <a:p>
              <a:pPr lvl="0" defTabSz="914400" eaLnBrk="1" hangingPunct="1"/>
              <a:endParaRPr lang="zh-CN" altLang="en-US" sz="1800" dirty="0">
                <a:solidFill>
                  <a:srgbClr val="000000"/>
                </a:solidFill>
                <a:latin typeface="Arial" panose="020B0604020202020204" pitchFamily="34" charset="0"/>
                <a:ea typeface="宋体" panose="02010600030101010101" pitchFamily="2" charset="-122"/>
              </a:endParaRPr>
            </a:p>
          </p:txBody>
        </p:sp>
      </p:grpSp>
      <p:grpSp>
        <p:nvGrpSpPr>
          <p:cNvPr id="13340" name="Group 25"/>
          <p:cNvGrpSpPr/>
          <p:nvPr/>
        </p:nvGrpSpPr>
        <p:grpSpPr>
          <a:xfrm>
            <a:off x="406400" y="3117850"/>
            <a:ext cx="1727200" cy="1682750"/>
            <a:chOff x="4992" y="816"/>
            <a:chExt cx="576" cy="576"/>
          </a:xfrm>
        </p:grpSpPr>
        <p:sp>
          <p:nvSpPr>
            <p:cNvPr id="35" name="Oval 26"/>
            <p:cNvSpPr>
              <a:spLocks noChangeArrowheads="1"/>
            </p:cNvSpPr>
            <p:nvPr/>
          </p:nvSpPr>
          <p:spPr bwMode="gray">
            <a:xfrm>
              <a:off x="4992" y="816"/>
              <a:ext cx="576" cy="576"/>
            </a:xfrm>
            <a:prstGeom prst="ellipse">
              <a:avLst/>
            </a:prstGeom>
            <a:solidFill>
              <a:schemeClr val="accent1">
                <a:lumMod val="50000"/>
                <a:alpha val="53000"/>
              </a:schemeClr>
            </a:solidFill>
            <a:ln w="9525">
              <a:noFill/>
              <a:rou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342" name="Oval 27"/>
            <p:cNvSpPr/>
            <p:nvPr userDrawn="1"/>
          </p:nvSpPr>
          <p:spPr>
            <a:xfrm>
              <a:off x="5008" y="858"/>
              <a:ext cx="480" cy="487"/>
            </a:xfrm>
            <a:prstGeom prst="ellipse">
              <a:avLst/>
            </a:prstGeom>
            <a:gradFill rotWithShape="1">
              <a:gsLst>
                <a:gs pos="0">
                  <a:srgbClr val="FFFFFF"/>
                </a:gs>
                <a:gs pos="100000">
                  <a:srgbClr val="FFFFFF">
                    <a:alpha val="0"/>
                  </a:srgbClr>
                </a:gs>
              </a:gsLst>
              <a:path path="shape">
                <a:fillToRect l="50000" t="50000" r="50000" b="50000"/>
              </a:path>
              <a:tileRect/>
            </a:gradFill>
            <a:ln w="9525">
              <a:noFill/>
            </a:ln>
          </p:spPr>
          <p:txBody>
            <a:bodyPr wrap="none" anchor="ctr"/>
            <a:lstStyle/>
            <a:p>
              <a:pPr lvl="0" defTabSz="914400" eaLnBrk="1" hangingPunct="1"/>
              <a:endParaRPr lang="zh-CN" altLang="en-US" sz="1800" dirty="0">
                <a:solidFill>
                  <a:srgbClr val="000000"/>
                </a:solidFill>
                <a:latin typeface="Arial" panose="020B0604020202020204" pitchFamily="34" charset="0"/>
                <a:ea typeface="宋体" panose="02010600030101010101" pitchFamily="2" charset="-122"/>
              </a:endParaRPr>
            </a:p>
          </p:txBody>
        </p:sp>
      </p:grpSp>
      <p:sp>
        <p:nvSpPr>
          <p:cNvPr id="13326" name="Text Placeholder 2"/>
          <p:cNvSpPr>
            <a:spLocks noGrp="1"/>
          </p:cNvSpPr>
          <p:nvPr>
            <p:ph type="subTitle" idx="1"/>
          </p:nvPr>
        </p:nvSpPr>
        <p:spPr>
          <a:xfrm>
            <a:off x="2590800" y="5524500"/>
            <a:ext cx="5734050" cy="514350"/>
          </a:xfrm>
          <a:prstGeom prst="rect">
            <a:avLst/>
          </a:prstGeom>
          <a:noFill/>
          <a:ln w="9525">
            <a:noFill/>
            <a:miter/>
          </a:ln>
        </p:spPr>
        <p:txBody>
          <a:bodyPr anchor="t"/>
          <a:lstStyle>
            <a:lvl1pPr marL="0" lvl="0" indent="0" algn="ctr">
              <a:buNone/>
              <a:defRPr sz="1800" kern="1200">
                <a:solidFill>
                  <a:srgbClr val="6C6F72"/>
                </a:solidFill>
              </a:defRPr>
            </a:lvl1pPr>
            <a:lvl2pPr marL="0" lvl="1" indent="0" algn="ctr">
              <a:buNone/>
              <a:defRPr sz="1800" kern="1200">
                <a:solidFill>
                  <a:srgbClr val="6C6F72"/>
                </a:solidFill>
              </a:defRPr>
            </a:lvl2pPr>
            <a:lvl3pPr marL="914400" lvl="2" indent="-914400" algn="ctr">
              <a:buNone/>
              <a:defRPr sz="1800" kern="1200">
                <a:solidFill>
                  <a:srgbClr val="6C6F72"/>
                </a:solidFill>
              </a:defRPr>
            </a:lvl3pPr>
            <a:lvl4pPr marL="1371600" lvl="3" indent="-1371600" algn="ctr">
              <a:buNone/>
              <a:defRPr sz="1800" kern="1200">
                <a:solidFill>
                  <a:srgbClr val="6C6F72"/>
                </a:solidFill>
              </a:defRPr>
            </a:lvl4pPr>
            <a:lvl5pPr marL="1828800" lvl="4" indent="-1828800" algn="ctr">
              <a:buNone/>
              <a:defRPr sz="1800" kern="1200">
                <a:solidFill>
                  <a:srgbClr val="6C6F72"/>
                </a:solidFill>
              </a:defRPr>
            </a:lvl5pPr>
          </a:lstStyle>
          <a:p>
            <a:pPr lvl="0"/>
            <a:r>
              <a:rPr lang="zh-CN" altLang="en-US" dirty="0"/>
              <a:t>单击此处编辑母版副标题样式</a:t>
            </a:r>
          </a:p>
        </p:txBody>
      </p:sp>
      <p:sp>
        <p:nvSpPr>
          <p:cNvPr id="4" name="Date Placeholder 3"/>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1200">
                <a:solidFill>
                  <a:schemeClr val="bg1">
                    <a:lumMod val="65000"/>
                  </a:schemeClr>
                </a:solidFill>
              </a:defRPr>
            </a:lvl1pPr>
          </a:lstStyle>
          <a:p>
            <a:fld id="{D997B5FA-0921-464F-AAE1-844C04324D75}" type="datetimeFigureOut">
              <a:rPr lang="zh-CN" altLang="en-US" smtClean="0"/>
              <a:t>2019/4/8</a:t>
            </a:fld>
            <a:endParaRPr lang="zh-CN" altLang="en-US"/>
          </a:p>
        </p:txBody>
      </p:sp>
      <p:sp>
        <p:nvSpPr>
          <p:cNvPr id="5" name="Footer Placeholder 4"/>
          <p:cNvSpPr>
            <a:spLocks noGrp="1"/>
          </p:cNvSpPr>
          <p:nvPr>
            <p:ph type="ftr" sz="quarter" idx="3"/>
          </p:nvPr>
        </p:nvSpPr>
        <p:spPr>
          <a:xfrm>
            <a:off x="4165600" y="6245225"/>
            <a:ext cx="3860800" cy="476250"/>
          </a:xfrm>
          <a:prstGeom prst="rect">
            <a:avLst/>
          </a:prstGeom>
        </p:spPr>
        <p:txBody>
          <a:bodyPr vert="horz" lIns="91440" tIns="45720" rIns="91440" bIns="45720" rtlCol="0" anchor="ctr"/>
          <a:lstStyle/>
          <a:p>
            <a:endParaRPr lang="zh-CN" altLang="en-US"/>
          </a:p>
        </p:txBody>
      </p:sp>
      <p:sp>
        <p:nvSpPr>
          <p:cNvPr id="6" name="Slide Number Placeholder 5"/>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1200">
                <a:solidFill>
                  <a:schemeClr val="bg1">
                    <a:lumMod val="65000"/>
                  </a:schemeClr>
                </a:solidFill>
              </a:defRPr>
            </a:lvl1pPr>
          </a:lstStyle>
          <a:p>
            <a:fld id="{565CE74E-AB26-4998-AD42-012C4C1AD076}" type="slidenum">
              <a:rPr lang="zh-CN" altLang="en-US" smtClean="0"/>
              <a:t>‹#›</a:t>
            </a:fld>
            <a:endParaRPr lang="zh-CN" altLang="en-US"/>
          </a:p>
        </p:txBody>
      </p:sp>
      <p:sp>
        <p:nvSpPr>
          <p:cNvPr id="13330" name="Title Placeholder 1"/>
          <p:cNvSpPr>
            <a:spLocks noGrp="1"/>
          </p:cNvSpPr>
          <p:nvPr>
            <p:ph type="ctrTitle"/>
          </p:nvPr>
        </p:nvSpPr>
        <p:spPr>
          <a:xfrm>
            <a:off x="3048000" y="2416175"/>
            <a:ext cx="5124450" cy="1793875"/>
          </a:xfrm>
          <a:prstGeom prst="rect">
            <a:avLst/>
          </a:prstGeom>
          <a:noFill/>
          <a:ln w="9525">
            <a:noFill/>
            <a:miter/>
          </a:ln>
        </p:spPr>
        <p:txBody>
          <a:bodyPr anchor="ctr"/>
          <a:lstStyle>
            <a:lvl1pPr lvl="0" algn="ctr">
              <a:lnSpc>
                <a:spcPct val="110000"/>
              </a:lnSpc>
              <a:defRPr sz="3200" b="1" i="1" kern="1200"/>
            </a:lvl1pPr>
          </a:lstStyle>
          <a:p>
            <a:pPr lvl="0"/>
            <a:r>
              <a:rPr lang="zh-CN" altLang="en-US" dirty="0"/>
              <a:t>单击此处编辑母版标题样式</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bg1">
                    <a:lumMod val="50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1218565"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2019/4/8</a:t>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lgn="ctr"/>
            <a:endParaRPr lang="en-US" altLang="zh-CN" sz="1200">
              <a:solidFill>
                <a:srgbClr val="FFFFFF"/>
              </a:solidFill>
            </a:endParaRPr>
          </a:p>
        </p:txBody>
      </p:sp>
      <p:sp>
        <p:nvSpPr>
          <p:cNvPr id="6" name="灯片编号占位符 5"/>
          <p:cNvSpPr>
            <a:spLocks noGrp="1"/>
          </p:cNvSpPr>
          <p:nvPr>
            <p:ph type="sldNum" sz="quarter" idx="12"/>
          </p:nvPr>
        </p:nvSpPr>
        <p:spPr/>
        <p:txBody>
          <a:bodyPr/>
          <a:lstStyle/>
          <a:p>
            <a:pPr marL="0" marR="0" lvl="0" indent="0" algn="r" defTabSz="1218565"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日期占位符 4"/>
          <p:cNvSpPr>
            <a:spLocks noGrp="1"/>
          </p:cNvSpPr>
          <p:nvPr>
            <p:ph type="dt" sz="half" idx="10"/>
          </p:nvPr>
        </p:nvSpPr>
        <p:spPr/>
        <p:txBody>
          <a:bodyPr/>
          <a:lstStyle/>
          <a:p>
            <a:fld id="{D997B5FA-0921-464F-AAE1-844C04324D75}"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日期占位符 6"/>
          <p:cNvSpPr>
            <a:spLocks noGrp="1"/>
          </p:cNvSpPr>
          <p:nvPr>
            <p:ph type="dt" sz="half" idx="10"/>
          </p:nvPr>
        </p:nvSpPr>
        <p:spPr/>
        <p:txBody>
          <a:bodyPr/>
          <a:lstStyle/>
          <a:p>
            <a:fld id="{D997B5FA-0921-464F-AAE1-844C04324D75}" type="datetimeFigureOut">
              <a:rPr lang="zh-CN" altLang="en-US" smtClean="0"/>
              <a:t>2019/4/8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lstStyle/>
          <a:p>
            <a:fld id="{D997B5FA-0921-464F-AAE1-844C04324D75}" type="datetimeFigureOut">
              <a:rPr lang="zh-CN" altLang="en-US" smtClean="0"/>
              <a:t>2019/4/8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1218565"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2019/4/8</a:t>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lgn="ctr"/>
            <a:endParaRPr lang="en-US" altLang="zh-CN" sz="1200">
              <a:solidFill>
                <a:srgbClr val="FFFFFF"/>
              </a:solidFill>
            </a:endParaRPr>
          </a:p>
        </p:txBody>
      </p:sp>
      <p:sp>
        <p:nvSpPr>
          <p:cNvPr id="7" name="灯片编号占位符 6"/>
          <p:cNvSpPr>
            <a:spLocks noGrp="1"/>
          </p:cNvSpPr>
          <p:nvPr>
            <p:ph type="sldNum" sz="quarter" idx="12"/>
          </p:nvPr>
        </p:nvSpPr>
        <p:spPr/>
        <p:txBody>
          <a:bodyPr/>
          <a:lstStyle/>
          <a:p>
            <a:pPr marL="0" marR="0" lvl="0" indent="0" algn="r" defTabSz="1218565"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vert="horz" lIns="91440" tIns="45720" rIns="91440" bIns="45720" rtlCol="0"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latinLnBrk="0" hangingPunct="1">
              <a:lnSpc>
                <a:spcPct val="90000"/>
              </a:lnSpc>
              <a:spcBef>
                <a:spcPts val="1800"/>
              </a:spcBef>
              <a:spcAft>
                <a:spcPts val="0"/>
              </a:spcAft>
              <a:buClr>
                <a:schemeClr val="accent1">
                  <a:lumMod val="75000"/>
                </a:schemeClr>
              </a:buClr>
              <a:buSzPct val="60000"/>
              <a:buFont typeface="Wingdings" panose="05000000000000000000" pitchFamily="2" charset="2"/>
              <a:buNone/>
              <a:defRPr/>
            </a:pPr>
            <a:r>
              <a:rPr kumimoji="0" lang="zh-CN" altLang="en-US" sz="3200" b="0" i="0" u="none" strike="noStrike" kern="1200" cap="none" spc="0" normalizeH="0" baseline="0" noProof="0" smtClean="0">
                <a:ln>
                  <a:noFill/>
                </a:ln>
                <a:solidFill>
                  <a:schemeClr val="accent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accent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1218565"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2019/4/8</a:t>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lgn="ctr"/>
            <a:endParaRPr lang="en-US" altLang="zh-CN" sz="1200">
              <a:solidFill>
                <a:srgbClr val="FFFFFF"/>
              </a:solidFill>
            </a:endParaRPr>
          </a:p>
        </p:txBody>
      </p:sp>
      <p:sp>
        <p:nvSpPr>
          <p:cNvPr id="7" name="灯片编号占位符 6"/>
          <p:cNvSpPr>
            <a:spLocks noGrp="1"/>
          </p:cNvSpPr>
          <p:nvPr>
            <p:ph type="sldNum" sz="quarter" idx="12"/>
          </p:nvPr>
        </p:nvSpPr>
        <p:spPr/>
        <p:txBody>
          <a:bodyPr/>
          <a:lstStyle/>
          <a:p>
            <a:pPr marL="0" marR="0" lvl="0" indent="0" algn="r" defTabSz="1218565"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日期占位符 3"/>
          <p:cNvSpPr>
            <a:spLocks noGrp="1"/>
          </p:cNvSpPr>
          <p:nvPr>
            <p:ph type="dt" sz="half" idx="10"/>
          </p:nvPr>
        </p:nvSpPr>
        <p:spPr/>
        <p:txBody>
          <a:bodyPr/>
          <a:lstStyle/>
          <a:p>
            <a:pPr marL="0" marR="0" lvl="0" indent="0" algn="l" defTabSz="1218565" rtl="0" eaLnBrk="1" latinLnBrk="0" hangingPunct="1">
              <a:spcBef>
                <a:spcPts val="0"/>
              </a:spcBef>
              <a:spcAft>
                <a:spcPts val="0"/>
              </a:spcAft>
              <a:buClrTx/>
              <a:buSzTx/>
              <a:buFontTx/>
              <a:buNone/>
              <a:defRPr/>
            </a:pPr>
            <a:fld id="{13D0CE79-49FB-443D-BEF8-6B709DE8FD0C}"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2019/4/8</a:t>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lgn="ctr"/>
            <a:endParaRPr lang="en-US" altLang="zh-CN" sz="1200">
              <a:solidFill>
                <a:srgbClr val="FFFFFF"/>
              </a:solidFill>
            </a:endParaRPr>
          </a:p>
        </p:txBody>
      </p:sp>
      <p:sp>
        <p:nvSpPr>
          <p:cNvPr id="6" name="灯片编号占位符 5"/>
          <p:cNvSpPr>
            <a:spLocks noGrp="1"/>
          </p:cNvSpPr>
          <p:nvPr>
            <p:ph type="sldNum" sz="quarter" idx="12"/>
          </p:nvPr>
        </p:nvSpPr>
        <p:spPr/>
        <p:txBody>
          <a:bodyPr/>
          <a:lstStyle/>
          <a:p>
            <a:pPr marL="0" marR="0" lvl="0" indent="0" algn="r" defTabSz="1218565" rtl="0" eaLnBrk="1" latinLnBrk="0" hangingPunct="1">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oleObject" Target="../embeddings/oleObject1.bin"/><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vmlDrawing" Target="../drawings/vmlDrawing1.v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26" name="Object 27"/>
          <p:cNvGraphicFramePr>
            <a:graphicFrameLocks noChangeAspect="1"/>
          </p:cNvGraphicFramePr>
          <p:nvPr/>
        </p:nvGraphicFramePr>
        <p:xfrm>
          <a:off x="0" y="0"/>
          <a:ext cx="12192000" cy="1200150"/>
        </p:xfrm>
        <a:graphic>
          <a:graphicData uri="http://schemas.openxmlformats.org/presentationml/2006/ole">
            <mc:AlternateContent xmlns:mc="http://schemas.openxmlformats.org/markup-compatibility/2006">
              <mc:Choice xmlns:v="urn:schemas-microsoft-com:vml" Requires="v">
                <p:oleObj spid="_x0000_s3083" r:id="rId13" imgW="9563100" imgH="1600200" progId="Photoshop.Image.6">
                  <p:embed/>
                </p:oleObj>
              </mc:Choice>
              <mc:Fallback>
                <p:oleObj r:id="rId13" imgW="9563100" imgH="1600200" progId="Photoshop.Image.6">
                  <p:embed/>
                  <p:pic>
                    <p:nvPicPr>
                      <p:cNvPr id="0" name="图片 3075"/>
                      <p:cNvPicPr/>
                      <p:nvPr/>
                    </p:nvPicPr>
                    <p:blipFill>
                      <a:blip r:embed="rId14"/>
                      <a:srcRect/>
                      <a:stretch>
                        <a:fillRect/>
                      </a:stretch>
                    </p:blipFill>
                    <p:spPr>
                      <a:xfrm>
                        <a:off x="0" y="0"/>
                        <a:ext cx="12192000" cy="1200150"/>
                      </a:xfrm>
                      <a:prstGeom prst="rect">
                        <a:avLst/>
                      </a:prstGeom>
                      <a:noFill/>
                      <a:ln w="38100">
                        <a:noFill/>
                        <a:miter/>
                      </a:ln>
                    </p:spPr>
                  </p:pic>
                </p:oleObj>
              </mc:Fallback>
            </mc:AlternateContent>
          </a:graphicData>
        </a:graphic>
      </p:graphicFrame>
      <p:sp>
        <p:nvSpPr>
          <p:cNvPr id="14" name="Freeform 16"/>
          <p:cNvSpPr/>
          <p:nvPr/>
        </p:nvSpPr>
        <p:spPr bwMode="gray">
          <a:xfrm>
            <a:off x="-14287" y="280988"/>
            <a:ext cx="12206288" cy="1620838"/>
          </a:xfrm>
          <a:custGeom>
            <a:avLst/>
            <a:gdLst/>
            <a:ahLst/>
            <a:cxnLst>
              <a:cxn ang="0">
                <a:pos x="6" y="109"/>
              </a:cxn>
              <a:cxn ang="0">
                <a:pos x="1427" y="46"/>
              </a:cxn>
              <a:cxn ang="0">
                <a:pos x="4032" y="255"/>
              </a:cxn>
              <a:cxn ang="0">
                <a:pos x="5767" y="0"/>
              </a:cxn>
              <a:cxn ang="0">
                <a:pos x="5767" y="776"/>
              </a:cxn>
              <a:cxn ang="0">
                <a:pos x="4065" y="831"/>
              </a:cxn>
              <a:cxn ang="0">
                <a:pos x="1984" y="674"/>
              </a:cxn>
              <a:cxn ang="0">
                <a:pos x="14" y="995"/>
              </a:cxn>
              <a:cxn ang="0">
                <a:pos x="6" y="109"/>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000"/>
            </a:schemeClr>
          </a:solidFill>
          <a:ln w="9525">
            <a:noFill/>
            <a:rou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Freeform 17"/>
          <p:cNvSpPr/>
          <p:nvPr/>
        </p:nvSpPr>
        <p:spPr bwMode="gray">
          <a:xfrm>
            <a:off x="-26987" y="533400"/>
            <a:ext cx="12214225" cy="1006475"/>
          </a:xfrm>
          <a:custGeom>
            <a:avLst/>
            <a:gdLst/>
            <a:ahLst/>
            <a:cxnLst>
              <a:cxn ang="0">
                <a:pos x="20" y="109"/>
              </a:cxn>
              <a:cxn ang="0">
                <a:pos x="1442" y="3"/>
              </a:cxn>
              <a:cxn ang="0">
                <a:pos x="4150" y="148"/>
              </a:cxn>
              <a:cxn ang="0">
                <a:pos x="5771" y="37"/>
              </a:cxn>
              <a:cxn ang="0">
                <a:pos x="5771" y="557"/>
              </a:cxn>
              <a:cxn ang="0">
                <a:pos x="3942" y="592"/>
              </a:cxn>
              <a:cxn ang="0">
                <a:pos x="1839" y="456"/>
              </a:cxn>
              <a:cxn ang="0">
                <a:pos x="6" y="620"/>
              </a:cxn>
              <a:cxn ang="0">
                <a:pos x="20" y="109"/>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29" name="Group 18"/>
          <p:cNvGrpSpPr/>
          <p:nvPr/>
        </p:nvGrpSpPr>
        <p:grpSpPr>
          <a:xfrm>
            <a:off x="10320338" y="347663"/>
            <a:ext cx="415925" cy="401637"/>
            <a:chOff x="4752" y="1200"/>
            <a:chExt cx="288" cy="288"/>
          </a:xfrm>
        </p:grpSpPr>
        <p:sp>
          <p:nvSpPr>
            <p:cNvPr id="17" name="Oval 19"/>
            <p:cNvSpPr>
              <a:spLocks noChangeArrowheads="1"/>
            </p:cNvSpPr>
            <p:nvPr/>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Oval 20"/>
            <p:cNvSpPr>
              <a:spLocks noChangeArrowheads="1"/>
            </p:cNvSpPr>
            <p:nvPr/>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0" name="Group 21"/>
          <p:cNvGrpSpPr/>
          <p:nvPr/>
        </p:nvGrpSpPr>
        <p:grpSpPr>
          <a:xfrm>
            <a:off x="10871200" y="53975"/>
            <a:ext cx="641350" cy="592138"/>
            <a:chOff x="4992" y="816"/>
            <a:chExt cx="576" cy="576"/>
          </a:xfrm>
        </p:grpSpPr>
        <p:sp>
          <p:nvSpPr>
            <p:cNvPr id="20" name="Oval 22"/>
            <p:cNvSpPr>
              <a:spLocks noChangeArrowheads="1"/>
            </p:cNvSpPr>
            <p:nvPr/>
          </p:nvSpPr>
          <p:spPr bwMode="gray">
            <a:xfrm>
              <a:off x="4992" y="816"/>
              <a:ext cx="576" cy="576"/>
            </a:xfrm>
            <a:prstGeom prst="ellipse">
              <a:avLst/>
            </a:prstGeom>
            <a:solidFill>
              <a:schemeClr val="accent1">
                <a:alpha val="53000"/>
              </a:schemeClr>
            </a:solidFill>
            <a:ln w="9525">
              <a:noFill/>
              <a:rou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 name="Oval 23"/>
            <p:cNvSpPr>
              <a:spLocks noChangeArrowheads="1"/>
            </p:cNvSpPr>
            <p:nvPr/>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1" name="Group 24"/>
          <p:cNvGrpSpPr/>
          <p:nvPr/>
        </p:nvGrpSpPr>
        <p:grpSpPr>
          <a:xfrm>
            <a:off x="228600" y="819150"/>
            <a:ext cx="763588" cy="762000"/>
            <a:chOff x="4992" y="816"/>
            <a:chExt cx="576" cy="576"/>
          </a:xfrm>
        </p:grpSpPr>
        <p:sp>
          <p:nvSpPr>
            <p:cNvPr id="23" name="Oval 25"/>
            <p:cNvSpPr>
              <a:spLocks noChangeArrowheads="1"/>
            </p:cNvSpPr>
            <p:nvPr/>
          </p:nvSpPr>
          <p:spPr bwMode="gray">
            <a:xfrm>
              <a:off x="4992" y="816"/>
              <a:ext cx="576" cy="576"/>
            </a:xfrm>
            <a:prstGeom prst="ellipse">
              <a:avLst/>
            </a:prstGeom>
            <a:solidFill>
              <a:schemeClr val="tx2">
                <a:alpha val="53000"/>
              </a:schemeClr>
            </a:solidFill>
            <a:ln w="9525">
              <a:noFill/>
              <a:rou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 name="Oval 26"/>
            <p:cNvSpPr>
              <a:spLocks noChangeArrowheads="1"/>
            </p:cNvSpPr>
            <p:nvPr/>
          </p:nvSpPr>
          <p:spPr bwMode="gray">
            <a:xfrm>
              <a:off x="4992" y="816"/>
              <a:ext cx="576" cy="557"/>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1218565" rtl="0" eaLnBrk="1" latinLnBrk="0" hangingPunct="1">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32" name="Text Placeholder 2"/>
          <p:cNvSpPr>
            <a:spLocks noGrp="1"/>
          </p:cNvSpPr>
          <p:nvPr>
            <p:ph type="body" idx="1"/>
          </p:nvPr>
        </p:nvSpPr>
        <p:spPr>
          <a:xfrm>
            <a:off x="754063" y="1792288"/>
            <a:ext cx="10680700" cy="4316412"/>
          </a:xfrm>
          <a:prstGeom prst="rect">
            <a:avLst/>
          </a:prstGeom>
          <a:noFill/>
          <a:ln w="9525">
            <a:noFill/>
            <a:miter/>
          </a:ln>
        </p:spPr>
        <p:txBody>
          <a:bodyPr/>
          <a:lstStyle/>
          <a:p>
            <a:pPr lvl="0"/>
            <a:r>
              <a:rPr lang="zh-CN" altLang="en-US" dirty="0"/>
              <a:t>单击此处编辑母版文本样式</a:t>
            </a:r>
          </a:p>
          <a:p>
            <a:pPr lvl="1"/>
            <a:r>
              <a:rPr lang="zh-CN" altLang="en-US" dirty="0"/>
              <a:t>第二级</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fld id="{D997B5FA-0921-464F-AAE1-844C04324D75}" type="datetimeFigureOut">
              <a:rPr lang="zh-CN" altLang="en-US" smtClean="0"/>
              <a:t>2019/4/8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lumMod val="65000"/>
                  </a:schemeClr>
                </a:solidFill>
              </a:defRPr>
            </a:lvl1pPr>
          </a:lstStyle>
          <a:p>
            <a:fld id="{565CE74E-AB26-4998-AD42-012C4C1AD076}" type="slidenum">
              <a:rPr lang="zh-CN" altLang="en-US" smtClean="0"/>
              <a:t>‹#›</a:t>
            </a:fld>
            <a:endParaRPr lang="zh-CN" altLang="en-US"/>
          </a:p>
        </p:txBody>
      </p:sp>
      <p:sp>
        <p:nvSpPr>
          <p:cNvPr id="1036" name="Title Placeholder 1"/>
          <p:cNvSpPr>
            <a:spLocks noGrp="1"/>
          </p:cNvSpPr>
          <p:nvPr>
            <p:ph type="title"/>
          </p:nvPr>
        </p:nvSpPr>
        <p:spPr>
          <a:xfrm>
            <a:off x="1320800" y="636588"/>
            <a:ext cx="10113963" cy="601662"/>
          </a:xfrm>
          <a:prstGeom prst="rect">
            <a:avLst/>
          </a:prstGeom>
          <a:noFill/>
          <a:ln w="9525">
            <a:noFill/>
            <a:miter/>
          </a:ln>
        </p:spPr>
        <p:txBody>
          <a:bodyPr anchor="b"/>
          <a:lstStyle/>
          <a:p>
            <a:pPr lvl="0"/>
            <a:r>
              <a:rPr lang="zh-CN" altLang="en-US" dirty="0"/>
              <a:t>单击此处编辑母版标题样式</a:t>
            </a:r>
            <a:endParaRPr lang="en-US" altLang="x-none"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357505" indent="-357505" algn="l" defTabSz="914400" rtl="0" eaLnBrk="1" latinLnBrk="0" hangingPunct="1">
        <a:lnSpc>
          <a:spcPct val="90000"/>
        </a:lnSpc>
        <a:spcBef>
          <a:spcPts val="1800"/>
        </a:spcBef>
        <a:buClr>
          <a:schemeClr val="accent1">
            <a:lumMod val="75000"/>
          </a:schemeClr>
        </a:buClr>
        <a:buSzPct val="60000"/>
        <a:buFont typeface="Wingdings" panose="05000000000000000000" pitchFamily="2" charset="2"/>
        <a:buChar char="¦"/>
        <a:defRPr sz="2000" kern="1200">
          <a:solidFill>
            <a:schemeClr val="accent1"/>
          </a:solidFill>
          <a:latin typeface="+mn-lt"/>
          <a:ea typeface="+mn-ea"/>
          <a:cs typeface="+mn-cs"/>
        </a:defRPr>
      </a:lvl1pPr>
      <a:lvl2pPr marL="357505" indent="-357505" algn="l" defTabSz="914400" rtl="0" eaLnBrk="1" latinLnBrk="0" hangingPunct="1">
        <a:lnSpc>
          <a:spcPct val="120000"/>
        </a:lnSpc>
        <a:spcBef>
          <a:spcPts val="0"/>
        </a:spcBef>
        <a:buFont typeface="Calibri" panose="020F0502020204030204" pitchFamily="34" charset="0"/>
        <a:buChar char=" "/>
        <a:defRPr sz="16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a:xfrm>
            <a:off x="2907030" y="2417445"/>
            <a:ext cx="5765165" cy="1793875"/>
          </a:xfrm>
        </p:spPr>
        <p:txBody>
          <a:bodyPr/>
          <a:lstStyle/>
          <a:p>
            <a:pPr algn="ctr"/>
            <a:r>
              <a:rPr lang="zh-CN" altLang="en-US" sz="4400" dirty="0"/>
              <a:t>数据仓库</a:t>
            </a:r>
            <a:r>
              <a:rPr lang="en-US" altLang="zh-CN" sz="4400" dirty="0"/>
              <a:t>ER</a:t>
            </a:r>
            <a:r>
              <a:rPr lang="zh-CN" altLang="en-US" sz="4400" dirty="0"/>
              <a:t>建模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a:t>逻辑模型</a:t>
            </a:r>
          </a:p>
        </p:txBody>
      </p:sp>
      <p:sp>
        <p:nvSpPr>
          <p:cNvPr id="3" name="内容占位符 12"/>
          <p:cNvSpPr>
            <a:spLocks noGrp="1"/>
          </p:cNvSpPr>
          <p:nvPr/>
        </p:nvSpPr>
        <p:spPr>
          <a:xfrm>
            <a:off x="1320800" y="1850390"/>
            <a:ext cx="3661410" cy="346075"/>
          </a:xfrm>
          <a:prstGeom prst="rect">
            <a:avLst/>
          </a:prstGeom>
          <a:noFill/>
          <a:ln w="9525">
            <a:noFill/>
            <a:miter/>
          </a:ln>
        </p:spPr>
        <p:txBody>
          <a:bodyPr/>
          <a:lstStyle>
            <a:lvl1pPr marL="357505" indent="-357505" algn="l" defTabSz="914400" rtl="0" eaLnBrk="1" latinLnBrk="0" hangingPunct="1">
              <a:lnSpc>
                <a:spcPct val="90000"/>
              </a:lnSpc>
              <a:spcBef>
                <a:spcPts val="1800"/>
              </a:spcBef>
              <a:buClr>
                <a:schemeClr val="accent1">
                  <a:lumMod val="75000"/>
                </a:schemeClr>
              </a:buClr>
              <a:buSzPct val="60000"/>
              <a:buFont typeface="Wingdings" panose="05000000000000000000" pitchFamily="2" charset="2"/>
              <a:buChar char="¦"/>
              <a:defRPr sz="2000" kern="1200">
                <a:solidFill>
                  <a:schemeClr val="accent1"/>
                </a:solidFill>
                <a:latin typeface="+mn-lt"/>
                <a:ea typeface="+mn-ea"/>
                <a:cs typeface="+mn-cs"/>
              </a:defRPr>
            </a:lvl1pPr>
            <a:lvl2pPr marL="357505" indent="-357505" algn="l" defTabSz="914400" rtl="0" eaLnBrk="1" latinLnBrk="0" hangingPunct="1">
              <a:lnSpc>
                <a:spcPct val="120000"/>
              </a:lnSpc>
              <a:spcBef>
                <a:spcPts val="0"/>
              </a:spcBef>
              <a:buFont typeface="Calibri" panose="020F0502020204030204" pitchFamily="34" charset="0"/>
              <a:buChar char=" "/>
              <a:defRPr sz="16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solidFill>
                  <a:schemeClr val="bg2">
                    <a:lumMod val="10000"/>
                  </a:schemeClr>
                </a:solidFill>
                <a:latin typeface="微软雅黑" panose="020B0503020204020204" charset="-122"/>
                <a:ea typeface="微软雅黑" panose="020B0503020204020204" charset="-122"/>
              </a:rPr>
              <a:t>采购逻辑模型：</a:t>
            </a:r>
            <a:endParaRPr lang="en-US" altLang="zh-CN">
              <a:solidFill>
                <a:schemeClr val="bg2">
                  <a:lumMod val="10000"/>
                </a:schemeClr>
              </a:solidFill>
              <a:latin typeface="微软雅黑" panose="020B0503020204020204" charset="-122"/>
              <a:ea typeface="微软雅黑" panose="020B0503020204020204" charset="-122"/>
              <a:sym typeface="+mn-ea"/>
            </a:endParaRPr>
          </a:p>
        </p:txBody>
      </p:sp>
      <p:pic>
        <p:nvPicPr>
          <p:cNvPr id="5" name="内容占位符 4" descr="采购逻辑模型"/>
          <p:cNvPicPr>
            <a:picLocks noGrp="1" noChangeAspect="1"/>
          </p:cNvPicPr>
          <p:nvPr>
            <p:ph idx="1"/>
          </p:nvPr>
        </p:nvPicPr>
        <p:blipFill>
          <a:blip r:embed="rId3"/>
          <a:srcRect/>
          <a:stretch>
            <a:fillRect/>
          </a:stretch>
        </p:blipFill>
        <p:spPr>
          <a:xfrm>
            <a:off x="3522345" y="2309495"/>
            <a:ext cx="5146675" cy="42240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29690" y="627698"/>
            <a:ext cx="10113963" cy="601662"/>
          </a:xfrm>
        </p:spPr>
        <p:txBody>
          <a:bodyPr/>
          <a:lstStyle/>
          <a:p>
            <a:r>
              <a:rPr lang="zh-CN"/>
              <a:t>物理模型</a:t>
            </a:r>
          </a:p>
        </p:txBody>
      </p:sp>
      <p:sp>
        <p:nvSpPr>
          <p:cNvPr id="3" name="内容占位符 2"/>
          <p:cNvSpPr>
            <a:spLocks noGrp="1"/>
          </p:cNvSpPr>
          <p:nvPr>
            <p:ph idx="1"/>
          </p:nvPr>
        </p:nvSpPr>
        <p:spPr>
          <a:xfrm>
            <a:off x="766763" y="1817688"/>
            <a:ext cx="10680700" cy="4316412"/>
          </a:xfrm>
        </p:spPr>
        <p:txBody>
          <a:bodyPr/>
          <a:lstStyle/>
          <a:p>
            <a:pPr marL="0" indent="0">
              <a:buNone/>
            </a:pPr>
            <a:r>
              <a:rPr lang="zh-CN" altLang="en-US">
                <a:solidFill>
                  <a:schemeClr val="bg2">
                    <a:lumMod val="10000"/>
                  </a:schemeClr>
                </a:solidFill>
                <a:latin typeface="微软雅黑" panose="020B0503020204020204" charset="-122"/>
                <a:ea typeface="微软雅黑" panose="020B0503020204020204" charset="-122"/>
              </a:rPr>
              <a:t>物理建模步骤：</a:t>
            </a:r>
          </a:p>
          <a:p>
            <a:r>
              <a:rPr lang="zh-CN">
                <a:solidFill>
                  <a:schemeClr val="bg2">
                    <a:lumMod val="10000"/>
                  </a:schemeClr>
                </a:solidFill>
                <a:latin typeface="微软雅黑" panose="020B0503020204020204" charset="-122"/>
                <a:ea typeface="微软雅黑" panose="020B0503020204020204" charset="-122"/>
                <a:sym typeface="+mn-ea"/>
              </a:rPr>
              <a:t>逻辑模型转化为物理模型</a:t>
            </a:r>
            <a:endParaRPr lang="zh-CN" altLang="en-US">
              <a:solidFill>
                <a:schemeClr val="bg2">
                  <a:lumMod val="10000"/>
                </a:schemeClr>
              </a:solidFill>
              <a:latin typeface="微软雅黑" panose="020B0503020204020204" charset="-122"/>
              <a:ea typeface="微软雅黑" panose="020B0503020204020204" charset="-122"/>
              <a:sym typeface="+mn-ea"/>
            </a:endParaRPr>
          </a:p>
          <a:p>
            <a:r>
              <a:rPr lang="zh-CN" altLang="en-US">
                <a:solidFill>
                  <a:schemeClr val="bg2">
                    <a:lumMod val="10000"/>
                  </a:schemeClr>
                </a:solidFill>
                <a:latin typeface="微软雅黑" panose="020B0503020204020204" charset="-122"/>
                <a:ea typeface="微软雅黑" panose="020B0503020204020204" charset="-122"/>
                <a:sym typeface="+mn-ea"/>
              </a:rPr>
              <a:t>非范化处理</a:t>
            </a:r>
          </a:p>
          <a:p>
            <a:r>
              <a:rPr lang="zh-CN" altLang="en-US">
                <a:solidFill>
                  <a:schemeClr val="bg2">
                    <a:lumMod val="10000"/>
                  </a:schemeClr>
                </a:solidFill>
                <a:latin typeface="微软雅黑" panose="020B0503020204020204" charset="-122"/>
                <a:ea typeface="微软雅黑" panose="020B0503020204020204" charset="-122"/>
                <a:sym typeface="+mn-ea"/>
              </a:rPr>
              <a:t>存储位置</a:t>
            </a:r>
          </a:p>
          <a:p>
            <a:r>
              <a:rPr lang="zh-CN" altLang="en-US">
                <a:solidFill>
                  <a:schemeClr val="bg2">
                    <a:lumMod val="10000"/>
                  </a:schemeClr>
                </a:solidFill>
                <a:latin typeface="微软雅黑" panose="020B0503020204020204" charset="-122"/>
                <a:ea typeface="微软雅黑" panose="020B0503020204020204" charset="-122"/>
                <a:sym typeface="+mn-ea"/>
              </a:rPr>
              <a:t>索引</a:t>
            </a:r>
          </a:p>
          <a:p>
            <a:r>
              <a:rPr lang="zh-CN" altLang="en-US">
                <a:solidFill>
                  <a:schemeClr val="bg2">
                    <a:lumMod val="10000"/>
                  </a:schemeClr>
                </a:solidFill>
                <a:latin typeface="微软雅黑" panose="020B0503020204020204" charset="-122"/>
                <a:ea typeface="微软雅黑" panose="020B0503020204020204" charset="-122"/>
                <a:sym typeface="+mn-ea"/>
              </a:rPr>
              <a:t>频率</a:t>
            </a:r>
          </a:p>
          <a:p>
            <a:r>
              <a:rPr lang="zh-CN" altLang="en-US">
                <a:solidFill>
                  <a:schemeClr val="bg2">
                    <a:lumMod val="10000"/>
                  </a:schemeClr>
                </a:solidFill>
                <a:latin typeface="微软雅黑" panose="020B0503020204020204" charset="-122"/>
                <a:ea typeface="微软雅黑" panose="020B0503020204020204" charset="-122"/>
                <a:sym typeface="+mn-ea"/>
              </a:rPr>
              <a:t>外键</a:t>
            </a:r>
          </a:p>
          <a:p>
            <a:endParaRPr lang="zh-CN" altLang="en-US">
              <a:solidFill>
                <a:schemeClr val="bg2">
                  <a:lumMod val="1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数据模型</a:t>
            </a:r>
          </a:p>
        </p:txBody>
      </p:sp>
      <p:sp>
        <p:nvSpPr>
          <p:cNvPr id="5" name="圆角矩形 4"/>
          <p:cNvSpPr/>
          <p:nvPr/>
        </p:nvSpPr>
        <p:spPr>
          <a:xfrm>
            <a:off x="1698625" y="3345815"/>
            <a:ext cx="1881505" cy="1073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现实世界</a:t>
            </a:r>
          </a:p>
          <a:p>
            <a:pPr algn="ctr"/>
            <a:r>
              <a:rPr lang="zh-CN" altLang="en-US" sz="2000">
                <a:latin typeface="微软雅黑" panose="020B0503020204020204" charset="-122"/>
                <a:ea typeface="微软雅黑" panose="020B0503020204020204" charset="-122"/>
              </a:rPr>
              <a:t>（事物之间）</a:t>
            </a:r>
          </a:p>
        </p:txBody>
      </p:sp>
      <p:sp>
        <p:nvSpPr>
          <p:cNvPr id="6" name="左右箭头 5"/>
          <p:cNvSpPr/>
          <p:nvPr/>
        </p:nvSpPr>
        <p:spPr>
          <a:xfrm>
            <a:off x="3817620" y="3673475"/>
            <a:ext cx="1170305" cy="4178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8752205" y="3345815"/>
            <a:ext cx="1881505" cy="1073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机器世界</a:t>
            </a:r>
          </a:p>
          <a:p>
            <a:pPr algn="ctr"/>
            <a:r>
              <a:rPr lang="zh-CN" altLang="en-US" sz="2000">
                <a:latin typeface="微软雅黑" panose="020B0503020204020204" charset="-122"/>
                <a:ea typeface="微软雅黑" panose="020B0503020204020204" charset="-122"/>
              </a:rPr>
              <a:t>（数据之间）</a:t>
            </a:r>
          </a:p>
        </p:txBody>
      </p:sp>
      <p:sp>
        <p:nvSpPr>
          <p:cNvPr id="8" name="圆角矩形 7"/>
          <p:cNvSpPr/>
          <p:nvPr/>
        </p:nvSpPr>
        <p:spPr>
          <a:xfrm>
            <a:off x="5225415" y="3345815"/>
            <a:ext cx="1881505" cy="1073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charset="-122"/>
                <a:ea typeface="微软雅黑" panose="020B0503020204020204" charset="-122"/>
              </a:rPr>
              <a:t>信息世界</a:t>
            </a:r>
          </a:p>
          <a:p>
            <a:pPr algn="ctr"/>
            <a:r>
              <a:rPr lang="zh-CN" altLang="en-US" sz="2000">
                <a:latin typeface="微软雅黑" panose="020B0503020204020204" charset="-122"/>
                <a:ea typeface="微软雅黑" panose="020B0503020204020204" charset="-122"/>
              </a:rPr>
              <a:t>（实体之间）</a:t>
            </a:r>
          </a:p>
        </p:txBody>
      </p:sp>
      <p:sp>
        <p:nvSpPr>
          <p:cNvPr id="9" name="左右箭头 8"/>
          <p:cNvSpPr/>
          <p:nvPr/>
        </p:nvSpPr>
        <p:spPr>
          <a:xfrm>
            <a:off x="7344410" y="3673475"/>
            <a:ext cx="1170305" cy="4178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ER</a:t>
            </a:r>
            <a:r>
              <a:rPr lang="zh-CN" altLang="en-US"/>
              <a:t>建模阶段</a:t>
            </a:r>
          </a:p>
        </p:txBody>
      </p:sp>
      <p:sp>
        <p:nvSpPr>
          <p:cNvPr id="4" name="燕尾形 3"/>
          <p:cNvSpPr/>
          <p:nvPr/>
        </p:nvSpPr>
        <p:spPr>
          <a:xfrm>
            <a:off x="1232535" y="2896235"/>
            <a:ext cx="2745740" cy="1303020"/>
          </a:xfrm>
          <a:prstGeom prst="chevr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24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业务模型</a:t>
            </a:r>
          </a:p>
        </p:txBody>
      </p:sp>
      <p:sp>
        <p:nvSpPr>
          <p:cNvPr id="5" name="燕尾形 4"/>
          <p:cNvSpPr/>
          <p:nvPr/>
        </p:nvSpPr>
        <p:spPr>
          <a:xfrm>
            <a:off x="3542030" y="2898140"/>
            <a:ext cx="2745740" cy="1303020"/>
          </a:xfrm>
          <a:prstGeom prst="chevr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概念模型</a:t>
            </a:r>
          </a:p>
        </p:txBody>
      </p:sp>
      <p:sp>
        <p:nvSpPr>
          <p:cNvPr id="6" name="燕尾形 5"/>
          <p:cNvSpPr/>
          <p:nvPr/>
        </p:nvSpPr>
        <p:spPr>
          <a:xfrm>
            <a:off x="8245475" y="2881630"/>
            <a:ext cx="2745740" cy="1303020"/>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物理模型</a:t>
            </a:r>
          </a:p>
        </p:txBody>
      </p:sp>
      <p:sp>
        <p:nvSpPr>
          <p:cNvPr id="7" name="燕尾形 6"/>
          <p:cNvSpPr/>
          <p:nvPr/>
        </p:nvSpPr>
        <p:spPr>
          <a:xfrm>
            <a:off x="5892165" y="2884805"/>
            <a:ext cx="2745740" cy="1303020"/>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4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逻辑模型</a:t>
            </a:r>
          </a:p>
        </p:txBody>
      </p:sp>
      <p:cxnSp>
        <p:nvCxnSpPr>
          <p:cNvPr id="8" name="直接箭头连接符 7"/>
          <p:cNvCxnSpPr/>
          <p:nvPr/>
        </p:nvCxnSpPr>
        <p:spPr>
          <a:xfrm flipV="1">
            <a:off x="1390650" y="4561840"/>
            <a:ext cx="9489440" cy="2476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3" name="文本框 12"/>
          <p:cNvSpPr txBox="1"/>
          <p:nvPr/>
        </p:nvSpPr>
        <p:spPr>
          <a:xfrm>
            <a:off x="3627755" y="4841240"/>
            <a:ext cx="4693920" cy="460375"/>
          </a:xfrm>
          <a:prstGeom prst="rect">
            <a:avLst/>
          </a:prstGeom>
          <a:noFill/>
        </p:spPr>
        <p:txBody>
          <a:bodyPr wrap="square" rtlCol="0">
            <a:spAutoFit/>
          </a:bodyPr>
          <a:lstStyle/>
          <a:p>
            <a:pPr algn="ctr"/>
            <a:r>
              <a:rPr lang="zh-CN" altLang="en-US" sz="2400" b="1"/>
              <a:t>数据仓库</a:t>
            </a:r>
            <a:r>
              <a:rPr lang="en-US" altLang="zh-CN" sz="2400" b="1"/>
              <a:t>ER</a:t>
            </a:r>
            <a:r>
              <a:rPr lang="zh-CN" altLang="en-US" sz="2400" b="1"/>
              <a:t>建模阶段划分</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业务模型</a:t>
            </a:r>
          </a:p>
        </p:txBody>
      </p:sp>
      <p:sp>
        <p:nvSpPr>
          <p:cNvPr id="3" name="内容占位符 2"/>
          <p:cNvSpPr>
            <a:spLocks noGrp="1"/>
          </p:cNvSpPr>
          <p:nvPr>
            <p:ph idx="1"/>
          </p:nvPr>
        </p:nvSpPr>
        <p:spPr/>
        <p:txBody>
          <a:bodyPr/>
          <a:lstStyle/>
          <a:p>
            <a:pPr marL="0" indent="0" algn="l">
              <a:buNone/>
            </a:pPr>
            <a:r>
              <a:rPr lang="zh-CN" altLang="en-US">
                <a:solidFill>
                  <a:schemeClr val="bg2">
                    <a:lumMod val="10000"/>
                  </a:schemeClr>
                </a:solidFill>
                <a:latin typeface="微软雅黑" panose="020B0503020204020204" charset="-122"/>
                <a:ea typeface="微软雅黑" panose="020B0503020204020204" charset="-122"/>
              </a:rPr>
              <a:t>业务建模步骤：</a:t>
            </a:r>
          </a:p>
          <a:p>
            <a:pPr algn="l"/>
            <a:r>
              <a:rPr lang="zh-CN" altLang="en-US">
                <a:solidFill>
                  <a:schemeClr val="bg2">
                    <a:lumMod val="10000"/>
                  </a:schemeClr>
                </a:solidFill>
                <a:latin typeface="微软雅黑" panose="020B0503020204020204" charset="-122"/>
                <a:ea typeface="微软雅黑" panose="020B0503020204020204" charset="-122"/>
              </a:rPr>
              <a:t>收集业务和技术资料</a:t>
            </a:r>
          </a:p>
          <a:p>
            <a:pPr algn="l"/>
            <a:r>
              <a:rPr lang="zh-CN" altLang="en-US">
                <a:solidFill>
                  <a:schemeClr val="bg2">
                    <a:lumMod val="10000"/>
                  </a:schemeClr>
                </a:solidFill>
                <a:latin typeface="微软雅黑" panose="020B0503020204020204" charset="-122"/>
                <a:ea typeface="微软雅黑" panose="020B0503020204020204" charset="-122"/>
              </a:rPr>
              <a:t>深入了解业务流程</a:t>
            </a:r>
          </a:p>
          <a:p>
            <a:pPr algn="l"/>
            <a:r>
              <a:rPr lang="zh-CN" altLang="en-US">
                <a:solidFill>
                  <a:schemeClr val="bg2">
                    <a:lumMod val="10000"/>
                  </a:schemeClr>
                </a:solidFill>
                <a:latin typeface="微软雅黑" panose="020B0503020204020204" charset="-122"/>
                <a:ea typeface="微软雅黑" panose="020B0503020204020204" charset="-122"/>
              </a:rPr>
              <a:t>分析整理数据结构</a:t>
            </a:r>
          </a:p>
          <a:p>
            <a:pPr algn="l"/>
            <a:r>
              <a:rPr lang="zh-CN" altLang="en-US">
                <a:solidFill>
                  <a:schemeClr val="bg2">
                    <a:lumMod val="10000"/>
                  </a:schemeClr>
                </a:solidFill>
                <a:latin typeface="微软雅黑" panose="020B0503020204020204" charset="-122"/>
                <a:ea typeface="微软雅黑" panose="020B0503020204020204" charset="-122"/>
              </a:rPr>
              <a:t>设计业务流程图，构建业务模型</a:t>
            </a:r>
            <a:endParaRPr lang="zh-CN" altLang="en-US">
              <a:latin typeface="黑体" panose="02010609060101010101" charset="-122"/>
              <a:ea typeface="黑体" panose="02010609060101010101" charset="-122"/>
            </a:endParaRPr>
          </a:p>
          <a:p>
            <a:endParaRPr lang="zh-CN" altLang="en-US">
              <a:latin typeface="黑体" panose="02010609060101010101" charset="-122"/>
              <a:ea typeface="黑体"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a:t>业务模型</a:t>
            </a:r>
          </a:p>
        </p:txBody>
      </p:sp>
      <p:sp>
        <p:nvSpPr>
          <p:cNvPr id="4" name="文本框 3"/>
          <p:cNvSpPr txBox="1"/>
          <p:nvPr/>
        </p:nvSpPr>
        <p:spPr>
          <a:xfrm>
            <a:off x="795655" y="1764665"/>
            <a:ext cx="2214880" cy="417830"/>
          </a:xfrm>
          <a:prstGeom prst="rect">
            <a:avLst/>
          </a:prstGeom>
          <a:noFill/>
        </p:spPr>
        <p:txBody>
          <a:bodyPr wrap="none" rtlCol="0">
            <a:spAutoFit/>
          </a:bodyPr>
          <a:lstStyle/>
          <a:p>
            <a:r>
              <a:rPr lang="zh-CN" altLang="en-US" sz="2000">
                <a:latin typeface="微软雅黑" panose="020B0503020204020204" charset="-122"/>
                <a:ea typeface="微软雅黑" panose="020B0503020204020204" charset="-122"/>
              </a:rPr>
              <a:t>采购业务流程图：</a:t>
            </a:r>
          </a:p>
        </p:txBody>
      </p:sp>
      <p:graphicFrame>
        <p:nvGraphicFramePr>
          <p:cNvPr id="5" name="对象 4"/>
          <p:cNvGraphicFramePr/>
          <p:nvPr/>
        </p:nvGraphicFramePr>
        <p:xfrm>
          <a:off x="2334260" y="2470785"/>
          <a:ext cx="7018020" cy="3803015"/>
        </p:xfrm>
        <a:graphic>
          <a:graphicData uri="http://schemas.openxmlformats.org/presentationml/2006/ole">
            <mc:AlternateContent xmlns:mc="http://schemas.openxmlformats.org/markup-compatibility/2006">
              <mc:Choice xmlns:v="urn:schemas-microsoft-com:vml" Requires="v">
                <p:oleObj spid="_x0000_s4102" r:id="rId3" imgW="8717915" imgH="4869815" progId="Visio.Drawing.15">
                  <p:embed/>
                </p:oleObj>
              </mc:Choice>
              <mc:Fallback>
                <p:oleObj r:id="rId3" imgW="8717915" imgH="4869815" progId="Visio.Drawing.15">
                  <p:embed/>
                  <p:pic>
                    <p:nvPicPr>
                      <p:cNvPr id="0" name="图片 5"/>
                      <p:cNvPicPr/>
                      <p:nvPr/>
                    </p:nvPicPr>
                    <p:blipFill>
                      <a:blip r:embed="rId4"/>
                      <a:srcRect/>
                    </p:blipFill>
                    <p:spPr>
                      <a:xfrm>
                        <a:off x="2334260" y="2470785"/>
                        <a:ext cx="7018020" cy="380301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t>概念模型</a:t>
            </a:r>
          </a:p>
        </p:txBody>
      </p:sp>
      <p:sp>
        <p:nvSpPr>
          <p:cNvPr id="13" name="内容占位符 12"/>
          <p:cNvSpPr>
            <a:spLocks noGrp="1"/>
          </p:cNvSpPr>
          <p:nvPr>
            <p:ph idx="1"/>
          </p:nvPr>
        </p:nvSpPr>
        <p:spPr>
          <a:xfrm>
            <a:off x="766763" y="1817688"/>
            <a:ext cx="10680700" cy="4316412"/>
          </a:xfrm>
        </p:spPr>
        <p:txBody>
          <a:bodyPr/>
          <a:lstStyle/>
          <a:p>
            <a:pPr marL="0" indent="0">
              <a:buNone/>
            </a:pPr>
            <a:r>
              <a:rPr lang="zh-CN" altLang="en-US">
                <a:solidFill>
                  <a:schemeClr val="bg2">
                    <a:lumMod val="10000"/>
                  </a:schemeClr>
                </a:solidFill>
                <a:latin typeface="微软雅黑" panose="020B0503020204020204" charset="-122"/>
                <a:ea typeface="微软雅黑" panose="020B0503020204020204" charset="-122"/>
              </a:rPr>
              <a:t>概念建模步骤：</a:t>
            </a:r>
          </a:p>
          <a:p>
            <a:r>
              <a:rPr lang="zh-CN" altLang="en-US">
                <a:solidFill>
                  <a:schemeClr val="bg2">
                    <a:lumMod val="10000"/>
                  </a:schemeClr>
                </a:solidFill>
                <a:latin typeface="微软雅黑" panose="020B0503020204020204" charset="-122"/>
                <a:ea typeface="微软雅黑" panose="020B0503020204020204" charset="-122"/>
                <a:sym typeface="+mn-ea"/>
              </a:rPr>
              <a:t>确定数仓主题和相互关系。</a:t>
            </a:r>
          </a:p>
          <a:p>
            <a:r>
              <a:rPr lang="zh-CN" altLang="en-US">
                <a:solidFill>
                  <a:schemeClr val="bg2">
                    <a:lumMod val="10000"/>
                  </a:schemeClr>
                </a:solidFill>
                <a:latin typeface="微软雅黑" panose="020B0503020204020204" charset="-122"/>
                <a:ea typeface="微软雅黑" panose="020B0503020204020204" charset="-122"/>
                <a:sym typeface="+mn-ea"/>
              </a:rPr>
              <a:t>明确各主题域的实体和实体之间的联系。</a:t>
            </a:r>
          </a:p>
          <a:p>
            <a:endParaRPr lang="en-US" altLang="zh-CN">
              <a:solidFill>
                <a:schemeClr val="bg2">
                  <a:lumMod val="1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t>概念模型</a:t>
            </a:r>
          </a:p>
        </p:txBody>
      </p:sp>
      <p:pic>
        <p:nvPicPr>
          <p:cNvPr id="3" name="图片 2"/>
          <p:cNvPicPr>
            <a:picLocks noChangeAspect="1"/>
          </p:cNvPicPr>
          <p:nvPr/>
        </p:nvPicPr>
        <p:blipFill>
          <a:blip r:embed="rId3"/>
          <a:srcRect/>
          <a:stretch>
            <a:fillRect/>
          </a:stretch>
        </p:blipFill>
        <p:spPr>
          <a:xfrm>
            <a:off x="2159000" y="2216150"/>
            <a:ext cx="7230745" cy="4304665"/>
          </a:xfrm>
          <a:prstGeom prst="rect">
            <a:avLst/>
          </a:prstGeom>
        </p:spPr>
      </p:pic>
      <p:sp>
        <p:nvSpPr>
          <p:cNvPr id="4" name="文本框 3"/>
          <p:cNvSpPr txBox="1"/>
          <p:nvPr/>
        </p:nvSpPr>
        <p:spPr>
          <a:xfrm>
            <a:off x="1337945" y="1706880"/>
            <a:ext cx="1660525" cy="583565"/>
          </a:xfrm>
          <a:prstGeom prst="rect">
            <a:avLst/>
          </a:prstGeom>
          <a:noFill/>
        </p:spPr>
        <p:txBody>
          <a:bodyPr wrap="square" rtlCol="0">
            <a:spAutoFit/>
          </a:bodyPr>
          <a:lstStyle/>
          <a:p>
            <a:r>
              <a:rPr lang="en-US" altLang="zh-CN" sz="3200">
                <a:ln w="22225">
                  <a:solidFill>
                    <a:schemeClr val="accent2"/>
                  </a:solidFill>
                  <a:prstDash val="solid"/>
                </a:ln>
                <a:solidFill>
                  <a:schemeClr val="accent2">
                    <a:lumMod val="40000"/>
                    <a:lumOff val="60000"/>
                  </a:schemeClr>
                </a:solidFill>
                <a:effectLst/>
              </a:rPr>
              <a:t>FS-LDM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a:t>概念模型</a:t>
            </a:r>
          </a:p>
        </p:txBody>
      </p:sp>
      <p:sp>
        <p:nvSpPr>
          <p:cNvPr id="3" name="内容占位符 12"/>
          <p:cNvSpPr>
            <a:spLocks noGrp="1"/>
          </p:cNvSpPr>
          <p:nvPr/>
        </p:nvSpPr>
        <p:spPr>
          <a:xfrm>
            <a:off x="1320800" y="1834515"/>
            <a:ext cx="3661410" cy="346075"/>
          </a:xfrm>
          <a:prstGeom prst="rect">
            <a:avLst/>
          </a:prstGeom>
          <a:noFill/>
          <a:ln w="9525">
            <a:noFill/>
            <a:miter/>
          </a:ln>
        </p:spPr>
        <p:txBody>
          <a:bodyPr/>
          <a:lstStyle>
            <a:lvl1pPr marL="357505" indent="-357505" algn="l" defTabSz="914400" rtl="0" eaLnBrk="1" latinLnBrk="0" hangingPunct="1">
              <a:lnSpc>
                <a:spcPct val="90000"/>
              </a:lnSpc>
              <a:spcBef>
                <a:spcPts val="1800"/>
              </a:spcBef>
              <a:buClr>
                <a:schemeClr val="accent1">
                  <a:lumMod val="75000"/>
                </a:schemeClr>
              </a:buClr>
              <a:buSzPct val="60000"/>
              <a:buFont typeface="Wingdings" panose="05000000000000000000" pitchFamily="2" charset="2"/>
              <a:buChar char="¦"/>
              <a:defRPr sz="2000" kern="1200">
                <a:solidFill>
                  <a:schemeClr val="accent1"/>
                </a:solidFill>
                <a:latin typeface="+mn-lt"/>
                <a:ea typeface="+mn-ea"/>
                <a:cs typeface="+mn-cs"/>
              </a:defRPr>
            </a:lvl1pPr>
            <a:lvl2pPr marL="357505" indent="-357505" algn="l" defTabSz="914400" rtl="0" eaLnBrk="1" latinLnBrk="0" hangingPunct="1">
              <a:lnSpc>
                <a:spcPct val="120000"/>
              </a:lnSpc>
              <a:spcBef>
                <a:spcPts val="0"/>
              </a:spcBef>
              <a:buFont typeface="Calibri" panose="020F0502020204030204" pitchFamily="34" charset="0"/>
              <a:buChar char=" "/>
              <a:defRPr sz="16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solidFill>
                  <a:schemeClr val="bg2">
                    <a:lumMod val="10000"/>
                  </a:schemeClr>
                </a:solidFill>
                <a:latin typeface="微软雅黑" panose="020B0503020204020204" charset="-122"/>
                <a:ea typeface="微软雅黑" panose="020B0503020204020204" charset="-122"/>
              </a:rPr>
              <a:t>采购概念模型：</a:t>
            </a:r>
            <a:endParaRPr lang="en-US" altLang="zh-CN">
              <a:solidFill>
                <a:schemeClr val="bg2">
                  <a:lumMod val="10000"/>
                </a:schemeClr>
              </a:solidFill>
              <a:latin typeface="微软雅黑" panose="020B0503020204020204" charset="-122"/>
              <a:ea typeface="微软雅黑" panose="020B0503020204020204" charset="-122"/>
              <a:sym typeface="+mn-ea"/>
            </a:endParaRPr>
          </a:p>
        </p:txBody>
      </p:sp>
      <p:pic>
        <p:nvPicPr>
          <p:cNvPr id="6" name="内容占位符 5" descr="新房业务流程(1)"/>
          <p:cNvPicPr>
            <a:picLocks noGrp="1" noChangeAspect="1"/>
          </p:cNvPicPr>
          <p:nvPr>
            <p:ph idx="1"/>
          </p:nvPr>
        </p:nvPicPr>
        <p:blipFill>
          <a:blip r:embed="rId2"/>
          <a:stretch>
            <a:fillRect/>
          </a:stretch>
        </p:blipFill>
        <p:spPr>
          <a:xfrm>
            <a:off x="3783965" y="1726565"/>
            <a:ext cx="5647055" cy="47834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t>逻辑模型</a:t>
            </a:r>
          </a:p>
        </p:txBody>
      </p:sp>
      <p:sp>
        <p:nvSpPr>
          <p:cNvPr id="13" name="内容占位符 12"/>
          <p:cNvSpPr>
            <a:spLocks noGrp="1"/>
          </p:cNvSpPr>
          <p:nvPr>
            <p:ph idx="1"/>
          </p:nvPr>
        </p:nvSpPr>
        <p:spPr>
          <a:xfrm>
            <a:off x="766763" y="1817688"/>
            <a:ext cx="10680700" cy="4316412"/>
          </a:xfrm>
        </p:spPr>
        <p:txBody>
          <a:bodyPr/>
          <a:lstStyle/>
          <a:p>
            <a:pPr marL="0" indent="0">
              <a:buNone/>
            </a:pPr>
            <a:r>
              <a:rPr lang="zh-CN" altLang="en-US">
                <a:solidFill>
                  <a:schemeClr val="bg2">
                    <a:lumMod val="10000"/>
                  </a:schemeClr>
                </a:solidFill>
                <a:latin typeface="微软雅黑" panose="020B0503020204020204" charset="-122"/>
                <a:ea typeface="微软雅黑" panose="020B0503020204020204" charset="-122"/>
              </a:rPr>
              <a:t>逻辑建模步骤：</a:t>
            </a:r>
          </a:p>
          <a:p>
            <a:r>
              <a:rPr lang="zh-CN" altLang="en-US">
                <a:solidFill>
                  <a:schemeClr val="bg2">
                    <a:lumMod val="10000"/>
                  </a:schemeClr>
                </a:solidFill>
                <a:latin typeface="微软雅黑" panose="020B0503020204020204" charset="-122"/>
                <a:ea typeface="微软雅黑" panose="020B0503020204020204" charset="-122"/>
                <a:sym typeface="+mn-ea"/>
              </a:rPr>
              <a:t>实体和联系转换为关系（二维表）</a:t>
            </a:r>
          </a:p>
          <a:p>
            <a:r>
              <a:rPr lang="zh-CN" altLang="en-US">
                <a:solidFill>
                  <a:schemeClr val="bg2">
                    <a:lumMod val="10000"/>
                  </a:schemeClr>
                </a:solidFill>
                <a:latin typeface="微软雅黑" panose="020B0503020204020204" charset="-122"/>
                <a:ea typeface="微软雅黑" panose="020B0503020204020204" charset="-122"/>
                <a:sym typeface="+mn-ea"/>
              </a:rPr>
              <a:t>丰富实体的属性</a:t>
            </a:r>
          </a:p>
          <a:p>
            <a:r>
              <a:rPr lang="zh-CN" altLang="en-US">
                <a:solidFill>
                  <a:schemeClr val="bg2">
                    <a:lumMod val="10000"/>
                  </a:schemeClr>
                </a:solidFill>
                <a:latin typeface="微软雅黑" panose="020B0503020204020204" charset="-122"/>
                <a:ea typeface="微软雅黑" panose="020B0503020204020204" charset="-122"/>
                <a:sym typeface="+mn-ea"/>
              </a:rPr>
              <a:t>源表到目标表字段级映射</a:t>
            </a:r>
          </a:p>
          <a:p>
            <a:r>
              <a:rPr lang="zh-CN">
                <a:solidFill>
                  <a:schemeClr val="bg2">
                    <a:lumMod val="10000"/>
                  </a:schemeClr>
                </a:solidFill>
                <a:latin typeface="微软雅黑" panose="020B0503020204020204" charset="-122"/>
                <a:ea typeface="微软雅黑" panose="020B0503020204020204" charset="-122"/>
                <a:sym typeface="+mn-ea"/>
              </a:rPr>
              <a:t>范化处理（</a:t>
            </a:r>
            <a:r>
              <a:rPr lang="en-US" altLang="zh-CN">
                <a:solidFill>
                  <a:schemeClr val="bg2">
                    <a:lumMod val="10000"/>
                  </a:schemeClr>
                </a:solidFill>
                <a:latin typeface="微软雅黑" panose="020B0503020204020204" charset="-122"/>
                <a:ea typeface="微软雅黑" panose="020B0503020204020204" charset="-122"/>
                <a:sym typeface="+mn-ea"/>
              </a:rPr>
              <a:t>3NF</a:t>
            </a:r>
            <a:r>
              <a:rPr lang="zh-CN" altLang="en-US">
                <a:solidFill>
                  <a:schemeClr val="bg2">
                    <a:lumMod val="10000"/>
                  </a:schemeClr>
                </a:solidFill>
                <a:latin typeface="微软雅黑" panose="020B0503020204020204" charset="-122"/>
                <a:ea typeface="微软雅黑" panose="020B0503020204020204" charset="-122"/>
                <a:sym typeface="+mn-ea"/>
              </a:rPr>
              <a:t>）</a:t>
            </a:r>
          </a:p>
          <a:p>
            <a:endParaRPr lang="zh-CN" altLang="en-US">
              <a:solidFill>
                <a:schemeClr val="bg2">
                  <a:lumMod val="10000"/>
                </a:schemeClr>
              </a:solidFill>
              <a:latin typeface="微软雅黑" panose="020B0503020204020204" charset="-122"/>
              <a:ea typeface="微软雅黑" panose="020B0503020204020204" charset="-122"/>
              <a:sym typeface="+mn-ea"/>
            </a:endParaRP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1119A01PPBG">
  <a:themeElements>
    <a:clrScheme name="KSO_BLUE4">
      <a:dk1>
        <a:srgbClr val="3D3F41"/>
      </a:dk1>
      <a:lt1>
        <a:srgbClr val="FFFFFF"/>
      </a:lt1>
      <a:dk2>
        <a:srgbClr val="3D3F41"/>
      </a:dk2>
      <a:lt2>
        <a:srgbClr val="EAF5FC"/>
      </a:lt2>
      <a:accent1>
        <a:srgbClr val="47B6E7"/>
      </a:accent1>
      <a:accent2>
        <a:srgbClr val="628EE3"/>
      </a:accent2>
      <a:accent3>
        <a:srgbClr val="2BC3B5"/>
      </a:accent3>
      <a:accent4>
        <a:srgbClr val="92D050"/>
      </a:accent4>
      <a:accent5>
        <a:srgbClr val="CEB9A3"/>
      </a:accent5>
      <a:accent6>
        <a:srgbClr val="FFC000"/>
      </a:accent6>
      <a:hlink>
        <a:srgbClr val="00B0F0"/>
      </a:hlink>
      <a:folHlink>
        <a:srgbClr val="AFB2B4"/>
      </a:folHlink>
    </a:clrScheme>
    <a:fontScheme name="自定义 4">
      <a:majorFont>
        <a:latin typeface="Times New Roman"/>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1113</Words>
  <Application>Microsoft Office PowerPoint</Application>
  <PresentationFormat>宽屏</PresentationFormat>
  <Paragraphs>95</Paragraphs>
  <Slides>11</Slides>
  <Notes>8</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11</vt:i4>
      </vt:variant>
    </vt:vector>
  </HeadingPairs>
  <TitlesOfParts>
    <vt:vector size="24" baseType="lpstr">
      <vt:lpstr>黑体</vt:lpstr>
      <vt:lpstr>宋体</vt:lpstr>
      <vt:lpstr>微软雅黑</vt:lpstr>
      <vt:lpstr>幼圆</vt:lpstr>
      <vt:lpstr>Arial</vt:lpstr>
      <vt:lpstr>Calibri</vt:lpstr>
      <vt:lpstr>Calibri Light</vt:lpstr>
      <vt:lpstr>Times New Roman</vt:lpstr>
      <vt:lpstr>Wingdings</vt:lpstr>
      <vt:lpstr>自定义设计方案</vt:lpstr>
      <vt:lpstr>A000120141119A01PPBG</vt:lpstr>
      <vt:lpstr>Photoshop.Image.6</vt:lpstr>
      <vt:lpstr>Visio.Drawing.15</vt:lpstr>
      <vt:lpstr>数据仓库ER建模</vt:lpstr>
      <vt:lpstr>数据模型</vt:lpstr>
      <vt:lpstr>ER建模阶段</vt:lpstr>
      <vt:lpstr>业务模型</vt:lpstr>
      <vt:lpstr>业务模型</vt:lpstr>
      <vt:lpstr>概念模型</vt:lpstr>
      <vt:lpstr>概念模型</vt:lpstr>
      <vt:lpstr>概念模型</vt:lpstr>
      <vt:lpstr>逻辑模型</vt:lpstr>
      <vt:lpstr>逻辑模型</vt:lpstr>
      <vt:lpstr>物理模型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数据仓库ER建模</dc:title>
  <dc:creator>LHCan</dc:creator>
  <cp:lastModifiedBy>jfcheng</cp:lastModifiedBy>
  <cp:revision>148</cp:revision>
  <dcterms:created xsi:type="dcterms:W3CDTF">2015-05-05T08:02:00Z</dcterms:created>
  <dcterms:modified xsi:type="dcterms:W3CDTF">2019-04-08T12:31:11Z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