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325" r:id="rId3"/>
    <p:sldId id="373" r:id="rId4"/>
    <p:sldId id="350" r:id="rId5"/>
    <p:sldId id="372" r:id="rId6"/>
    <p:sldId id="351" r:id="rId7"/>
    <p:sldId id="352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496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497" r:id="rId25"/>
    <p:sldId id="370" r:id="rId26"/>
    <p:sldId id="385" r:id="rId27"/>
    <p:sldId id="387" r:id="rId28"/>
    <p:sldId id="386" r:id="rId29"/>
    <p:sldId id="382" r:id="rId30"/>
    <p:sldId id="388" r:id="rId31"/>
    <p:sldId id="389" r:id="rId32"/>
    <p:sldId id="391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7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69212-CF96-6045-941F-1C902CB7F40E}">
          <p14:sldIdLst>
            <p14:sldId id="257"/>
            <p14:sldId id="325"/>
          </p14:sldIdLst>
        </p14:section>
        <p14:section name="Sorting" id="{4D0FB611-342E-6E44-A5EC-146450F0DBAF}">
          <p14:sldIdLst>
            <p14:sldId id="373"/>
            <p14:sldId id="350"/>
            <p14:sldId id="372"/>
            <p14:sldId id="351"/>
            <p14:sldId id="352"/>
          </p14:sldIdLst>
        </p14:section>
        <p14:section name="External Merge Sort" id="{1595317F-088C-E34D-8343-4E2486E7D74E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496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rting optimizations" id="{C6DD8866-D073-8342-A871-D61EFC648410}">
          <p14:sldIdLst>
            <p14:sldId id="497"/>
            <p14:sldId id="370"/>
            <p14:sldId id="385"/>
            <p14:sldId id="387"/>
            <p14:sldId id="386"/>
            <p14:sldId id="382"/>
            <p14:sldId id="388"/>
            <p14:sldId id="389"/>
            <p14:sldId id="391"/>
            <p14:sldId id="390"/>
            <p14:sldId id="392"/>
            <p14:sldId id="393"/>
            <p14:sldId id="394"/>
            <p14:sldId id="395"/>
            <p14:sldId id="396"/>
            <p14:sldId id="397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9"/>
    <p:restoredTop sz="93913"/>
  </p:normalViewPr>
  <p:slideViewPr>
    <p:cSldViewPr snapToGrid="0" snapToObjects="1">
      <p:cViewPr varScale="1">
        <p:scale>
          <a:sx n="87" d="100"/>
          <a:sy n="87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77F8-33BB-5540-A863-4A765FB911F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D753-BEE6-0C4C-895F-18D9E5B6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E919-4CE5-C94C-93A5-A34AB78B083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F1F-B6B4-804E-84D7-1B711087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sz="1000" i="1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2387600"/>
          </a:xfrm>
        </p:spPr>
        <p:txBody>
          <a:bodyPr/>
          <a:lstStyle/>
          <a:p>
            <a:r>
              <a:rPr lang="en-US" dirty="0"/>
              <a:t>Lecture 10: </a:t>
            </a:r>
            <a:br>
              <a:rPr lang="en-US" dirty="0"/>
            </a:br>
            <a:r>
              <a:rPr lang="en-US" dirty="0"/>
              <a:t>External Merge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2697350" y="3567917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4928" y="2929564"/>
            <a:ext cx="3012421" cy="400110"/>
            <a:chOff x="2844928" y="2635940"/>
            <a:chExt cx="3012421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2" y="2635940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55,31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44,10</a:t>
              </a:r>
            </a:p>
          </p:txBody>
        </p:sp>
      </p:grp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1218460" y="5217877"/>
            <a:ext cx="10515600" cy="541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Split into chunks small enough to </a:t>
            </a:r>
            <a:r>
              <a:rPr lang="en-US" sz="3200" b="1" dirty="0"/>
              <a:t>sort </a:t>
            </a:r>
            <a:r>
              <a:rPr lang="en-US" sz="3200" b="1"/>
              <a:t>in memory</a:t>
            </a:r>
            <a:endParaRPr 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2898" y="3603573"/>
            <a:ext cx="16316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Orange file = unsorted</a:t>
            </a:r>
          </a:p>
        </p:txBody>
      </p:sp>
    </p:spTree>
    <p:extLst>
      <p:ext uri="{BB962C8B-B14F-4D97-AF65-F5344CB8AC3E}">
        <p14:creationId xmlns:p14="http://schemas.microsoft.com/office/powerpoint/2010/main" val="21205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112E-17 L 0.44245 0.0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2697350" y="3567917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30969" y="3386906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34256" y="33986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55,31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10634" y="338690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44,10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1218460" y="5217877"/>
            <a:ext cx="10515600" cy="541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Split into chunks small enough to </a:t>
            </a:r>
            <a:r>
              <a:rPr lang="en-US" sz="3200" b="1" dirty="0"/>
              <a:t>sort </a:t>
            </a:r>
            <a:r>
              <a:rPr lang="en-US" sz="3200" b="1"/>
              <a:t>in memory</a:t>
            </a:r>
            <a:endParaRPr 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2898" y="3603573"/>
            <a:ext cx="16316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Orange file = unsorted</a:t>
            </a:r>
          </a:p>
        </p:txBody>
      </p:sp>
    </p:spTree>
    <p:extLst>
      <p:ext uri="{BB962C8B-B14F-4D97-AF65-F5344CB8AC3E}">
        <p14:creationId xmlns:p14="http://schemas.microsoft.com/office/powerpoint/2010/main" val="119097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2697350" y="3567917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30969" y="3386906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34256" y="33986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10634" y="338690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1218460" y="5217877"/>
            <a:ext cx="10515600" cy="541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Split into chunks small enough to </a:t>
            </a:r>
            <a:r>
              <a:rPr lang="en-US" sz="3200" b="1" dirty="0"/>
              <a:t>sort </a:t>
            </a:r>
            <a:r>
              <a:rPr lang="en-US" sz="3200" b="1"/>
              <a:t>in memory</a:t>
            </a:r>
            <a:endParaRPr lang="en-US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82898" y="3603573"/>
            <a:ext cx="16316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Orange file = unsorted</a:t>
            </a:r>
          </a:p>
        </p:txBody>
      </p:sp>
    </p:spTree>
    <p:extLst>
      <p:ext uri="{BB962C8B-B14F-4D97-AF65-F5344CB8AC3E}">
        <p14:creationId xmlns:p14="http://schemas.microsoft.com/office/powerpoint/2010/main" val="21016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0.42929 -0.065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1" y="-3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44309 -0.065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33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5403 -0.07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2697350" y="3567917"/>
            <a:ext cx="3296832" cy="525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5250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4928" y="2929564"/>
            <a:ext cx="3012421" cy="400110"/>
            <a:chOff x="2844928" y="2635940"/>
            <a:chExt cx="3012421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2" y="2635940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914078" y="4502340"/>
            <a:ext cx="253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similarly for F</a:t>
            </a:r>
            <a:r>
              <a:rPr lang="en-US" sz="24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12043" y="338801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6986" y="3399792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4877" y="3386906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18460" y="5217877"/>
            <a:ext cx="10515600" cy="54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/>
              <a:t>Split into chunks small enough to </a:t>
            </a:r>
            <a:r>
              <a:rPr lang="en-US" sz="3200" b="1"/>
              <a:t>sort in memory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0590" y="3175092"/>
            <a:ext cx="163161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Each sorted file is a called a </a:t>
            </a:r>
            <a:r>
              <a:rPr lang="en-US" sz="2400" b="1" i="1" dirty="0">
                <a:latin typeface="+mj-lt"/>
              </a:rPr>
              <a:t>run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42187 -0.03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9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43828 -0.039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14" y="-1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45338 -0.034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2317 0.0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59" y="19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43789 0.039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19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45299 0.0372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2697350" y="3567917"/>
            <a:ext cx="3296832" cy="5250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5250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218460" y="5214528"/>
            <a:ext cx="10515600" cy="541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2.  Now just run the </a:t>
            </a:r>
            <a:r>
              <a:rPr lang="en-US" sz="3200" b="1" dirty="0"/>
              <a:t>external merge</a:t>
            </a:r>
            <a:r>
              <a:rPr lang="en-US" sz="3200" dirty="0"/>
              <a:t> algorithm &amp; we’re done!</a:t>
            </a:r>
            <a:endParaRPr 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844928" y="2929564"/>
            <a:ext cx="3012421" cy="400110"/>
            <a:chOff x="2844928" y="2635940"/>
            <a:chExt cx="3012421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2" y="2635940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4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IO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3 buffer pages, 6 page file: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into </a:t>
            </a:r>
            <a:r>
              <a:rPr lang="en-US" b="1" u="sng" dirty="0"/>
              <a:t>two 3-page files</a:t>
            </a:r>
            <a:r>
              <a:rPr lang="en-US" dirty="0"/>
              <a:t> and </a:t>
            </a:r>
            <a:r>
              <a:rPr lang="en-US" b="1" dirty="0"/>
              <a:t>sort in memory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= 1 R + 1 W for each file = 2*(3 + 3) = 12 IO operations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Merge</a:t>
            </a:r>
            <a:r>
              <a:rPr lang="en-US" dirty="0"/>
              <a:t> each pair of sorted chunks </a:t>
            </a:r>
            <a:r>
              <a:rPr lang="en-US" b="1" i="1" dirty="0"/>
              <a:t>using the external merge algorithm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= 2*(3 + 3) = 12 IO operations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Total cost = 24 IO</a:t>
            </a:r>
          </a:p>
          <a:p>
            <a:pPr marL="0" indent="0">
              <a:buNone/>
            </a:pPr>
            <a:endParaRPr lang="en-US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External Merge Sort </a:t>
            </a:r>
            <a:br>
              <a:rPr lang="en-US" dirty="0"/>
            </a:br>
            <a:r>
              <a:rPr lang="en-US" dirty="0"/>
              <a:t>    on larger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3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ounded Rectangle 28"/>
          <p:cNvSpPr/>
          <p:nvPr/>
        </p:nvSpPr>
        <p:spPr>
          <a:xfrm>
            <a:off x="500657" y="2470975"/>
            <a:ext cx="2128680" cy="3699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8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18,43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45,38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51940" y="1597070"/>
            <a:ext cx="25863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Assume we still only have </a:t>
            </a:r>
            <a:r>
              <a:rPr lang="en-US" sz="2400" i="1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buffer pages </a:t>
            </a:r>
            <a:r>
              <a:rPr lang="en-US" sz="2400" i="1" dirty="0">
                <a:latin typeface="+mj-lt"/>
              </a:rPr>
              <a:t>(Buffer not pictured)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9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41,3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42,46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48,33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3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16,31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27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499430" y="3042146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0657" y="2579264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8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18,43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45,38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430" y="3941000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657" y="3478118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9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41,3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6157" y="4833984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7384" y="4371102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42,46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2884" y="5737430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4111" y="5274548"/>
            <a:ext cx="2128680" cy="3389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48,33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3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791" y="2198748"/>
            <a:ext cx="498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Split into files small enough to sort in buffer…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1940" y="1597070"/>
            <a:ext cx="25863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Assume we still only have </a:t>
            </a:r>
            <a:r>
              <a:rPr lang="en-US" sz="2400" i="1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buffer pages </a:t>
            </a:r>
            <a:r>
              <a:rPr lang="en-US" sz="2400" i="1" dirty="0">
                <a:latin typeface="+mj-lt"/>
              </a:rPr>
              <a:t>(Buffer not pictured)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12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499430" y="3042146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0657" y="257926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5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18,24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430" y="394100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657" y="347811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6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3,18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6157" y="483398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7384" y="4371102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39,42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46,55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2884" y="573743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4111" y="527454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33,40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2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791" y="2198748"/>
            <a:ext cx="498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Split into files small enough to sort in buffer… and sort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1940" y="1597070"/>
            <a:ext cx="25863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Assume we still only have </a:t>
            </a:r>
            <a:r>
              <a:rPr lang="en-US" sz="2400" i="1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buffer pages </a:t>
            </a:r>
            <a:r>
              <a:rPr lang="en-US" sz="2400" i="1" dirty="0">
                <a:latin typeface="+mj-lt"/>
              </a:rPr>
              <a:t>(Buffer not pictured)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89763" y="5687677"/>
            <a:ext cx="2354926" cy="462882"/>
          </a:xfrm>
          <a:prstGeom prst="roundRect">
            <a:avLst/>
          </a:prstGeom>
          <a:solidFill>
            <a:schemeClr val="accent2">
              <a:alpha val="3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44307" y="5491427"/>
            <a:ext cx="258639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Call each of these sorted files a </a:t>
            </a:r>
            <a:r>
              <a:rPr lang="en-US" sz="2400" b="1" i="1" dirty="0">
                <a:latin typeface="+mj-lt"/>
              </a:rPr>
              <a:t>run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5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External merge sort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External merge sort on larger files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Optimizations for sorting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49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499430" y="3042146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0657" y="257926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5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18,24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430" y="394100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657" y="347811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6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3,18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6157" y="483398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7384" y="4371102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39,42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46,55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2884" y="573743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4111" y="527454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33,40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2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4100" y="3360218"/>
            <a:ext cx="2601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Now merge pairs of (sorted) files… </a:t>
            </a:r>
            <a:r>
              <a:rPr lang="en-US" sz="2800" b="1" dirty="0"/>
              <a:t>the resulting files will be sorted!</a:t>
            </a:r>
          </a:p>
        </p:txBody>
      </p:sp>
      <p:sp>
        <p:nvSpPr>
          <p:cNvPr id="46" name="Can 45"/>
          <p:cNvSpPr/>
          <p:nvPr/>
        </p:nvSpPr>
        <p:spPr>
          <a:xfrm>
            <a:off x="3375999" y="2063241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ounded Rectangle 50"/>
          <p:cNvSpPr/>
          <p:nvPr/>
        </p:nvSpPr>
        <p:spPr>
          <a:xfrm>
            <a:off x="3439873" y="2556756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33139" y="1770546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533934" y="2607469"/>
            <a:ext cx="1945043" cy="261610"/>
            <a:chOff x="2844928" y="2635940"/>
            <a:chExt cx="3012421" cy="405173"/>
          </a:xfrm>
        </p:grpSpPr>
        <p:sp>
          <p:nvSpPr>
            <p:cNvPr id="54" name="TextBox 53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01711" y="3076100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2918" y="3076100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33933" y="3076100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33,38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439873" y="3455609"/>
            <a:ext cx="2128680" cy="819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533934" y="3506323"/>
            <a:ext cx="1945043" cy="261610"/>
            <a:chOff x="2844928" y="2635940"/>
            <a:chExt cx="3012421" cy="405173"/>
          </a:xfrm>
        </p:grpSpPr>
        <p:sp>
          <p:nvSpPr>
            <p:cNvPr id="82" name="TextBox 81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12,18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20,22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01712" y="397495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62918" y="397495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47,55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33933" y="397495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23,31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436600" y="4348594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30661" y="4399307"/>
            <a:ext cx="1945043" cy="261610"/>
            <a:chOff x="2844928" y="2635940"/>
            <a:chExt cx="3012421" cy="405173"/>
          </a:xfrm>
        </p:grpSpPr>
        <p:sp>
          <p:nvSpPr>
            <p:cNvPr id="91" name="TextBox 9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24,27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98442" y="486793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39,42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59645" y="486793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46,55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30660" y="486793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433327" y="5252040"/>
            <a:ext cx="2128680" cy="8012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527388" y="5302753"/>
            <a:ext cx="1945043" cy="261610"/>
            <a:chOff x="2844928" y="2635940"/>
            <a:chExt cx="3012421" cy="405173"/>
          </a:xfrm>
        </p:grpSpPr>
        <p:sp>
          <p:nvSpPr>
            <p:cNvPr id="100" name="TextBox 9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16,18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22,24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95168" y="577138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56372" y="577138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27387" y="577138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11" y="3941001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251940" y="1597070"/>
            <a:ext cx="25863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Assume we still only have </a:t>
            </a:r>
            <a:r>
              <a:rPr lang="en-US" sz="2400" i="1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buffer pages </a:t>
            </a:r>
            <a:r>
              <a:rPr lang="en-US" sz="2400" i="1" dirty="0">
                <a:latin typeface="+mj-lt"/>
              </a:rPr>
              <a:t>(Buffer not pictured)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85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499430" y="3042146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0657" y="257926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5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18,24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430" y="394100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657" y="347811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6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3,18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6157" y="483398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7384" y="4371102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39,42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46,55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2884" y="573743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4111" y="527454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33,40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2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7664" y="3790659"/>
            <a:ext cx="26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And repeat…</a:t>
            </a:r>
            <a:endParaRPr lang="en-US" sz="2800" b="1" dirty="0"/>
          </a:p>
        </p:txBody>
      </p:sp>
      <p:sp>
        <p:nvSpPr>
          <p:cNvPr id="46" name="Can 45"/>
          <p:cNvSpPr/>
          <p:nvPr/>
        </p:nvSpPr>
        <p:spPr>
          <a:xfrm>
            <a:off x="3375999" y="2063241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ounded Rectangle 50"/>
          <p:cNvSpPr/>
          <p:nvPr/>
        </p:nvSpPr>
        <p:spPr>
          <a:xfrm>
            <a:off x="3439873" y="2556756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33139" y="1770546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533934" y="2607469"/>
            <a:ext cx="1945043" cy="261610"/>
            <a:chOff x="2844928" y="2635940"/>
            <a:chExt cx="3012421" cy="405173"/>
          </a:xfrm>
        </p:grpSpPr>
        <p:sp>
          <p:nvSpPr>
            <p:cNvPr id="54" name="TextBox 53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01711" y="3076100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2918" y="3076100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33933" y="3076100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33,38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439873" y="3455609"/>
            <a:ext cx="2128680" cy="819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533934" y="3506323"/>
            <a:ext cx="1945043" cy="261610"/>
            <a:chOff x="2844928" y="2635940"/>
            <a:chExt cx="3012421" cy="405173"/>
          </a:xfrm>
        </p:grpSpPr>
        <p:sp>
          <p:nvSpPr>
            <p:cNvPr id="82" name="TextBox 81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12,18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20,22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01712" y="397495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62918" y="397495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47,55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33933" y="397495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23,31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436600" y="4348594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30661" y="4399307"/>
            <a:ext cx="1945043" cy="261610"/>
            <a:chOff x="2844928" y="2635940"/>
            <a:chExt cx="3012421" cy="405173"/>
          </a:xfrm>
        </p:grpSpPr>
        <p:sp>
          <p:nvSpPr>
            <p:cNvPr id="91" name="TextBox 9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24,27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98442" y="486793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39,42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59645" y="486793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46,55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30660" y="486793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433327" y="5252040"/>
            <a:ext cx="2128680" cy="8012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527388" y="5302753"/>
            <a:ext cx="1945043" cy="261610"/>
            <a:chOff x="2844928" y="2635940"/>
            <a:chExt cx="3012421" cy="405173"/>
          </a:xfrm>
        </p:grpSpPr>
        <p:sp>
          <p:nvSpPr>
            <p:cNvPr id="100" name="TextBox 9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16,18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22,24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95168" y="577138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56372" y="577138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27387" y="577138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11" y="3941001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6299374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ounded Rectangle 96"/>
          <p:cNvSpPr/>
          <p:nvPr/>
        </p:nvSpPr>
        <p:spPr>
          <a:xfrm>
            <a:off x="6363248" y="2579264"/>
            <a:ext cx="2128680" cy="17127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56514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457309" y="2629977"/>
            <a:ext cx="1945043" cy="261610"/>
            <a:chOff x="2844928" y="2635940"/>
            <a:chExt cx="3012421" cy="405173"/>
          </a:xfrm>
        </p:grpSpPr>
        <p:sp>
          <p:nvSpPr>
            <p:cNvPr id="108" name="TextBox 107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12,18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125086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786293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57308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18,20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457309" y="3528831"/>
            <a:ext cx="1945043" cy="261610"/>
            <a:chOff x="2844928" y="2635940"/>
            <a:chExt cx="3012421" cy="405173"/>
          </a:xfrm>
        </p:grpSpPr>
        <p:sp>
          <p:nvSpPr>
            <p:cNvPr id="116" name="TextBox 115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33,33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38,41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31,31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125087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45,47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86293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55,55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57308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43,44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359975" y="4371101"/>
            <a:ext cx="2128680" cy="17853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6454036" y="4421815"/>
            <a:ext cx="1945043" cy="261610"/>
            <a:chOff x="2844928" y="2635940"/>
            <a:chExt cx="3012421" cy="405173"/>
          </a:xfrm>
        </p:grpSpPr>
        <p:sp>
          <p:nvSpPr>
            <p:cNvPr id="124" name="TextBox 123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16,18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121817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3020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54035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6450763" y="5325261"/>
            <a:ext cx="1945043" cy="261610"/>
            <a:chOff x="2844928" y="2635940"/>
            <a:chExt cx="3012421" cy="405173"/>
          </a:xfrm>
        </p:grpSpPr>
        <p:sp>
          <p:nvSpPr>
            <p:cNvPr id="132" name="TextBox 131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33,39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118543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44,46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779747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48,55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50762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40,42</a:t>
            </a:r>
          </a:p>
        </p:txBody>
      </p:sp>
      <p:sp>
        <p:nvSpPr>
          <p:cNvPr id="138" name="Right Arrow 137"/>
          <p:cNvSpPr/>
          <p:nvPr/>
        </p:nvSpPr>
        <p:spPr>
          <a:xfrm>
            <a:off x="5686686" y="3963509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251940" y="1597070"/>
            <a:ext cx="25863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Assume we still only have </a:t>
            </a:r>
            <a:r>
              <a:rPr lang="en-US" sz="2400" i="1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buffer pages </a:t>
            </a:r>
            <a:r>
              <a:rPr lang="en-US" sz="2400" i="1" dirty="0">
                <a:latin typeface="+mj-lt"/>
              </a:rPr>
              <a:t>(Buffer not pictured)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1" name="Rectangle 1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9027664" y="5127240"/>
            <a:ext cx="258639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Call each of these steps a </a:t>
            </a:r>
            <a:r>
              <a:rPr lang="en-US" sz="2400" b="1" i="1" dirty="0">
                <a:latin typeface="+mj-lt"/>
              </a:rPr>
              <a:t>pass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8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External Merge Sort on Larger Files</a:t>
            </a:r>
          </a:p>
        </p:txBody>
      </p:sp>
      <p:sp>
        <p:nvSpPr>
          <p:cNvPr id="25" name="Can 24"/>
          <p:cNvSpPr/>
          <p:nvPr/>
        </p:nvSpPr>
        <p:spPr>
          <a:xfrm>
            <a:off x="436783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ounded Rectangle 32"/>
          <p:cNvSpPr/>
          <p:nvPr/>
        </p:nvSpPr>
        <p:spPr>
          <a:xfrm>
            <a:off x="499430" y="3042146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0657" y="257926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3923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4718" y="2629977"/>
            <a:ext cx="1945043" cy="261610"/>
            <a:chOff x="2844928" y="2635940"/>
            <a:chExt cx="3012421" cy="405173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44,55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62495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3702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717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18,24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430" y="394100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0657" y="347811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4718" y="3528831"/>
            <a:ext cx="1945043" cy="261610"/>
            <a:chOff x="2844928" y="2635940"/>
            <a:chExt cx="3012421" cy="405173"/>
          </a:xfrm>
        </p:grpSpPr>
        <p:sp>
          <p:nvSpPr>
            <p:cNvPr id="43" name="TextBox 4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47,55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62496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20,22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3702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717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3,18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6157" y="4833984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97384" y="4371102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91445" y="4421815"/>
            <a:ext cx="1945043" cy="261610"/>
            <a:chOff x="2844928" y="2635940"/>
            <a:chExt cx="3012421" cy="405173"/>
          </a:xfrm>
        </p:grpSpPr>
        <p:sp>
          <p:nvSpPr>
            <p:cNvPr id="61" name="TextBox 6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39,42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46,55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259226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20429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1444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2884" y="5737430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4111" y="5274548"/>
            <a:ext cx="2128680" cy="3389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88172" y="5325261"/>
            <a:ext cx="1945043" cy="261610"/>
            <a:chOff x="2844928" y="2635940"/>
            <a:chExt cx="3012421" cy="405173"/>
          </a:xfrm>
        </p:grpSpPr>
        <p:sp>
          <p:nvSpPr>
            <p:cNvPr id="70" name="TextBox 6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33,40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55952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17156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8171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16,18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7267" y="6248819"/>
            <a:ext cx="26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And repeat!</a:t>
            </a:r>
            <a:endParaRPr lang="en-US" sz="2800" b="1" dirty="0"/>
          </a:p>
        </p:txBody>
      </p:sp>
      <p:sp>
        <p:nvSpPr>
          <p:cNvPr id="46" name="Can 45"/>
          <p:cNvSpPr/>
          <p:nvPr/>
        </p:nvSpPr>
        <p:spPr>
          <a:xfrm>
            <a:off x="3375999" y="2063241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ounded Rectangle 50"/>
          <p:cNvSpPr/>
          <p:nvPr/>
        </p:nvSpPr>
        <p:spPr>
          <a:xfrm>
            <a:off x="3439873" y="2556756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33139" y="1770546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533934" y="2607469"/>
            <a:ext cx="1945043" cy="261610"/>
            <a:chOff x="2844928" y="2635940"/>
            <a:chExt cx="3012421" cy="405173"/>
          </a:xfrm>
        </p:grpSpPr>
        <p:sp>
          <p:nvSpPr>
            <p:cNvPr id="54" name="TextBox 53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01711" y="3076100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2918" y="3076100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33933" y="3076100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33,38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439873" y="3455609"/>
            <a:ext cx="2128680" cy="819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533934" y="3506323"/>
            <a:ext cx="1945043" cy="261610"/>
            <a:chOff x="2844928" y="2635940"/>
            <a:chExt cx="3012421" cy="405173"/>
          </a:xfrm>
        </p:grpSpPr>
        <p:sp>
          <p:nvSpPr>
            <p:cNvPr id="82" name="TextBox 81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12,18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20,22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01712" y="397495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62918" y="397495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47,55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33933" y="397495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23,31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436600" y="4348594"/>
            <a:ext cx="2128680" cy="824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30661" y="4399307"/>
            <a:ext cx="1945043" cy="261610"/>
            <a:chOff x="2844928" y="2635940"/>
            <a:chExt cx="3012421" cy="405173"/>
          </a:xfrm>
        </p:grpSpPr>
        <p:sp>
          <p:nvSpPr>
            <p:cNvPr id="91" name="TextBox 9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18,23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24,27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98442" y="486793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39,42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59645" y="486793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46,55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30660" y="486793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433327" y="5252040"/>
            <a:ext cx="2128680" cy="8012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527388" y="5302753"/>
            <a:ext cx="1945043" cy="261610"/>
            <a:chOff x="2844928" y="2635940"/>
            <a:chExt cx="3012421" cy="405173"/>
          </a:xfrm>
        </p:grpSpPr>
        <p:sp>
          <p:nvSpPr>
            <p:cNvPr id="100" name="TextBox 99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16,18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22,24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95168" y="5771384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33,40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56372" y="5771384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27387" y="5771384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27,31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11" y="3941001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6299374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ounded Rectangle 96"/>
          <p:cNvSpPr/>
          <p:nvPr/>
        </p:nvSpPr>
        <p:spPr>
          <a:xfrm>
            <a:off x="6363248" y="2579264"/>
            <a:ext cx="2128680" cy="17127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56514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457309" y="2629977"/>
            <a:ext cx="1945043" cy="261610"/>
            <a:chOff x="2844928" y="2635940"/>
            <a:chExt cx="3012421" cy="405173"/>
          </a:xfrm>
        </p:grpSpPr>
        <p:sp>
          <p:nvSpPr>
            <p:cNvPr id="108" name="TextBox 107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12,18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125086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786293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57308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18,20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457309" y="3528831"/>
            <a:ext cx="1945043" cy="261610"/>
            <a:chOff x="2844928" y="2635940"/>
            <a:chExt cx="3012421" cy="405173"/>
          </a:xfrm>
        </p:grpSpPr>
        <p:sp>
          <p:nvSpPr>
            <p:cNvPr id="116" name="TextBox 115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33,33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38,41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31,31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125087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45,47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86293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55,55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57308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43,44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359975" y="4371101"/>
            <a:ext cx="2128680" cy="17853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6454036" y="4421815"/>
            <a:ext cx="1945043" cy="261610"/>
            <a:chOff x="2844928" y="2635940"/>
            <a:chExt cx="3012421" cy="405173"/>
          </a:xfrm>
        </p:grpSpPr>
        <p:sp>
          <p:nvSpPr>
            <p:cNvPr id="124" name="TextBox 123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16,18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121817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83020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54035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6450763" y="5325261"/>
            <a:ext cx="1945043" cy="261610"/>
            <a:chOff x="2844928" y="2635940"/>
            <a:chExt cx="3012421" cy="405173"/>
          </a:xfrm>
        </p:grpSpPr>
        <p:sp>
          <p:nvSpPr>
            <p:cNvPr id="132" name="TextBox 131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33,39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118543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44,46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779747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48,55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50762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40,42</a:t>
            </a:r>
          </a:p>
        </p:txBody>
      </p:sp>
      <p:sp>
        <p:nvSpPr>
          <p:cNvPr id="138" name="Right Arrow 137"/>
          <p:cNvSpPr/>
          <p:nvPr/>
        </p:nvSpPr>
        <p:spPr>
          <a:xfrm>
            <a:off x="5686686" y="3963509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n 113"/>
          <p:cNvSpPr/>
          <p:nvPr/>
        </p:nvSpPr>
        <p:spPr>
          <a:xfrm>
            <a:off x="9232726" y="2085749"/>
            <a:ext cx="2232468" cy="4162852"/>
          </a:xfrm>
          <a:prstGeom prst="can">
            <a:avLst>
              <a:gd name="adj" fmla="val 9229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0" name="Rounded Rectangle 129"/>
          <p:cNvSpPr/>
          <p:nvPr/>
        </p:nvSpPr>
        <p:spPr>
          <a:xfrm>
            <a:off x="9296600" y="2579264"/>
            <a:ext cx="2128680" cy="35772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889866" y="1793054"/>
            <a:ext cx="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Disk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9390661" y="2629977"/>
            <a:ext cx="1945043" cy="261610"/>
            <a:chOff x="2844928" y="2635940"/>
            <a:chExt cx="3012421" cy="405173"/>
          </a:xfrm>
        </p:grpSpPr>
        <p:sp>
          <p:nvSpPr>
            <p:cNvPr id="141" name="TextBox 140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3,10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10,10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1,3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0058438" y="3098608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12,16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719645" y="3098608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18,18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390660" y="3098608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12,12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9390661" y="3528831"/>
            <a:ext cx="1945043" cy="261610"/>
            <a:chOff x="2844928" y="2635940"/>
            <a:chExt cx="3012421" cy="405173"/>
          </a:xfrm>
        </p:grpSpPr>
        <p:sp>
          <p:nvSpPr>
            <p:cNvPr id="148" name="TextBox 147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20,22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22,23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18,18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058439" y="399746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24,24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719645" y="399746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27,27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390660" y="399746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23,24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9387388" y="4421815"/>
            <a:ext cx="1945043" cy="261610"/>
            <a:chOff x="2844928" y="2635940"/>
            <a:chExt cx="3012421" cy="405173"/>
          </a:xfrm>
        </p:grpSpPr>
        <p:sp>
          <p:nvSpPr>
            <p:cNvPr id="156" name="TextBox 155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31,33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27,31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0055169" y="4890446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33,38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716372" y="4890446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39,40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87387" y="4890446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33,33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9384115" y="5325261"/>
            <a:ext cx="1945043" cy="261610"/>
            <a:chOff x="2844928" y="2635940"/>
            <a:chExt cx="3012421" cy="405173"/>
          </a:xfrm>
        </p:grpSpPr>
        <p:sp>
          <p:nvSpPr>
            <p:cNvPr id="163" name="TextBox 162"/>
            <p:cNvSpPr txBox="1"/>
            <p:nvPr/>
          </p:nvSpPr>
          <p:spPr>
            <a:xfrm>
              <a:off x="3874097" y="2635940"/>
              <a:ext cx="954082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43,44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903243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44,45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844928" y="2635940"/>
              <a:ext cx="954106" cy="4051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41,42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051895" y="5793892"/>
            <a:ext cx="60946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48,55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713099" y="5793892"/>
            <a:ext cx="616059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55,55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384114" y="5793892"/>
            <a:ext cx="61604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46,47</a:t>
            </a:r>
          </a:p>
        </p:txBody>
      </p:sp>
      <p:sp>
        <p:nvSpPr>
          <p:cNvPr id="169" name="Right Arrow 168"/>
          <p:cNvSpPr/>
          <p:nvPr/>
        </p:nvSpPr>
        <p:spPr>
          <a:xfrm>
            <a:off x="8620038" y="3963509"/>
            <a:ext cx="516532" cy="4583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3" name="Rectangle 17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49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3-page Buffer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20861" y="1597306"/>
                <a:ext cx="7701757" cy="42948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Assume for simplicity that we split an N-page file into N single-page </a:t>
                </a:r>
                <a:r>
                  <a:rPr lang="en-US" b="1" i="1" dirty="0"/>
                  <a:t>runs </a:t>
                </a:r>
                <a:r>
                  <a:rPr lang="en-US" dirty="0"/>
                  <a:t>and sort these; then: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First pass: Merge </a:t>
                </a:r>
                <a:r>
                  <a:rPr lang="en-US" b="1" dirty="0"/>
                  <a:t>N/2 </a:t>
                </a:r>
                <a:r>
                  <a:rPr lang="en-US" b="1" i="1" dirty="0"/>
                  <a:t>pairs </a:t>
                </a:r>
                <a:r>
                  <a:rPr lang="en-US" b="1" dirty="0"/>
                  <a:t>of runs </a:t>
                </a:r>
                <a:r>
                  <a:rPr lang="en-US" dirty="0"/>
                  <a:t>each</a:t>
                </a:r>
                <a:r>
                  <a:rPr lang="en-US" b="1" dirty="0"/>
                  <a:t> </a:t>
                </a:r>
                <a:r>
                  <a:rPr lang="en-US" dirty="0"/>
                  <a:t>of length </a:t>
                </a:r>
                <a:r>
                  <a:rPr lang="en-US" b="1" dirty="0"/>
                  <a:t>1 page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Second pass: Merge </a:t>
                </a:r>
                <a:r>
                  <a:rPr lang="en-US" b="1" dirty="0"/>
                  <a:t>N/4 </a:t>
                </a:r>
                <a:r>
                  <a:rPr lang="en-US" b="1" i="1" dirty="0"/>
                  <a:t>pairs </a:t>
                </a:r>
                <a:r>
                  <a:rPr lang="en-US" b="1" dirty="0"/>
                  <a:t>of runs </a:t>
                </a:r>
                <a:r>
                  <a:rPr lang="en-US" dirty="0"/>
                  <a:t>each of length </a:t>
                </a:r>
                <a:r>
                  <a:rPr lang="en-US" b="1" dirty="0"/>
                  <a:t>2 pages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general, for </a:t>
                </a:r>
                <a:r>
                  <a:rPr lang="en-US" b="1" dirty="0"/>
                  <a:t>N</a:t>
                </a:r>
                <a:r>
                  <a:rPr lang="en-US" dirty="0"/>
                  <a:t> pages, we do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𝑵</m:t>
                            </m:r>
                          </m:e>
                        </m:func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passes</a:t>
                </a:r>
              </a:p>
              <a:p>
                <a:pPr lvl="1"/>
                <a:r>
                  <a:rPr lang="en-US" dirty="0"/>
                  <a:t>+1 for the initial split &amp; sort</a:t>
                </a:r>
              </a:p>
              <a:p>
                <a:endParaRPr lang="en-US" dirty="0"/>
              </a:p>
              <a:p>
                <a:r>
                  <a:rPr lang="en-US" dirty="0"/>
                  <a:t>Each pass involves reading in &amp; writing out all the pages = </a:t>
                </a:r>
                <a:r>
                  <a:rPr lang="en-US" b="1" i="1" dirty="0"/>
                  <a:t>2N IO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861" y="1597306"/>
                <a:ext cx="7701757" cy="4294838"/>
              </a:xfrm>
              <a:blipFill rotWithShape="0">
                <a:blip r:embed="rId2"/>
                <a:stretch>
                  <a:fillRect l="-1187" t="-3262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381820" y="1825625"/>
            <a:ext cx="2046530" cy="263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37686" y="1252260"/>
            <a:ext cx="253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Unsorted input file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1820" y="2223788"/>
            <a:ext cx="3390368" cy="1002709"/>
            <a:chOff x="8381820" y="2223788"/>
            <a:chExt cx="3390368" cy="1002709"/>
          </a:xfrm>
        </p:grpSpPr>
        <p:sp>
          <p:nvSpPr>
            <p:cNvPr id="11" name="Rounded Rectangle 10"/>
            <p:cNvSpPr/>
            <p:nvPr/>
          </p:nvSpPr>
          <p:spPr>
            <a:xfrm>
              <a:off x="8381820" y="296327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926272" y="296327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470724" y="296327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015176" y="296327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9185881" y="2223788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21763" y="2255118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latin typeface="+mj-lt"/>
                </a:rPr>
                <a:t>Split &amp; sort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381818" y="3200124"/>
            <a:ext cx="3390370" cy="711438"/>
            <a:chOff x="8381818" y="3200124"/>
            <a:chExt cx="3390370" cy="711438"/>
          </a:xfrm>
        </p:grpSpPr>
        <p:sp>
          <p:nvSpPr>
            <p:cNvPr id="17" name="Rounded Rectangle 16"/>
            <p:cNvSpPr/>
            <p:nvPr/>
          </p:nvSpPr>
          <p:spPr>
            <a:xfrm>
              <a:off x="8381818" y="364034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470722" y="364833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1" idx="2"/>
              <a:endCxn id="17" idx="0"/>
            </p:cNvCxnSpPr>
            <p:nvPr/>
          </p:nvCxnSpPr>
          <p:spPr>
            <a:xfrm>
              <a:off x="8588407" y="322649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2"/>
              <a:endCxn id="17" idx="0"/>
            </p:cNvCxnSpPr>
            <p:nvPr/>
          </p:nvCxnSpPr>
          <p:spPr>
            <a:xfrm flipH="1">
              <a:off x="8860632" y="322649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2"/>
              <a:endCxn id="18" idx="0"/>
            </p:cNvCxnSpPr>
            <p:nvPr/>
          </p:nvCxnSpPr>
          <p:spPr>
            <a:xfrm>
              <a:off x="9677311" y="322649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2"/>
              <a:endCxn id="18" idx="0"/>
            </p:cNvCxnSpPr>
            <p:nvPr/>
          </p:nvCxnSpPr>
          <p:spPr>
            <a:xfrm flipH="1">
              <a:off x="9949536" y="322649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779672" y="320012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Merge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1819" y="3882084"/>
            <a:ext cx="3390369" cy="1332985"/>
            <a:chOff x="8381819" y="3882084"/>
            <a:chExt cx="3390369" cy="1332985"/>
          </a:xfrm>
        </p:grpSpPr>
        <p:sp>
          <p:nvSpPr>
            <p:cNvPr id="20" name="Rounded Rectangle 19"/>
            <p:cNvSpPr/>
            <p:nvPr/>
          </p:nvSpPr>
          <p:spPr>
            <a:xfrm>
              <a:off x="8381819" y="4322262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7" idx="2"/>
              <a:endCxn id="20" idx="0"/>
            </p:cNvCxnSpPr>
            <p:nvPr/>
          </p:nvCxnSpPr>
          <p:spPr>
            <a:xfrm>
              <a:off x="8860632" y="3903572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2"/>
              <a:endCxn id="20" idx="0"/>
            </p:cNvCxnSpPr>
            <p:nvPr/>
          </p:nvCxnSpPr>
          <p:spPr>
            <a:xfrm flipH="1">
              <a:off x="9405084" y="3911562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779672" y="38820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19707" y="4753404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Sorted!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20405" y="6003844"/>
                <a:ext cx="5751189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+mj-lt"/>
                    <a:sym typeface="Wingdings"/>
                  </a:rPr>
                  <a:t> </a:t>
                </a:r>
                <a:r>
                  <a:rPr lang="en-US" sz="2800" b="1" dirty="0">
                    <a:latin typeface="+mj-lt"/>
                    <a:sym typeface="Wingdings"/>
                  </a:rPr>
                  <a:t>2N*(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1" i="1">
                                <a:latin typeface="Cambria Math" charset="0"/>
                              </a:rPr>
                              <m:t>𝑵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b="1" dirty="0">
                    <a:latin typeface="+mj-lt"/>
                  </a:rPr>
                  <a:t>+1) </a:t>
                </a:r>
                <a:r>
                  <a:rPr lang="en-US" sz="2800" dirty="0">
                    <a:latin typeface="+mj-lt"/>
                  </a:rPr>
                  <a:t>total IO cost! 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405" y="6003844"/>
                <a:ext cx="575118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8780" y="-22510"/>
              <a:ext cx="440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Sort: Larger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0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Optimizations for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19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B+1 buffer pages to reduce # of passes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230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we have B+1 buffer pages now; we can: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Increase length of initial runs</a:t>
            </a:r>
            <a:r>
              <a:rPr lang="en-US" dirty="0"/>
              <a:t>. Sort B+1 at a time!</a:t>
            </a:r>
          </a:p>
          <a:p>
            <a:pPr marL="0" indent="0">
              <a:buNone/>
            </a:pPr>
            <a:r>
              <a:rPr lang="en-US" dirty="0"/>
              <a:t>At the beginning, we can split the N pages into runs of length B+1 and sort these in memory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91942" y="4129089"/>
            <a:ext cx="2622276" cy="2337878"/>
            <a:chOff x="791942" y="4129089"/>
            <a:chExt cx="2622276" cy="2337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39529" y="4924094"/>
                  <a:ext cx="2574689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+1)</m:t>
                        </m:r>
                      </m:oMath>
                    </m:oMathPara>
                  </a14:m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29" y="4924094"/>
                  <a:ext cx="25746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91942" y="4129089"/>
              <a:ext cx="1160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+mj-lt"/>
                </a:rPr>
                <a:t>IO Cost: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199" y="5635970"/>
              <a:ext cx="25760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Starting with runs of length 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9546" y="4758084"/>
            <a:ext cx="3813302" cy="1708883"/>
            <a:chOff x="3599546" y="4758084"/>
            <a:chExt cx="3813302" cy="1708883"/>
          </a:xfrm>
        </p:grpSpPr>
        <p:sp>
          <p:nvSpPr>
            <p:cNvPr id="10" name="Down Arrow 9"/>
            <p:cNvSpPr/>
            <p:nvPr/>
          </p:nvSpPr>
          <p:spPr>
            <a:xfrm rot="16200000">
              <a:off x="3667302" y="4926023"/>
              <a:ext cx="322292" cy="45780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42678" y="4758084"/>
                  <a:ext cx="3170170" cy="7936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𝑵</m:t>
                                    </m:r>
                                  </m:num>
                                  <m:den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𝑩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+1)</m:t>
                        </m:r>
                      </m:oMath>
                    </m:oMathPara>
                  </a14:m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678" y="4758084"/>
                  <a:ext cx="3170170" cy="7936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4242678" y="5635970"/>
              <a:ext cx="3170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Starting with runs of length </a:t>
              </a:r>
              <a:r>
                <a:rPr lang="en-US" sz="2400" b="1" i="1" dirty="0">
                  <a:latin typeface="+mj-lt"/>
                </a:rPr>
                <a:t>B+1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2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B+1 buffer pages to reduce # of passes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230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we have B+1 buffer pages now; we can: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Perform a B-way merge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On each pass, we can merge groups of </a:t>
            </a:r>
            <a:r>
              <a:rPr lang="en-US" b="1" i="1" dirty="0"/>
              <a:t>B </a:t>
            </a:r>
            <a:r>
              <a:rPr lang="en-US" dirty="0"/>
              <a:t>runs at a time (vs. merging pairs of runs)!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1942" y="4129089"/>
            <a:ext cx="116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IO Cost: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199" y="4758084"/>
            <a:ext cx="6574649" cy="1708883"/>
            <a:chOff x="838199" y="4758084"/>
            <a:chExt cx="6574649" cy="1708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39529" y="4924094"/>
                  <a:ext cx="2574689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+1)</m:t>
                        </m:r>
                      </m:oMath>
                    </m:oMathPara>
                  </a14:m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29" y="4924094"/>
                  <a:ext cx="25746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Down Arrow 29"/>
            <p:cNvSpPr/>
            <p:nvPr/>
          </p:nvSpPr>
          <p:spPr>
            <a:xfrm rot="16200000">
              <a:off x="3667302" y="4926023"/>
              <a:ext cx="322292" cy="45780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242678" y="4758084"/>
                  <a:ext cx="3170170" cy="7936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𝑵</m:t>
                                    </m:r>
                                  </m:num>
                                  <m:den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𝑩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+1)</m:t>
                        </m:r>
                      </m:oMath>
                    </m:oMathPara>
                  </a14:m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678" y="4758084"/>
                  <a:ext cx="3170170" cy="7936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838199" y="5635970"/>
              <a:ext cx="25760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Starting with runs of length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42678" y="5635970"/>
              <a:ext cx="3170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Starting with runs of length </a:t>
              </a:r>
              <a:r>
                <a:rPr lang="en-US" sz="2400" b="1" i="1" dirty="0">
                  <a:latin typeface="+mj-lt"/>
                </a:rPr>
                <a:t>B+1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98176" y="4758084"/>
            <a:ext cx="3813302" cy="1708883"/>
            <a:chOff x="7598176" y="4758084"/>
            <a:chExt cx="3813302" cy="1708883"/>
          </a:xfrm>
        </p:grpSpPr>
        <p:sp>
          <p:nvSpPr>
            <p:cNvPr id="34" name="Down Arrow 33"/>
            <p:cNvSpPr/>
            <p:nvPr/>
          </p:nvSpPr>
          <p:spPr>
            <a:xfrm rot="16200000">
              <a:off x="7665932" y="4926023"/>
              <a:ext cx="322292" cy="45780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241308" y="4758084"/>
                  <a:ext cx="3170170" cy="79367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𝑵</m:t>
                                    </m:r>
                                  </m:num>
                                  <m:den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𝑩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+1)</m:t>
                        </m:r>
                      </m:oMath>
                    </m:oMathPara>
                  </a14:m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08" y="4758084"/>
                  <a:ext cx="3170170" cy="7936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8241308" y="5635970"/>
              <a:ext cx="3170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Performing </a:t>
              </a:r>
              <a:r>
                <a:rPr lang="en-US" sz="2400" b="1" i="1" dirty="0">
                  <a:latin typeface="+mj-lt"/>
                </a:rPr>
                <a:t>B-</a:t>
              </a:r>
              <a:r>
                <a:rPr lang="en-US" sz="2400" dirty="0">
                  <a:latin typeface="+mj-lt"/>
                </a:rPr>
                <a:t>way merges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1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79750"/>
            <a:ext cx="8229600" cy="1143000"/>
          </a:xfrm>
        </p:spPr>
        <p:txBody>
          <a:bodyPr/>
          <a:lstStyle/>
          <a:p>
            <a:r>
              <a:rPr lang="en-US" dirty="0"/>
              <a:t>Repacking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0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for even longer initial runs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B+1 buffer pages, we can now start with </a:t>
                </a:r>
                <a:r>
                  <a:rPr lang="en-US" b="1" i="1" dirty="0"/>
                  <a:t>B+1-length initial runs</a:t>
                </a:r>
                <a:r>
                  <a:rPr lang="en-US" dirty="0"/>
                  <a:t> (and use </a:t>
                </a:r>
                <a:r>
                  <a:rPr lang="en-US" b="1" i="1" dirty="0"/>
                  <a:t>B-way merges</a:t>
                </a:r>
                <a:r>
                  <a:rPr lang="en-US" dirty="0"/>
                  <a:t>) to get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2</m:t>
                    </m:r>
                    <m:r>
                      <a:rPr lang="en-US" i="1" dirty="0">
                        <a:latin typeface="Cambria Math" charset="0"/>
                      </a:rPr>
                      <m:t>𝑁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𝑩</m:t>
                                </m:r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i="1" dirty="0">
                        <a:latin typeface="Cambria Math" charset="0"/>
                      </a:rPr>
                      <m:t>+1)</m:t>
                    </m:r>
                  </m:oMath>
                </a14:m>
                <a:r>
                  <a:rPr lang="en-US" dirty="0"/>
                  <a:t> IO cost…</a:t>
                </a:r>
              </a:p>
              <a:p>
                <a:endParaRPr lang="en-US" dirty="0"/>
              </a:p>
              <a:p>
                <a:r>
                  <a:rPr lang="en-US" dirty="0"/>
                  <a:t>Can we reduce this cost more by getting even longer initial runs?</a:t>
                </a:r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b="1" u="sng" dirty="0"/>
                  <a:t>repacking</a:t>
                </a:r>
                <a:r>
                  <a:rPr lang="en-US" dirty="0"/>
                  <a:t>- produce longer initial runs by “merging” in buffer as we sort at initial stage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unsorted single input file, and load 2 pages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9589" y="4068337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5258" y="4068337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9589" y="359857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10,33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55258" y="360180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31,12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4846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64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42279 0.1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4075 0.149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External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525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minimum two values, and put in output page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9589" y="4068337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5258" y="4068337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013" y="4625156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10,33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400" y="462515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31,12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4846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7797" y="4633039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50017" y="463303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43179" y="4630150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18026" y="1486400"/>
            <a:ext cx="25863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Also keep track of max (last) value </a:t>
            </a:r>
            <a:r>
              <a:rPr lang="en-US" sz="2400">
                <a:latin typeface="+mj-lt"/>
              </a:rPr>
              <a:t>in current run…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5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62253 0.0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3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39" grpId="1" animBg="1"/>
      <p:bldP spid="5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 b="1" i="1" dirty="0"/>
              <a:t>repack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9589" y="4068337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36013" y="4625156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4846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400" y="4633039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36013" y="463303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5258" y="4068337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</p:spTree>
    <p:extLst>
      <p:ext uri="{BB962C8B-B14F-4D97-AF65-F5344CB8AC3E}">
        <p14:creationId xmlns:p14="http://schemas.microsoft.com/office/powerpoint/2010/main" val="1264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 b="1" i="1" dirty="0"/>
              <a:t>repack</a:t>
            </a:r>
            <a:r>
              <a:rPr lang="en-US" dirty="0"/>
              <a:t>, then load another page and continue!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9589" y="4068337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3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4846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36013" y="4640802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72354" y="3194773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m=33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5258" y="4068337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</p:spTree>
    <p:extLst>
      <p:ext uri="{BB962C8B-B14F-4D97-AF65-F5344CB8AC3E}">
        <p14:creationId xmlns:p14="http://schemas.microsoft.com/office/powerpoint/2010/main" val="15804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25273 0.1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3971 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52331 0.082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5" grpId="0" animBg="1"/>
      <p:bldP spid="41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however, </a:t>
            </a:r>
            <a:r>
              <a:rPr lang="en-US" b="1" i="1" dirty="0"/>
              <a:t>the smallest values are less than the largest (last) in the sorted run…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4846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m=33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31783" y="4625888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7060" y="5641762"/>
            <a:ext cx="488632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 call these values 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frozen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because we can’t add them to this run…</a:t>
            </a:r>
            <a:endParaRPr lang="en-US" sz="24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399" y="4613676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589" y="4068337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57,24</a:t>
            </a:r>
          </a:p>
        </p:txBody>
      </p:sp>
    </p:spTree>
    <p:extLst>
      <p:ext uri="{BB962C8B-B14F-4D97-AF65-F5344CB8AC3E}">
        <p14:creationId xmlns:p14="http://schemas.microsoft.com/office/powerpoint/2010/main" val="228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2539 0.009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33932 0.079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however, </a:t>
            </a:r>
            <a:r>
              <a:rPr lang="en-US" b="1" i="1" dirty="0"/>
              <a:t>the smallest values are less than the largest (last) in the sorted run…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1003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m=55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3018" y="468354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5785" y="4625116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2963" y="4068337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3,98</a:t>
            </a:r>
          </a:p>
        </p:txBody>
      </p:sp>
    </p:spTree>
    <p:extLst>
      <p:ext uri="{BB962C8B-B14F-4D97-AF65-F5344CB8AC3E}">
        <p14:creationId xmlns:p14="http://schemas.microsoft.com/office/powerpoint/2010/main" val="8545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45195 0.0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91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however, </a:t>
            </a:r>
            <a:r>
              <a:rPr lang="en-US" b="1" i="1" dirty="0"/>
              <a:t>the smallest values are less than the largest (last) in the sorted run…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1003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m=55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3018" y="468354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5785" y="4625116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3155" y="4625848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3,</a:t>
            </a:r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46894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however, </a:t>
            </a:r>
            <a:r>
              <a:rPr lang="en-US" b="1" i="1" dirty="0"/>
              <a:t>the smallest values are less than the largest (last) in the sorted run…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1003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742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m=55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3018" y="468354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5785" y="4625116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3,24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3155" y="4625848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57,98</a:t>
            </a:r>
          </a:p>
        </p:txBody>
      </p:sp>
    </p:spTree>
    <p:extLst>
      <p:ext uri="{BB962C8B-B14F-4D97-AF65-F5344CB8AC3E}">
        <p14:creationId xmlns:p14="http://schemas.microsoft.com/office/powerpoint/2010/main" val="19169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62253 0.0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33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517"/>
            <a:ext cx="10515600" cy="4653446"/>
          </a:xfrm>
        </p:spPr>
        <p:txBody>
          <a:bodyPr/>
          <a:lstStyle/>
          <a:p>
            <a:r>
              <a:rPr lang="en-US" dirty="0"/>
              <a:t>Once </a:t>
            </a:r>
            <a:r>
              <a:rPr lang="en-US" b="1" i="1" dirty="0"/>
              <a:t>all buffer pages have a frozen value, </a:t>
            </a:r>
            <a:r>
              <a:rPr lang="en-US" dirty="0"/>
              <a:t>or input file is empty, start new run with the frozen values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1003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603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3018" y="468354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5785" y="4625116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3,24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5208" y="5155350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57,98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7339" y="5725430"/>
            <a:ext cx="3296832" cy="5232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87809" y="57667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303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 Example: 3 page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517"/>
            <a:ext cx="10515600" cy="4653446"/>
          </a:xfrm>
        </p:spPr>
        <p:txBody>
          <a:bodyPr/>
          <a:lstStyle/>
          <a:p>
            <a:r>
              <a:rPr lang="en-US" dirty="0"/>
              <a:t>Once </a:t>
            </a:r>
            <a:r>
              <a:rPr lang="en-US" b="1" i="1" dirty="0"/>
              <a:t>all buffer pages have a frozen value, </a:t>
            </a:r>
            <a:r>
              <a:rPr lang="en-US" dirty="0"/>
              <a:t>or input file is empty, start new run with the frozen values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1015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8684" y="38836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287339" y="4629154"/>
            <a:ext cx="3296832" cy="10031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87809" y="46704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3454" y="4688609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31,33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5258" y="468354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10,12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354" y="3227972"/>
            <a:ext cx="603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m=0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3018" y="468354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44,55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5208" y="5155350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57,98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7339" y="5725430"/>
            <a:ext cx="3296832" cy="5232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87809" y="57667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5785" y="4625116"/>
            <a:ext cx="95892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50684" y="463685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22,24</a:t>
            </a:r>
          </a:p>
        </p:txBody>
      </p:sp>
    </p:spTree>
    <p:extLst>
      <p:ext uri="{BB962C8B-B14F-4D97-AF65-F5344CB8AC3E}">
        <p14:creationId xmlns:p14="http://schemas.microsoft.com/office/powerpoint/2010/main" val="18559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42174 0.1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44153 0.1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96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2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that, for buffer with B+1 pages:</a:t>
            </a:r>
          </a:p>
          <a:p>
            <a:pPr lvl="1"/>
            <a:r>
              <a:rPr lang="en-US" dirty="0"/>
              <a:t>If input file is sorted </a:t>
            </a:r>
            <a:r>
              <a:rPr lang="en-US" dirty="0">
                <a:sym typeface="Wingdings"/>
              </a:rPr>
              <a:t> nothing is frozen  we get </a:t>
            </a:r>
            <a:r>
              <a:rPr lang="en-US" b="1" dirty="0">
                <a:sym typeface="Wingdings"/>
              </a:rPr>
              <a:t>a single</a:t>
            </a:r>
            <a:r>
              <a:rPr lang="en-US" dirty="0">
                <a:sym typeface="Wingdings"/>
              </a:rPr>
              <a:t> run!</a:t>
            </a:r>
          </a:p>
          <a:p>
            <a:pPr lvl="1"/>
            <a:r>
              <a:rPr lang="en-US" dirty="0">
                <a:sym typeface="Wingdings"/>
              </a:rPr>
              <a:t>If input file is reverse sorted (worst case)  everything is frozen  we get runs of length </a:t>
            </a:r>
            <a:r>
              <a:rPr lang="en-US" b="1" dirty="0">
                <a:sym typeface="Wingdings"/>
              </a:rPr>
              <a:t>B+1</a:t>
            </a:r>
          </a:p>
          <a:p>
            <a:pPr lvl="1"/>
            <a:endParaRPr lang="en-US" b="1" dirty="0">
              <a:sym typeface="Wingdings"/>
            </a:endParaRPr>
          </a:p>
          <a:p>
            <a:r>
              <a:rPr lang="en-US" dirty="0">
                <a:sym typeface="Wingdings"/>
              </a:rPr>
              <a:t>In general, with repacking we do </a:t>
            </a:r>
            <a:r>
              <a:rPr lang="en-US" b="1" u="sng" dirty="0">
                <a:sym typeface="Wingdings"/>
              </a:rPr>
              <a:t>no worse</a:t>
            </a:r>
            <a:r>
              <a:rPr lang="en-US" dirty="0">
                <a:sym typeface="Wingdings"/>
              </a:rPr>
              <a:t> than without it! 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What if the file is already sorted?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Engineer’s approximation: runs will have </a:t>
            </a:r>
            <a:r>
              <a:rPr lang="en-US" b="1" dirty="0">
                <a:sym typeface="Wingdings"/>
              </a:rPr>
              <a:t>~2(B+1) </a:t>
            </a:r>
            <a:r>
              <a:rPr lang="en-US" dirty="0">
                <a:sym typeface="Wingdings"/>
              </a:rPr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6110" y="5649912"/>
                <a:ext cx="3967690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</a:rPr>
                        <m:t>~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𝑁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400" b="0" i="1" dirty="0" smtClean="0">
                          <a:latin typeface="Cambria Math" charset="0"/>
                        </a:rPr>
                        <m:t>+1)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10" y="5649912"/>
                <a:ext cx="3967690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7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Optimizations for sorting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Recap: External Merge Algorithm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199" y="1828800"/>
            <a:ext cx="11077575" cy="4495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Suppose we want to merge two </a:t>
            </a:r>
            <a:r>
              <a:rPr lang="en-US" sz="3200" b="1" dirty="0"/>
              <a:t>sorted</a:t>
            </a:r>
            <a:r>
              <a:rPr lang="en-US" sz="3200" dirty="0"/>
              <a:t> files both much larger than main memory (i.e. the buffer)</a:t>
            </a:r>
          </a:p>
          <a:p>
            <a:endParaRPr lang="en-US" sz="3200" dirty="0"/>
          </a:p>
          <a:p>
            <a:r>
              <a:rPr lang="en-US" sz="3200" dirty="0"/>
              <a:t>We can use the </a:t>
            </a:r>
            <a:r>
              <a:rPr lang="en-US" sz="3200" b="1" dirty="0"/>
              <a:t>external merge algorithm</a:t>
            </a:r>
            <a:r>
              <a:rPr lang="en-US" sz="3200" dirty="0"/>
              <a:t> to merge files of </a:t>
            </a:r>
            <a:r>
              <a:rPr lang="en-US" sz="3200" b="1" i="1" dirty="0"/>
              <a:t>arbitrary length</a:t>
            </a:r>
            <a:r>
              <a:rPr lang="en-US" sz="3200" dirty="0"/>
              <a:t> in </a:t>
            </a:r>
            <a:r>
              <a:rPr lang="en-US" sz="3200" b="1" dirty="0"/>
              <a:t>2*(N+M) IO </a:t>
            </a:r>
            <a:r>
              <a:rPr lang="en-US" sz="3200" dirty="0"/>
              <a:t>operations with only </a:t>
            </a:r>
            <a:r>
              <a:rPr lang="en-US" sz="3200" b="1" dirty="0"/>
              <a:t>3 buffer pages</a:t>
            </a:r>
            <a:r>
              <a:rPr lang="en-US" sz="3200" dirty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987" y="5247382"/>
            <a:ext cx="7110026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+mj-lt"/>
              </a:rPr>
              <a:t>Our first example of an “IO aware” algorithm / cost model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5356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IO and buffer management.</a:t>
            </a:r>
          </a:p>
          <a:p>
            <a:pPr lvl="1"/>
            <a:r>
              <a:rPr lang="en-US" dirty="0"/>
              <a:t>See notebook for more fun! (Learn about </a:t>
            </a:r>
            <a:r>
              <a:rPr lang="en-US" i="1" dirty="0"/>
              <a:t>sequential flooding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We introduced the IO cost model using </a:t>
            </a:r>
            <a:r>
              <a:rPr lang="en-US" b="1" dirty="0"/>
              <a:t>sorting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Saw how to do merges with few IOs, </a:t>
            </a:r>
          </a:p>
          <a:p>
            <a:pPr lvl="1"/>
            <a:r>
              <a:rPr lang="en-US" dirty="0"/>
              <a:t>Works better than main-memory sort algorithms. </a:t>
            </a:r>
          </a:p>
          <a:p>
            <a:pPr lvl="1"/>
            <a:endParaRPr lang="en-US" dirty="0"/>
          </a:p>
          <a:p>
            <a:r>
              <a:rPr lang="en-US" dirty="0"/>
              <a:t>Described a few optimizations for sorting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87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0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Why are Sort Algorithms Important?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0515600" cy="4495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Data requested from DB in sorted order is </a:t>
            </a:r>
            <a:r>
              <a:rPr lang="en-US" sz="3200" b="1" dirty="0"/>
              <a:t>extremely common</a:t>
            </a:r>
            <a:endParaRPr lang="en-US" sz="3200" dirty="0"/>
          </a:p>
          <a:p>
            <a:pPr lvl="1">
              <a:buSzPct val="75000"/>
            </a:pPr>
            <a:r>
              <a:rPr lang="en-US" sz="2800" dirty="0"/>
              <a:t>e.g., find students in increasing GPA</a:t>
            </a:r>
            <a:r>
              <a:rPr lang="en-US" sz="2800" i="1" dirty="0"/>
              <a:t> </a:t>
            </a:r>
            <a:r>
              <a:rPr lang="en-US" sz="2800" dirty="0"/>
              <a:t>order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Why not just use quicksort in main memory??</a:t>
            </a:r>
          </a:p>
          <a:p>
            <a:pPr lvl="1"/>
            <a:r>
              <a:rPr lang="en-US" sz="2800" dirty="0"/>
              <a:t>What about if we need to sort 1TB of data with 1GB of RAM…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987" y="5525513"/>
            <a:ext cx="711002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+mj-lt"/>
              </a:rPr>
              <a:t>A classic problem in computer science!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2559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reasons to sort…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3731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Sorting useful for eliminating </a:t>
            </a:r>
            <a:r>
              <a:rPr lang="en-US" sz="3200" i="1" dirty="0"/>
              <a:t>duplicate copies </a:t>
            </a:r>
            <a:r>
              <a:rPr lang="en-US" sz="3200" dirty="0"/>
              <a:t>in a collection of records (Why?)</a:t>
            </a:r>
          </a:p>
          <a:p>
            <a:endParaRPr lang="en-US" sz="3200" dirty="0"/>
          </a:p>
          <a:p>
            <a:r>
              <a:rPr lang="en-US" sz="3200" dirty="0"/>
              <a:t>Sorting is first step in </a:t>
            </a:r>
            <a:r>
              <a:rPr lang="en-US" sz="3200" i="1" dirty="0"/>
              <a:t>bulk loading </a:t>
            </a:r>
            <a:r>
              <a:rPr lang="en-US" sz="3200" dirty="0"/>
              <a:t>B+ tree index.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i="1" dirty="0"/>
          </a:p>
          <a:p>
            <a:r>
              <a:rPr lang="en-US" sz="3200" i="1" dirty="0"/>
              <a:t>Sort-merge</a:t>
            </a:r>
            <a:r>
              <a:rPr lang="en-US" sz="3200" dirty="0"/>
              <a:t> join algorithm involves sorting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931" y="3416519"/>
            <a:ext cx="273640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prstClr val="black"/>
                </a:solidFill>
                <a:latin typeface="+mj-lt"/>
              </a:rPr>
              <a:t>Coming up…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21931" y="5234682"/>
            <a:ext cx="273640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prstClr val="black"/>
                </a:solidFill>
                <a:latin typeface="+mj-lt"/>
              </a:rPr>
              <a:t>Next lecture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9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people care?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01" y="2391087"/>
            <a:ext cx="2032000" cy="340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1743" y="6126163"/>
            <a:ext cx="47842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"/>
              </a:rPr>
              <a:t>Sort benchmark bears his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9876" y="1417639"/>
            <a:ext cx="6365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"/>
                <a:hlinkClick r:id="rId3"/>
              </a:rPr>
              <a:t>http://sortbenchmark.org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sort big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 into chunks small enough to </a:t>
            </a:r>
            <a:r>
              <a:rPr lang="en-US" b="1" dirty="0"/>
              <a:t>sort in memory </a:t>
            </a:r>
            <a:r>
              <a:rPr lang="en-US" b="1" i="1" dirty="0"/>
              <a:t>(“runs”)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Merge</a:t>
            </a:r>
            <a:r>
              <a:rPr lang="en-US" dirty="0"/>
              <a:t> pairs (or groups) of runs </a:t>
            </a:r>
            <a:r>
              <a:rPr lang="en-US" b="1" i="1" dirty="0"/>
              <a:t>using the external merge algorithm</a:t>
            </a:r>
          </a:p>
          <a:p>
            <a:pPr marL="514350" indent="-514350">
              <a:buFont typeface="+mj-lt"/>
              <a:buAutoNum type="arabicPeriod"/>
            </a:pP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Keep merging</a:t>
            </a:r>
            <a:r>
              <a:rPr lang="en-US" dirty="0"/>
              <a:t> the resulting runs </a:t>
            </a:r>
            <a:r>
              <a:rPr lang="en-US" b="1" i="1" dirty="0"/>
              <a:t>(each time = a “pass”) </a:t>
            </a:r>
            <a:r>
              <a:rPr lang="en-US" dirty="0"/>
              <a:t>until left with one sorted file!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2600324" y="2086678"/>
            <a:ext cx="3457575" cy="2556877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Merge Sort Algorithm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99249" y="2851021"/>
            <a:ext cx="3296832" cy="12959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74072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27,24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3217" y="3655364"/>
            <a:ext cx="95413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898" y="1734844"/>
            <a:ext cx="22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3 Buffer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6-page file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99034" y="1691924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4137" y="1690688"/>
            <a:ext cx="4259923" cy="2456273"/>
            <a:chOff x="7403799" y="1406844"/>
            <a:chExt cx="4259923" cy="2456273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Memory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Buffer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6187074" y="320589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6187073" y="365705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44927" y="365536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18,22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6639" y="29662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6226" y="365536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</a:t>
            </a:r>
            <a:r>
              <a:rPr lang="en-US" b="1" baseline="-25000" dirty="0">
                <a:latin typeface="+mj-lt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4928" y="2929564"/>
            <a:ext cx="3012421" cy="400110"/>
            <a:chOff x="2844928" y="2635940"/>
            <a:chExt cx="3012421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874097" y="2635940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33,12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3242" y="2635940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55,31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928" y="2635940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44,10</a:t>
              </a:r>
            </a:p>
          </p:txBody>
        </p:sp>
      </p:grp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1218460" y="5217877"/>
            <a:ext cx="10515600" cy="541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Split into chunks small enough to </a:t>
            </a:r>
            <a:r>
              <a:rPr lang="en-US" sz="3200" b="1" dirty="0"/>
              <a:t>sort </a:t>
            </a:r>
            <a:r>
              <a:rPr lang="en-US" sz="3200" b="1"/>
              <a:t>in memory</a:t>
            </a:r>
            <a:endParaRPr lang="en-US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8780" y="-22510"/>
              <a:ext cx="3530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External Merge Sort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98" y="3603573"/>
            <a:ext cx="16316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Orange file = unsorted</a:t>
            </a:r>
          </a:p>
        </p:txBody>
      </p:sp>
    </p:spTree>
    <p:extLst>
      <p:ext uri="{BB962C8B-B14F-4D97-AF65-F5344CB8AC3E}">
        <p14:creationId xmlns:p14="http://schemas.microsoft.com/office/powerpoint/2010/main" val="113347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2312</Words>
  <Application>Microsoft Macintosh PowerPoint</Application>
  <PresentationFormat>Widescreen</PresentationFormat>
  <Paragraphs>737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Menlo</vt:lpstr>
      <vt:lpstr>Wingdings</vt:lpstr>
      <vt:lpstr>Office Theme</vt:lpstr>
      <vt:lpstr>Lecture 10:  External Merge Sort</vt:lpstr>
      <vt:lpstr>Today’s Lecture</vt:lpstr>
      <vt:lpstr>1. External Merge Sort</vt:lpstr>
      <vt:lpstr>Recap: External Merge Algorithm</vt:lpstr>
      <vt:lpstr>Why are Sort Algorithms Important?</vt:lpstr>
      <vt:lpstr>More reasons to sort…</vt:lpstr>
      <vt:lpstr>Do people care?</vt:lpstr>
      <vt:lpstr>So how do we sort big files?</vt:lpstr>
      <vt:lpstr>External Merge Sort Algorithm</vt:lpstr>
      <vt:lpstr>External Merge Sort Algorithm</vt:lpstr>
      <vt:lpstr>External Merge Sort Algorithm</vt:lpstr>
      <vt:lpstr>External Merge Sort Algorithm</vt:lpstr>
      <vt:lpstr>External Merge Sort Algorithm</vt:lpstr>
      <vt:lpstr>External Merge Sort Algorithm</vt:lpstr>
      <vt:lpstr>Calculating IO Cost</vt:lpstr>
      <vt:lpstr>2. External Merge Sort      on larger files</vt:lpstr>
      <vt:lpstr>Running External Merge Sort on Larger Files</vt:lpstr>
      <vt:lpstr>Running External Merge Sort on Larger Files</vt:lpstr>
      <vt:lpstr>Running External Merge Sort on Larger Files</vt:lpstr>
      <vt:lpstr>Running External Merge Sort on Larger Files</vt:lpstr>
      <vt:lpstr>Running External Merge Sort on Larger Files</vt:lpstr>
      <vt:lpstr>Running External Merge Sort on Larger Files</vt:lpstr>
      <vt:lpstr>Simplified 3-page Buffer Version</vt:lpstr>
      <vt:lpstr>3. Optimizations for sorting</vt:lpstr>
      <vt:lpstr>Using B+1 buffer pages to reduce # of passes</vt:lpstr>
      <vt:lpstr>Using B+1 buffer pages to reduce # of passes</vt:lpstr>
      <vt:lpstr>Repacking</vt:lpstr>
      <vt:lpstr>Repacking for even longer initial runs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 Example: 3 page buffer</vt:lpstr>
      <vt:lpstr>Repacking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B+Trees:  An IO-Aware Index Structure</dc:title>
  <dc:creator>Alex Ratner</dc:creator>
  <cp:lastModifiedBy>Seongjin Lee</cp:lastModifiedBy>
  <cp:revision>146</cp:revision>
  <dcterms:created xsi:type="dcterms:W3CDTF">2015-10-30T14:38:29Z</dcterms:created>
  <dcterms:modified xsi:type="dcterms:W3CDTF">2018-08-16T07:51:32Z</dcterms:modified>
</cp:coreProperties>
</file>