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7" r:id="rId2"/>
    <p:sldId id="324" r:id="rId3"/>
    <p:sldId id="325" r:id="rId4"/>
    <p:sldId id="433" r:id="rId5"/>
    <p:sldId id="327" r:id="rId6"/>
    <p:sldId id="260" r:id="rId7"/>
    <p:sldId id="378" r:id="rId8"/>
    <p:sldId id="379" r:id="rId9"/>
    <p:sldId id="400" r:id="rId10"/>
    <p:sldId id="261" r:id="rId11"/>
    <p:sldId id="328" r:id="rId12"/>
    <p:sldId id="264" r:id="rId13"/>
    <p:sldId id="329" r:id="rId14"/>
    <p:sldId id="331" r:id="rId15"/>
    <p:sldId id="332" r:id="rId16"/>
    <p:sldId id="493" r:id="rId17"/>
    <p:sldId id="494" r:id="rId18"/>
    <p:sldId id="398" r:id="rId19"/>
    <p:sldId id="268" r:id="rId20"/>
    <p:sldId id="399"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92" r:id="rId42"/>
    <p:sldId id="457" r:id="rId43"/>
    <p:sldId id="458" r:id="rId44"/>
    <p:sldId id="459" r:id="rId45"/>
    <p:sldId id="456" r:id="rId46"/>
    <p:sldId id="495" r:id="rId47"/>
    <p:sldId id="46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969212-CF96-6045-941F-1C902CB7F40E}">
          <p14:sldIdLst>
            <p14:sldId id="257"/>
            <p14:sldId id="324"/>
            <p14:sldId id="325"/>
          </p14:sldIdLst>
        </p14:section>
        <p14:section name="Indexes" id="{7BD8EB78-DBBD-9F45-BA4F-9C6BBD0C1F70}">
          <p14:sldIdLst>
            <p14:sldId id="433"/>
            <p14:sldId id="327"/>
            <p14:sldId id="260"/>
            <p14:sldId id="378"/>
            <p14:sldId id="379"/>
            <p14:sldId id="400"/>
            <p14:sldId id="261"/>
            <p14:sldId id="328"/>
            <p14:sldId id="264"/>
            <p14:sldId id="329"/>
            <p14:sldId id="331"/>
            <p14:sldId id="332"/>
            <p14:sldId id="493"/>
            <p14:sldId id="494"/>
            <p14:sldId id="398"/>
            <p14:sldId id="268"/>
            <p14:sldId id="399"/>
          </p14:sldIdLst>
        </p14:section>
        <p14:section name="B+Trees" id="{BC7FFC87-237A-6841-A703-ADEE19239A54}">
          <p14:sldIdLst>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92"/>
            <p14:sldId id="457"/>
            <p14:sldId id="458"/>
            <p14:sldId id="459"/>
            <p14:sldId id="456"/>
            <p14:sldId id="495"/>
            <p14:sldId id="4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9"/>
    <p:restoredTop sz="93913"/>
  </p:normalViewPr>
  <p:slideViewPr>
    <p:cSldViewPr snapToGrid="0" snapToObjects="1">
      <p:cViewPr varScale="1">
        <p:scale>
          <a:sx n="87" d="100"/>
          <a:sy n="87" d="100"/>
        </p:scale>
        <p:origin x="232" y="640"/>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D477F8-33BB-5540-A863-4A765FB911F6}" type="datetimeFigureOut">
              <a:rPr lang="en-US" smtClean="0"/>
              <a:t>8/16/18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27D753-BEE6-0C4C-895F-18D9E5B6728E}" type="slidenum">
              <a:rPr lang="en-US" smtClean="0"/>
              <a:t>‹#›</a:t>
            </a:fld>
            <a:endParaRPr lang="en-US"/>
          </a:p>
        </p:txBody>
      </p:sp>
    </p:spTree>
    <p:extLst>
      <p:ext uri="{BB962C8B-B14F-4D97-AF65-F5344CB8AC3E}">
        <p14:creationId xmlns:p14="http://schemas.microsoft.com/office/powerpoint/2010/main" val="197337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3E919-4CE5-C94C-93A5-A34AB78B083C}" type="datetimeFigureOut">
              <a:rPr lang="en-US" smtClean="0"/>
              <a:t>8/16/18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55F1F-B6B4-804E-84D7-1B711087A275}" type="slidenum">
              <a:rPr lang="en-US" smtClean="0"/>
              <a:t>‹#›</a:t>
            </a:fld>
            <a:endParaRPr lang="en-US"/>
          </a:p>
        </p:txBody>
      </p:sp>
    </p:spTree>
    <p:extLst>
      <p:ext uri="{BB962C8B-B14F-4D97-AF65-F5344CB8AC3E}">
        <p14:creationId xmlns:p14="http://schemas.microsoft.com/office/powerpoint/2010/main" val="114350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38465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29</a:t>
            </a:fld>
            <a:endParaRPr lang="en-US"/>
          </a:p>
        </p:txBody>
      </p:sp>
    </p:spTree>
    <p:extLst>
      <p:ext uri="{BB962C8B-B14F-4D97-AF65-F5344CB8AC3E}">
        <p14:creationId xmlns:p14="http://schemas.microsoft.com/office/powerpoint/2010/main" val="1791592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30</a:t>
            </a:fld>
            <a:endParaRPr lang="en-US"/>
          </a:p>
        </p:txBody>
      </p:sp>
    </p:spTree>
    <p:extLst>
      <p:ext uri="{BB962C8B-B14F-4D97-AF65-F5344CB8AC3E}">
        <p14:creationId xmlns:p14="http://schemas.microsoft.com/office/powerpoint/2010/main" val="176047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a:t>FOR</a:t>
            </a:r>
          </a:p>
        </p:txBody>
      </p:sp>
    </p:spTree>
    <p:extLst>
      <p:ext uri="{BB962C8B-B14F-4D97-AF65-F5344CB8AC3E}">
        <p14:creationId xmlns:p14="http://schemas.microsoft.com/office/powerpoint/2010/main" val="167005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07213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687409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888803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97198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61574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289181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76547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2018196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62340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795844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7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11</a:t>
            </a:r>
          </a:p>
        </p:txBody>
      </p:sp>
      <p:sp>
        <p:nvSpPr>
          <p:cNvPr id="2458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1"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71656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30037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96734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587828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496313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24549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9419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15</a:t>
            </a:fld>
            <a:endParaRPr lang="en-US"/>
          </a:p>
        </p:txBody>
      </p:sp>
    </p:spTree>
    <p:extLst>
      <p:ext uri="{BB962C8B-B14F-4D97-AF65-F5344CB8AC3E}">
        <p14:creationId xmlns:p14="http://schemas.microsoft.com/office/powerpoint/2010/main" val="71491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22</a:t>
            </a:fld>
            <a:endParaRPr lang="en-US"/>
          </a:p>
        </p:txBody>
      </p:sp>
    </p:spTree>
    <p:extLst>
      <p:ext uri="{BB962C8B-B14F-4D97-AF65-F5344CB8AC3E}">
        <p14:creationId xmlns:p14="http://schemas.microsoft.com/office/powerpoint/2010/main" val="1906562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81000" y="685800"/>
            <a:ext cx="6096000" cy="3429000"/>
          </a:xfrm>
          <a:ln/>
        </p:spPr>
      </p:sp>
      <p:sp>
        <p:nvSpPr>
          <p:cNvPr id="74755"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842098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27</a:t>
            </a:fld>
            <a:endParaRPr lang="en-US"/>
          </a:p>
        </p:txBody>
      </p:sp>
    </p:spTree>
    <p:extLst>
      <p:ext uri="{BB962C8B-B14F-4D97-AF65-F5344CB8AC3E}">
        <p14:creationId xmlns:p14="http://schemas.microsoft.com/office/powerpoint/2010/main" val="1722889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28</a:t>
            </a:fld>
            <a:endParaRPr lang="en-US"/>
          </a:p>
        </p:txBody>
      </p:sp>
    </p:spTree>
    <p:extLst>
      <p:ext uri="{BB962C8B-B14F-4D97-AF65-F5344CB8AC3E}">
        <p14:creationId xmlns:p14="http://schemas.microsoft.com/office/powerpoint/2010/main" val="164576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679733-3C74-104F-9E50-DF58623F54E4}"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5291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79733-3C74-104F-9E50-DF58623F54E4}"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79733-3C74-104F-9E50-DF58623F54E4}"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03294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303143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79733-3C74-104F-9E50-DF58623F54E4}"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328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79733-3C74-104F-9E50-DF58623F54E4}"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679733-3C74-104F-9E50-DF58623F54E4}"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607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679733-3C74-104F-9E50-DF58623F54E4}" type="datetimeFigureOut">
              <a:rPr lang="en-US" smtClean="0"/>
              <a:t>8/16/18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2387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679733-3C74-104F-9E50-DF58623F54E4}" type="datetimeFigureOut">
              <a:rPr lang="en-US" smtClean="0"/>
              <a:t>8/16/18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8125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79733-3C74-104F-9E50-DF58623F54E4}" type="datetimeFigureOut">
              <a:rPr lang="en-US" smtClean="0"/>
              <a:t>8/16/18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21439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59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86717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9733-3C74-104F-9E50-DF58623F54E4}" type="datetimeFigureOut">
              <a:rPr lang="en-US" smtClean="0"/>
              <a:t>8/16/18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5841-52A6-E146-B423-55E4C838AEB6}" type="slidenum">
              <a:rPr lang="en-US" smtClean="0"/>
              <a:t>‹#›</a:t>
            </a:fld>
            <a:endParaRPr lang="en-US"/>
          </a:p>
        </p:txBody>
      </p:sp>
    </p:spTree>
    <p:extLst>
      <p:ext uri="{BB962C8B-B14F-4D97-AF65-F5344CB8AC3E}">
        <p14:creationId xmlns:p14="http://schemas.microsoft.com/office/powerpoint/2010/main" val="57738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Lecture_1_1.ipynb"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a:t>Lecture 11: B+ Trees: </a:t>
            </a:r>
            <a:br>
              <a:rPr lang="en-US" dirty="0"/>
            </a:br>
            <a:r>
              <a:rPr lang="en-US" dirty="0"/>
              <a:t>An IO-Aware Index Structure</a:t>
            </a:r>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a:t>
              </a:r>
            </a:p>
          </p:txBody>
        </p:sp>
      </p:grpSp>
    </p:spTree>
    <p:extLst>
      <p:ext uri="{BB962C8B-B14F-4D97-AF65-F5344CB8AC3E}">
        <p14:creationId xmlns:p14="http://schemas.microsoft.com/office/powerpoint/2010/main" val="39957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a:t>Indexes: High-level</a:t>
            </a:r>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a:t>on a file speeds up selections on the </a:t>
            </a:r>
            <a:r>
              <a:rPr lang="en-US" i="1" u="sng" dirty="0"/>
              <a:t>search key</a:t>
            </a:r>
            <a:r>
              <a:rPr lang="en-US" i="1" dirty="0"/>
              <a:t> fields </a:t>
            </a:r>
            <a:r>
              <a:rPr lang="en-US" dirty="0"/>
              <a:t>for the index.</a:t>
            </a:r>
          </a:p>
          <a:p>
            <a:pPr lvl="1">
              <a:lnSpc>
                <a:spcPct val="90000"/>
              </a:lnSpc>
              <a:buSzPct val="75000"/>
            </a:pPr>
            <a:r>
              <a:rPr lang="en-US" dirty="0"/>
              <a:t>Search key properties</a:t>
            </a:r>
          </a:p>
          <a:p>
            <a:pPr lvl="2">
              <a:lnSpc>
                <a:spcPct val="90000"/>
              </a:lnSpc>
              <a:buSzPct val="75000"/>
            </a:pPr>
            <a:r>
              <a:rPr lang="en-US" dirty="0"/>
              <a:t>Any subset of fields</a:t>
            </a:r>
          </a:p>
          <a:p>
            <a:pPr lvl="2">
              <a:lnSpc>
                <a:spcPct val="90000"/>
              </a:lnSpc>
              <a:buSzPct val="75000"/>
            </a:pPr>
            <a:r>
              <a:rPr lang="en-US" dirty="0"/>
              <a:t>is</a:t>
            </a:r>
            <a:r>
              <a:rPr lang="en-US" b="1" dirty="0"/>
              <a:t> </a:t>
            </a:r>
            <a:r>
              <a:rPr lang="en-US" b="1" u="sng" dirty="0"/>
              <a:t>not</a:t>
            </a:r>
            <a:r>
              <a:rPr lang="en-US" b="1" dirty="0"/>
              <a:t> </a:t>
            </a:r>
            <a:r>
              <a:rPr lang="en-US" dirty="0"/>
              <a:t>the same as </a:t>
            </a:r>
            <a:r>
              <a:rPr lang="en-US" i="1" dirty="0"/>
              <a:t>key of a relation</a:t>
            </a:r>
          </a:p>
          <a:p>
            <a:pPr lvl="2">
              <a:lnSpc>
                <a:spcPct val="90000"/>
              </a:lnSpc>
              <a:buSzPct val="75000"/>
            </a:pPr>
            <a:endParaRPr lang="en-US" i="1" dirty="0"/>
          </a:p>
          <a:p>
            <a:pPr>
              <a:buSzPct val="75000"/>
            </a:pPr>
            <a:r>
              <a:rPr lang="en-US" i="1" dirty="0"/>
              <a:t>Example:</a:t>
            </a:r>
            <a:endParaRPr lang="en-US" dirty="0"/>
          </a:p>
        </p:txBody>
      </p:sp>
      <p:sp>
        <p:nvSpPr>
          <p:cNvPr id="7" name="TextBox 6"/>
          <p:cNvSpPr txBox="1"/>
          <p:nvPr/>
        </p:nvSpPr>
        <p:spPr>
          <a:xfrm>
            <a:off x="7543800" y="4259570"/>
            <a:ext cx="3048000"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On which attributes would you build indexes?</a:t>
            </a:r>
          </a:p>
        </p:txBody>
      </p:sp>
      <p:sp>
        <p:nvSpPr>
          <p:cNvPr id="8" name="Rectangle 3"/>
          <p:cNvSpPr>
            <a:spLocks noChangeArrowheads="1"/>
          </p:cNvSpPr>
          <p:nvPr/>
        </p:nvSpPr>
        <p:spPr bwMode="auto">
          <a:xfrm>
            <a:off x="1233629" y="4628903"/>
            <a:ext cx="5205271"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Product(</a:t>
            </a:r>
            <a:r>
              <a:rPr lang="en-US" sz="2400" u="sng" dirty="0">
                <a:solidFill>
                  <a:schemeClr val="accent2"/>
                </a:solidFill>
                <a:latin typeface="Menlo" charset="0"/>
                <a:ea typeface="Menlo" charset="0"/>
                <a:cs typeface="Menlo" charset="0"/>
              </a:rPr>
              <a:t>name</a:t>
            </a:r>
            <a:r>
              <a:rPr lang="en-US" sz="2400" dirty="0">
                <a:solidFill>
                  <a:schemeClr val="accent2"/>
                </a:solidFill>
                <a:latin typeface="Menlo" charset="0"/>
                <a:ea typeface="Menlo" charset="0"/>
                <a:cs typeface="Menlo" charset="0"/>
              </a:rPr>
              <a:t>, maker, price)</a:t>
            </a:r>
            <a:endParaRPr lang="en-US" sz="2400"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33053816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5" end="5"/>
                                            </p:txEl>
                                          </p:spTgt>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a:t>More precisely</a:t>
            </a:r>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a:t>is a </a:t>
            </a:r>
            <a:r>
              <a:rPr lang="en-US" b="1" dirty="0"/>
              <a:t>data structure</a:t>
            </a:r>
            <a:r>
              <a:rPr lang="en-US" dirty="0"/>
              <a:t> mapping </a:t>
            </a:r>
            <a:r>
              <a:rPr lang="en-US" u="sng" dirty="0"/>
              <a:t>search keys</a:t>
            </a:r>
            <a:r>
              <a:rPr lang="en-US" dirty="0"/>
              <a:t> to </a:t>
            </a:r>
            <a:r>
              <a:rPr lang="en-US" u="sng" dirty="0"/>
              <a:t>sets of rows in a database table</a:t>
            </a:r>
            <a:endParaRPr lang="en-US" dirty="0"/>
          </a:p>
          <a:p>
            <a:pPr lvl="1">
              <a:lnSpc>
                <a:spcPct val="90000"/>
              </a:lnSpc>
              <a:buSzPct val="75000"/>
            </a:pPr>
            <a:endParaRPr lang="en-US" dirty="0"/>
          </a:p>
          <a:p>
            <a:pPr lvl="1">
              <a:lnSpc>
                <a:spcPct val="90000"/>
              </a:lnSpc>
              <a:buSzPct val="75000"/>
            </a:pPr>
            <a:r>
              <a:rPr lang="en-US" dirty="0"/>
              <a:t>Provides efficient lookup &amp; retrieval by search key value- usually much faster than searching through all the rows of the database table</a:t>
            </a:r>
          </a:p>
          <a:p>
            <a:pPr lvl="2">
              <a:lnSpc>
                <a:spcPct val="90000"/>
              </a:lnSpc>
              <a:buSzPct val="75000"/>
            </a:pPr>
            <a:endParaRPr lang="en-US" i="1" dirty="0"/>
          </a:p>
          <a:p>
            <a:pPr>
              <a:buSzPct val="75000"/>
            </a:pPr>
            <a:r>
              <a:rPr lang="en-US" dirty="0"/>
              <a:t>An index can store the full rows it points to (</a:t>
            </a:r>
            <a:r>
              <a:rPr lang="en-US" i="1" dirty="0"/>
              <a:t>primary index</a:t>
            </a:r>
            <a:r>
              <a:rPr lang="en-US" dirty="0"/>
              <a:t>) or pointers to those rows (</a:t>
            </a:r>
            <a:r>
              <a:rPr lang="en-US" i="1" dirty="0"/>
              <a:t>secondary index</a:t>
            </a:r>
            <a:r>
              <a:rPr lang="en-US" dirty="0"/>
              <a:t>)</a:t>
            </a:r>
          </a:p>
          <a:p>
            <a:pPr lvl="1">
              <a:buSzPct val="75000"/>
            </a:pPr>
            <a:endParaRPr lang="en-US" dirty="0"/>
          </a:p>
          <a:p>
            <a:pPr lvl="1">
              <a:buSzPct val="75000"/>
            </a:pPr>
            <a:r>
              <a:rPr lang="en-US" dirty="0"/>
              <a:t>We’ll mainly consider secondary indexes</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198542839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an Index</a:t>
            </a:r>
          </a:p>
        </p:txBody>
      </p:sp>
      <p:sp>
        <p:nvSpPr>
          <p:cNvPr id="3" name="Content Placeholder 2"/>
          <p:cNvSpPr>
            <a:spLocks noGrp="1"/>
          </p:cNvSpPr>
          <p:nvPr>
            <p:ph idx="1"/>
          </p:nvPr>
        </p:nvSpPr>
        <p:spPr/>
        <p:txBody>
          <a:bodyPr>
            <a:normAutofit/>
          </a:bodyPr>
          <a:lstStyle/>
          <a:p>
            <a:r>
              <a:rPr lang="en-US" u="sng" dirty="0"/>
              <a:t>Search</a:t>
            </a:r>
            <a:r>
              <a:rPr lang="en-US" dirty="0"/>
              <a:t>: Quickly find all records which meet some </a:t>
            </a:r>
            <a:r>
              <a:rPr lang="en-US" i="1" dirty="0"/>
              <a:t>condition on the search key attributes</a:t>
            </a:r>
            <a:endParaRPr lang="en-US" dirty="0"/>
          </a:p>
          <a:p>
            <a:pPr lvl="1"/>
            <a:r>
              <a:rPr lang="en-US" sz="2800" dirty="0"/>
              <a:t>More sophisticated variants as well. Why?</a:t>
            </a:r>
          </a:p>
          <a:p>
            <a:pPr lvl="1"/>
            <a:endParaRPr lang="en-US" sz="2800" dirty="0"/>
          </a:p>
          <a:p>
            <a:r>
              <a:rPr lang="en-US" u="sng" dirty="0"/>
              <a:t>Insert / Remove</a:t>
            </a:r>
            <a:r>
              <a:rPr lang="en-US" dirty="0"/>
              <a:t> entries</a:t>
            </a:r>
          </a:p>
          <a:p>
            <a:pPr lvl="1"/>
            <a:r>
              <a:rPr lang="en-US" sz="2800" dirty="0"/>
              <a:t>Bulk Load / Delete. Why?</a:t>
            </a:r>
          </a:p>
          <a:p>
            <a:pPr lvl="1"/>
            <a:endParaRPr lang="en-US" sz="2800" dirty="0"/>
          </a:p>
          <a:p>
            <a:endParaRPr lang="en-US" dirty="0"/>
          </a:p>
          <a:p>
            <a:endParaRPr lang="en-US" dirty="0"/>
          </a:p>
          <a:p>
            <a:endParaRPr lang="en-US" dirty="0"/>
          </a:p>
        </p:txBody>
      </p:sp>
      <p:sp>
        <p:nvSpPr>
          <p:cNvPr id="7" name="TextBox 6"/>
          <p:cNvSpPr txBox="1"/>
          <p:nvPr/>
        </p:nvSpPr>
        <p:spPr>
          <a:xfrm>
            <a:off x="1890272" y="5234682"/>
            <a:ext cx="841145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Indexing is one the most </a:t>
            </a:r>
            <a:r>
              <a:rPr lang="en-US" sz="3200">
                <a:solidFill>
                  <a:prstClr val="black"/>
                </a:solidFill>
                <a:latin typeface="+mj-lt"/>
              </a:rPr>
              <a:t>important features provided </a:t>
            </a:r>
            <a:r>
              <a:rPr lang="en-US" sz="3200" dirty="0">
                <a:solidFill>
                  <a:prstClr val="black"/>
                </a:solidFill>
                <a:latin typeface="+mj-lt"/>
              </a:rPr>
              <a:t>by a database for performance</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154024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Example</a:t>
            </a:r>
          </a:p>
        </p:txBody>
      </p:sp>
      <p:sp>
        <p:nvSpPr>
          <p:cNvPr id="9" name="Content Placeholder 2"/>
          <p:cNvSpPr>
            <a:spLocks noGrp="1"/>
          </p:cNvSpPr>
          <p:nvPr>
            <p:ph idx="1"/>
          </p:nvPr>
        </p:nvSpPr>
        <p:spPr>
          <a:xfrm>
            <a:off x="838200" y="4383741"/>
            <a:ext cx="10515600" cy="1793222"/>
          </a:xfrm>
        </p:spPr>
        <p:txBody>
          <a:bodyPr>
            <a:normAutofit/>
          </a:bodyPr>
          <a:lstStyle/>
          <a:p>
            <a:pPr marL="457200" lvl="1" indent="0">
              <a:buNone/>
            </a:pPr>
            <a:endParaRPr lang="en-US" sz="2800" dirty="0"/>
          </a:p>
          <a:p>
            <a:endParaRPr lang="en-US" dirty="0"/>
          </a:p>
          <a:p>
            <a:endParaRPr lang="en-US" dirty="0"/>
          </a:p>
          <a:p>
            <a:endParaRPr lang="en-US" dirty="0"/>
          </a:p>
        </p:txBody>
      </p:sp>
      <p:sp>
        <p:nvSpPr>
          <p:cNvPr id="10" name="TextBox 9"/>
          <p:cNvSpPr txBox="1"/>
          <p:nvPr/>
        </p:nvSpPr>
        <p:spPr>
          <a:xfrm>
            <a:off x="838200" y="1914263"/>
            <a:ext cx="3801035" cy="2677656"/>
          </a:xfrm>
          <a:prstGeom prst="rect">
            <a:avLst/>
          </a:prstGeom>
          <a:noFill/>
        </p:spPr>
        <p:txBody>
          <a:bodyPr wrap="square" rtlCol="0">
            <a:spAutoFit/>
          </a:bodyPr>
          <a:lstStyle/>
          <a:p>
            <a:r>
              <a:rPr lang="en-US" sz="2800" dirty="0">
                <a:latin typeface="+mj-lt"/>
              </a:rPr>
              <a:t>What if we want to return all books published after 1867?  The above table might be very expensive to search over row-by-row…</a:t>
            </a:r>
          </a:p>
        </p:txBody>
      </p:sp>
      <p:sp>
        <p:nvSpPr>
          <p:cNvPr id="13" name="Rectangle 3"/>
          <p:cNvSpPr>
            <a:spLocks noChangeArrowheads="1"/>
          </p:cNvSpPr>
          <p:nvPr/>
        </p:nvSpPr>
        <p:spPr bwMode="auto">
          <a:xfrm>
            <a:off x="3958235" y="5023407"/>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 </a:t>
            </a:r>
            <a:r>
              <a:rPr lang="en-US" sz="2400" dirty="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FROM </a:t>
            </a:r>
            <a:r>
              <a:rPr lang="en-US" sz="2400" dirty="0" err="1">
                <a:latin typeface="Menlo" charset="0"/>
                <a:ea typeface="Menlo" charset="0"/>
                <a:cs typeface="Menlo" charset="0"/>
              </a:rPr>
              <a:t>Russian_Novels</a:t>
            </a:r>
            <a:br>
              <a:rPr lang="en-US" sz="2400" dirty="0">
                <a:solidFill>
                  <a:schemeClr val="accent2"/>
                </a:solidFill>
                <a:latin typeface="Menlo" charset="0"/>
                <a:ea typeface="Menlo" charset="0"/>
                <a:cs typeface="Menlo" charset="0"/>
              </a:rPr>
            </a:br>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Published &gt; 1867</a:t>
            </a:r>
          </a:p>
        </p:txBody>
      </p:sp>
      <p:graphicFrame>
        <p:nvGraphicFramePr>
          <p:cNvPr id="14" name="Table 13"/>
          <p:cNvGraphicFramePr>
            <a:graphicFrameLocks noGrp="1"/>
          </p:cNvGraphicFramePr>
          <p:nvPr>
            <p:extLst>
              <p:ext uri="{D42A27DB-BD31-4B8C-83A1-F6EECF244321}">
                <p14:modId xmlns:p14="http://schemas.microsoft.com/office/powerpoint/2010/main" val="88361423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1499497">
                  <a:extLst>
                    <a:ext uri="{9D8B030D-6E8A-4147-A177-3AD203B41FA5}">
                      <a16:colId xmlns:a16="http://schemas.microsoft.com/office/drawing/2014/main" val="20002"/>
                    </a:ext>
                  </a:extLst>
                </a:gridCol>
                <a:gridCol w="1249381">
                  <a:extLst>
                    <a:ext uri="{9D8B030D-6E8A-4147-A177-3AD203B41FA5}">
                      <a16:colId xmlns:a16="http://schemas.microsoft.com/office/drawing/2014/main" val="20003"/>
                    </a:ext>
                  </a:extLst>
                </a:gridCol>
                <a:gridCol w="1249381">
                  <a:extLst>
                    <a:ext uri="{9D8B030D-6E8A-4147-A177-3AD203B41FA5}">
                      <a16:colId xmlns:a16="http://schemas.microsoft.com/office/drawing/2014/main" val="20004"/>
                    </a:ext>
                  </a:extLst>
                </a:gridCol>
              </a:tblGrid>
              <a:tr h="299199">
                <a:tc>
                  <a:txBody>
                    <a:bodyPr/>
                    <a:lstStyle/>
                    <a:p>
                      <a:r>
                        <a:rPr lang="en-US" dirty="0"/>
                        <a:t>BID</a:t>
                      </a:r>
                    </a:p>
                  </a:txBody>
                  <a:tcPr/>
                </a:tc>
                <a:tc>
                  <a:txBody>
                    <a:bodyPr/>
                    <a:lstStyle/>
                    <a:p>
                      <a:r>
                        <a:rPr lang="en-US" dirty="0"/>
                        <a:t>Title</a:t>
                      </a:r>
                    </a:p>
                  </a:txBody>
                  <a:tcPr/>
                </a:tc>
                <a:tc>
                  <a:txBody>
                    <a:bodyPr/>
                    <a:lstStyle/>
                    <a:p>
                      <a:r>
                        <a:rPr lang="en-US" dirty="0"/>
                        <a:t>Author</a:t>
                      </a:r>
                    </a:p>
                  </a:txBody>
                  <a:tcPr/>
                </a:tc>
                <a:tc>
                  <a:txBody>
                    <a:bodyPr/>
                    <a:lstStyle/>
                    <a:p>
                      <a:r>
                        <a:rPr lang="en-US" dirty="0"/>
                        <a:t>Published</a:t>
                      </a:r>
                    </a:p>
                  </a:txBody>
                  <a:tcPr/>
                </a:tc>
                <a:tc>
                  <a:txBody>
                    <a:bodyPr/>
                    <a:lstStyle/>
                    <a:p>
                      <a:r>
                        <a:rPr lang="en-US" dirty="0" err="1"/>
                        <a:t>Full_text</a:t>
                      </a:r>
                      <a:endParaRPr lang="en-US" dirty="0"/>
                    </a:p>
                  </a:txBody>
                  <a:tcPr/>
                </a:tc>
                <a:extLst>
                  <a:ext uri="{0D108BD9-81ED-4DB2-BD59-A6C34878D82A}">
                    <a16:rowId xmlns:a16="http://schemas.microsoft.com/office/drawing/2014/main" val="10000"/>
                  </a:ext>
                </a:extLst>
              </a:tr>
              <a:tr h="516508">
                <a:tc>
                  <a:txBody>
                    <a:bodyPr/>
                    <a:lstStyle/>
                    <a:p>
                      <a:r>
                        <a:rPr lang="en-US" dirty="0"/>
                        <a:t>001</a:t>
                      </a:r>
                    </a:p>
                  </a:txBody>
                  <a:tcPr/>
                </a:tc>
                <a:tc>
                  <a:txBody>
                    <a:bodyPr/>
                    <a:lstStyle/>
                    <a:p>
                      <a:r>
                        <a:rPr lang="en-US" i="1" dirty="0"/>
                        <a:t>War and Peace</a:t>
                      </a:r>
                    </a:p>
                  </a:txBody>
                  <a:tcPr/>
                </a:tc>
                <a:tc>
                  <a:txBody>
                    <a:bodyPr/>
                    <a:lstStyle/>
                    <a:p>
                      <a:r>
                        <a:rPr lang="en-US" dirty="0"/>
                        <a:t>Tolstoy</a:t>
                      </a:r>
                    </a:p>
                  </a:txBody>
                  <a:tcPr/>
                </a:tc>
                <a:tc>
                  <a:txBody>
                    <a:bodyPr/>
                    <a:lstStyle/>
                    <a:p>
                      <a:r>
                        <a:rPr lang="en-US" dirty="0"/>
                        <a:t>1869</a:t>
                      </a:r>
                    </a:p>
                  </a:txBody>
                  <a:tcPr/>
                </a:tc>
                <a:tc>
                  <a:txBody>
                    <a:bodyPr/>
                    <a:lstStyle/>
                    <a:p>
                      <a:r>
                        <a:rPr lang="en-US" dirty="0"/>
                        <a:t>…</a:t>
                      </a:r>
                    </a:p>
                  </a:txBody>
                  <a:tcPr/>
                </a:tc>
                <a:extLst>
                  <a:ext uri="{0D108BD9-81ED-4DB2-BD59-A6C34878D82A}">
                    <a16:rowId xmlns:a16="http://schemas.microsoft.com/office/drawing/2014/main" val="10001"/>
                  </a:ext>
                </a:extLst>
              </a:tr>
              <a:tr h="516508">
                <a:tc>
                  <a:txBody>
                    <a:bodyPr/>
                    <a:lstStyle/>
                    <a:p>
                      <a:r>
                        <a:rPr lang="en-US" dirty="0"/>
                        <a:t>002</a:t>
                      </a:r>
                    </a:p>
                  </a:txBody>
                  <a:tcPr/>
                </a:tc>
                <a:tc>
                  <a:txBody>
                    <a:bodyPr/>
                    <a:lstStyle/>
                    <a:p>
                      <a:r>
                        <a:rPr lang="en-US" i="1" dirty="0"/>
                        <a:t>Crime and Punishment</a:t>
                      </a:r>
                    </a:p>
                  </a:txBody>
                  <a:tcPr/>
                </a:tc>
                <a:tc>
                  <a:txBody>
                    <a:bodyPr/>
                    <a:lstStyle/>
                    <a:p>
                      <a:r>
                        <a:rPr lang="en-US" dirty="0"/>
                        <a:t>Dostoyevsky</a:t>
                      </a:r>
                    </a:p>
                  </a:txBody>
                  <a:tcPr/>
                </a:tc>
                <a:tc>
                  <a:txBody>
                    <a:bodyPr/>
                    <a:lstStyle/>
                    <a:p>
                      <a:r>
                        <a:rPr lang="en-US" dirty="0"/>
                        <a:t>1866</a:t>
                      </a:r>
                    </a:p>
                  </a:txBody>
                  <a:tcPr/>
                </a:tc>
                <a:tc>
                  <a:txBody>
                    <a:bodyPr/>
                    <a:lstStyle/>
                    <a:p>
                      <a:r>
                        <a:rPr lang="en-US" dirty="0"/>
                        <a:t>…</a:t>
                      </a:r>
                    </a:p>
                  </a:txBody>
                  <a:tcPr/>
                </a:tc>
                <a:extLst>
                  <a:ext uri="{0D108BD9-81ED-4DB2-BD59-A6C34878D82A}">
                    <a16:rowId xmlns:a16="http://schemas.microsoft.com/office/drawing/2014/main" val="10002"/>
                  </a:ext>
                </a:extLst>
              </a:tr>
              <a:tr h="516508">
                <a:tc>
                  <a:txBody>
                    <a:bodyPr/>
                    <a:lstStyle/>
                    <a:p>
                      <a:r>
                        <a:rPr lang="en-US" dirty="0"/>
                        <a:t>003</a:t>
                      </a:r>
                    </a:p>
                  </a:txBody>
                  <a:tcPr/>
                </a:tc>
                <a:tc>
                  <a:txBody>
                    <a:bodyPr/>
                    <a:lstStyle/>
                    <a:p>
                      <a:r>
                        <a:rPr lang="en-US" i="1" dirty="0"/>
                        <a:t>Anna Karenina</a:t>
                      </a:r>
                    </a:p>
                  </a:txBody>
                  <a:tcPr/>
                </a:tc>
                <a:tc>
                  <a:txBody>
                    <a:bodyPr/>
                    <a:lstStyle/>
                    <a:p>
                      <a:r>
                        <a:rPr lang="en-US" dirty="0"/>
                        <a:t>Tolstoy</a:t>
                      </a:r>
                    </a:p>
                  </a:txBody>
                  <a:tcPr/>
                </a:tc>
                <a:tc>
                  <a:txBody>
                    <a:bodyPr/>
                    <a:lstStyle/>
                    <a:p>
                      <a:r>
                        <a:rPr lang="en-US" dirty="0"/>
                        <a:t>1877</a:t>
                      </a:r>
                    </a:p>
                  </a:txBody>
                  <a:tcPr/>
                </a:tc>
                <a:tc>
                  <a:txBody>
                    <a:bodyPr/>
                    <a:lstStyle/>
                    <a:p>
                      <a:r>
                        <a:rPr lang="en-US" dirty="0"/>
                        <a:t>…</a:t>
                      </a:r>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5106895" y="1612211"/>
            <a:ext cx="2787943" cy="461665"/>
          </a:xfrm>
          <a:prstGeom prst="rect">
            <a:avLst/>
          </a:prstGeom>
          <a:noFill/>
        </p:spPr>
        <p:txBody>
          <a:bodyPr wrap="none" rtlCol="0">
            <a:spAutoFit/>
          </a:bodyPr>
          <a:lstStyle/>
          <a:p>
            <a:r>
              <a:rPr lang="en-US" sz="2400" b="1">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125180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Example</a:t>
            </a:r>
          </a:p>
        </p:txBody>
      </p:sp>
      <p:graphicFrame>
        <p:nvGraphicFramePr>
          <p:cNvPr id="7" name="Table 6"/>
          <p:cNvGraphicFramePr>
            <a:graphicFrameLocks noGrp="1"/>
          </p:cNvGraphicFramePr>
          <p:nvPr>
            <p:extLst>
              <p:ext uri="{D42A27DB-BD31-4B8C-83A1-F6EECF244321}">
                <p14:modId xmlns:p14="http://schemas.microsoft.com/office/powerpoint/2010/main" val="131989055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1499497">
                  <a:extLst>
                    <a:ext uri="{9D8B030D-6E8A-4147-A177-3AD203B41FA5}">
                      <a16:colId xmlns:a16="http://schemas.microsoft.com/office/drawing/2014/main" val="20002"/>
                    </a:ext>
                  </a:extLst>
                </a:gridCol>
                <a:gridCol w="1249381">
                  <a:extLst>
                    <a:ext uri="{9D8B030D-6E8A-4147-A177-3AD203B41FA5}">
                      <a16:colId xmlns:a16="http://schemas.microsoft.com/office/drawing/2014/main" val="20003"/>
                    </a:ext>
                  </a:extLst>
                </a:gridCol>
                <a:gridCol w="1249381">
                  <a:extLst>
                    <a:ext uri="{9D8B030D-6E8A-4147-A177-3AD203B41FA5}">
                      <a16:colId xmlns:a16="http://schemas.microsoft.com/office/drawing/2014/main" val="20004"/>
                    </a:ext>
                  </a:extLst>
                </a:gridCol>
              </a:tblGrid>
              <a:tr h="299199">
                <a:tc>
                  <a:txBody>
                    <a:bodyPr/>
                    <a:lstStyle/>
                    <a:p>
                      <a:r>
                        <a:rPr lang="en-US" dirty="0"/>
                        <a:t>BID</a:t>
                      </a:r>
                    </a:p>
                  </a:txBody>
                  <a:tcPr/>
                </a:tc>
                <a:tc>
                  <a:txBody>
                    <a:bodyPr/>
                    <a:lstStyle/>
                    <a:p>
                      <a:r>
                        <a:rPr lang="en-US" dirty="0"/>
                        <a:t>Title</a:t>
                      </a:r>
                    </a:p>
                  </a:txBody>
                  <a:tcPr/>
                </a:tc>
                <a:tc>
                  <a:txBody>
                    <a:bodyPr/>
                    <a:lstStyle/>
                    <a:p>
                      <a:r>
                        <a:rPr lang="en-US" dirty="0"/>
                        <a:t>Author</a:t>
                      </a:r>
                    </a:p>
                  </a:txBody>
                  <a:tcPr/>
                </a:tc>
                <a:tc>
                  <a:txBody>
                    <a:bodyPr/>
                    <a:lstStyle/>
                    <a:p>
                      <a:r>
                        <a:rPr lang="en-US" dirty="0"/>
                        <a:t>Published</a:t>
                      </a:r>
                    </a:p>
                  </a:txBody>
                  <a:tcPr/>
                </a:tc>
                <a:tc>
                  <a:txBody>
                    <a:bodyPr/>
                    <a:lstStyle/>
                    <a:p>
                      <a:r>
                        <a:rPr lang="en-US" dirty="0" err="1"/>
                        <a:t>Full_text</a:t>
                      </a:r>
                      <a:endParaRPr lang="en-US" dirty="0"/>
                    </a:p>
                  </a:txBody>
                  <a:tcPr/>
                </a:tc>
                <a:extLst>
                  <a:ext uri="{0D108BD9-81ED-4DB2-BD59-A6C34878D82A}">
                    <a16:rowId xmlns:a16="http://schemas.microsoft.com/office/drawing/2014/main" val="10000"/>
                  </a:ext>
                </a:extLst>
              </a:tr>
              <a:tr h="516508">
                <a:tc>
                  <a:txBody>
                    <a:bodyPr/>
                    <a:lstStyle/>
                    <a:p>
                      <a:r>
                        <a:rPr lang="en-US" dirty="0"/>
                        <a:t>001</a:t>
                      </a:r>
                    </a:p>
                  </a:txBody>
                  <a:tcPr/>
                </a:tc>
                <a:tc>
                  <a:txBody>
                    <a:bodyPr/>
                    <a:lstStyle/>
                    <a:p>
                      <a:r>
                        <a:rPr lang="en-US" i="1" dirty="0"/>
                        <a:t>War and Peace</a:t>
                      </a:r>
                    </a:p>
                  </a:txBody>
                  <a:tcPr/>
                </a:tc>
                <a:tc>
                  <a:txBody>
                    <a:bodyPr/>
                    <a:lstStyle/>
                    <a:p>
                      <a:r>
                        <a:rPr lang="en-US" dirty="0"/>
                        <a:t>Tolstoy</a:t>
                      </a:r>
                    </a:p>
                  </a:txBody>
                  <a:tcPr/>
                </a:tc>
                <a:tc>
                  <a:txBody>
                    <a:bodyPr/>
                    <a:lstStyle/>
                    <a:p>
                      <a:r>
                        <a:rPr lang="en-US" dirty="0"/>
                        <a:t>1869</a:t>
                      </a:r>
                    </a:p>
                  </a:txBody>
                  <a:tcPr/>
                </a:tc>
                <a:tc>
                  <a:txBody>
                    <a:bodyPr/>
                    <a:lstStyle/>
                    <a:p>
                      <a:r>
                        <a:rPr lang="en-US" dirty="0"/>
                        <a:t>…</a:t>
                      </a:r>
                    </a:p>
                  </a:txBody>
                  <a:tcPr/>
                </a:tc>
                <a:extLst>
                  <a:ext uri="{0D108BD9-81ED-4DB2-BD59-A6C34878D82A}">
                    <a16:rowId xmlns:a16="http://schemas.microsoft.com/office/drawing/2014/main" val="10001"/>
                  </a:ext>
                </a:extLst>
              </a:tr>
              <a:tr h="516508">
                <a:tc>
                  <a:txBody>
                    <a:bodyPr/>
                    <a:lstStyle/>
                    <a:p>
                      <a:r>
                        <a:rPr lang="en-US" dirty="0"/>
                        <a:t>002</a:t>
                      </a:r>
                    </a:p>
                  </a:txBody>
                  <a:tcPr/>
                </a:tc>
                <a:tc>
                  <a:txBody>
                    <a:bodyPr/>
                    <a:lstStyle/>
                    <a:p>
                      <a:r>
                        <a:rPr lang="en-US" i="1" dirty="0"/>
                        <a:t>Crime and Punishment</a:t>
                      </a:r>
                    </a:p>
                  </a:txBody>
                  <a:tcPr/>
                </a:tc>
                <a:tc>
                  <a:txBody>
                    <a:bodyPr/>
                    <a:lstStyle/>
                    <a:p>
                      <a:r>
                        <a:rPr lang="en-US" dirty="0"/>
                        <a:t>Dostoyevsky</a:t>
                      </a:r>
                    </a:p>
                  </a:txBody>
                  <a:tcPr/>
                </a:tc>
                <a:tc>
                  <a:txBody>
                    <a:bodyPr/>
                    <a:lstStyle/>
                    <a:p>
                      <a:r>
                        <a:rPr lang="en-US" dirty="0"/>
                        <a:t>1866</a:t>
                      </a:r>
                    </a:p>
                  </a:txBody>
                  <a:tcPr/>
                </a:tc>
                <a:tc>
                  <a:txBody>
                    <a:bodyPr/>
                    <a:lstStyle/>
                    <a:p>
                      <a:r>
                        <a:rPr lang="en-US" dirty="0"/>
                        <a:t>…</a:t>
                      </a:r>
                    </a:p>
                  </a:txBody>
                  <a:tcPr/>
                </a:tc>
                <a:extLst>
                  <a:ext uri="{0D108BD9-81ED-4DB2-BD59-A6C34878D82A}">
                    <a16:rowId xmlns:a16="http://schemas.microsoft.com/office/drawing/2014/main" val="10002"/>
                  </a:ext>
                </a:extLst>
              </a:tr>
              <a:tr h="516508">
                <a:tc>
                  <a:txBody>
                    <a:bodyPr/>
                    <a:lstStyle/>
                    <a:p>
                      <a:r>
                        <a:rPr lang="en-US" dirty="0"/>
                        <a:t>003</a:t>
                      </a:r>
                    </a:p>
                  </a:txBody>
                  <a:tcPr/>
                </a:tc>
                <a:tc>
                  <a:txBody>
                    <a:bodyPr/>
                    <a:lstStyle/>
                    <a:p>
                      <a:r>
                        <a:rPr lang="en-US" i="1" dirty="0"/>
                        <a:t>Anna Karenina</a:t>
                      </a:r>
                    </a:p>
                  </a:txBody>
                  <a:tcPr/>
                </a:tc>
                <a:tc>
                  <a:txBody>
                    <a:bodyPr/>
                    <a:lstStyle/>
                    <a:p>
                      <a:r>
                        <a:rPr lang="en-US" dirty="0"/>
                        <a:t>Tolstoy</a:t>
                      </a:r>
                    </a:p>
                  </a:txBody>
                  <a:tcPr/>
                </a:tc>
                <a:tc>
                  <a:txBody>
                    <a:bodyPr/>
                    <a:lstStyle/>
                    <a:p>
                      <a:r>
                        <a:rPr lang="en-US" dirty="0"/>
                        <a:t>1877</a:t>
                      </a:r>
                    </a:p>
                  </a:txBody>
                  <a:tcPr/>
                </a:tc>
                <a:tc>
                  <a:txBody>
                    <a:bodyPr/>
                    <a:lstStyle/>
                    <a:p>
                      <a:r>
                        <a:rPr lang="en-US" dirty="0"/>
                        <a:t>…</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45782958"/>
              </p:ext>
            </p:extLst>
          </p:nvPr>
        </p:nvGraphicFramePr>
        <p:xfrm>
          <a:off x="838200" y="2183962"/>
          <a:ext cx="2248646" cy="1915284"/>
        </p:xfrm>
        <a:graphic>
          <a:graphicData uri="http://schemas.openxmlformats.org/drawingml/2006/table">
            <a:tbl>
              <a:tblPr firstRow="1" bandRow="1">
                <a:tableStyleId>{17292A2E-F333-43FB-9621-5CBBE7FDCDCB}</a:tableStyleId>
              </a:tblPr>
              <a:tblGrid>
                <a:gridCol w="1226669">
                  <a:extLst>
                    <a:ext uri="{9D8B030D-6E8A-4147-A177-3AD203B41FA5}">
                      <a16:colId xmlns:a16="http://schemas.microsoft.com/office/drawing/2014/main" val="20000"/>
                    </a:ext>
                  </a:extLst>
                </a:gridCol>
                <a:gridCol w="1021977">
                  <a:extLst>
                    <a:ext uri="{9D8B030D-6E8A-4147-A177-3AD203B41FA5}">
                      <a16:colId xmlns:a16="http://schemas.microsoft.com/office/drawing/2014/main" val="20001"/>
                    </a:ext>
                  </a:extLst>
                </a:gridCol>
              </a:tblGrid>
              <a:tr h="299199">
                <a:tc>
                  <a:txBody>
                    <a:bodyPr/>
                    <a:lstStyle/>
                    <a:p>
                      <a:r>
                        <a:rPr lang="en-US" dirty="0"/>
                        <a:t>Published</a:t>
                      </a:r>
                    </a:p>
                  </a:txBody>
                  <a:tcPr/>
                </a:tc>
                <a:tc>
                  <a:txBody>
                    <a:bodyPr/>
                    <a:lstStyle/>
                    <a:p>
                      <a:r>
                        <a:rPr lang="en-US" dirty="0"/>
                        <a:t>BID</a:t>
                      </a:r>
                    </a:p>
                  </a:txBody>
                  <a:tcPr/>
                </a:tc>
                <a:extLst>
                  <a:ext uri="{0D108BD9-81ED-4DB2-BD59-A6C34878D82A}">
                    <a16:rowId xmlns:a16="http://schemas.microsoft.com/office/drawing/2014/main" val="10000"/>
                  </a:ext>
                </a:extLst>
              </a:tr>
              <a:tr h="516508">
                <a:tc>
                  <a:txBody>
                    <a:bodyPr/>
                    <a:lstStyle/>
                    <a:p>
                      <a:r>
                        <a:rPr lang="en-US" dirty="0"/>
                        <a:t>1866</a:t>
                      </a:r>
                    </a:p>
                  </a:txBody>
                  <a:tcPr/>
                </a:tc>
                <a:tc>
                  <a:txBody>
                    <a:bodyPr/>
                    <a:lstStyle/>
                    <a:p>
                      <a:r>
                        <a:rPr lang="en-US" dirty="0"/>
                        <a:t>002</a:t>
                      </a:r>
                      <a:endParaRPr lang="en-US" i="1" dirty="0"/>
                    </a:p>
                  </a:txBody>
                  <a:tcPr/>
                </a:tc>
                <a:extLst>
                  <a:ext uri="{0D108BD9-81ED-4DB2-BD59-A6C34878D82A}">
                    <a16:rowId xmlns:a16="http://schemas.microsoft.com/office/drawing/2014/main" val="10001"/>
                  </a:ext>
                </a:extLst>
              </a:tr>
              <a:tr h="516508">
                <a:tc>
                  <a:txBody>
                    <a:bodyPr/>
                    <a:lstStyle/>
                    <a:p>
                      <a:r>
                        <a:rPr lang="en-US" b="1" i="1" dirty="0"/>
                        <a:t>1869</a:t>
                      </a:r>
                    </a:p>
                  </a:txBody>
                  <a:tcPr/>
                </a:tc>
                <a:tc>
                  <a:txBody>
                    <a:bodyPr/>
                    <a:lstStyle/>
                    <a:p>
                      <a:r>
                        <a:rPr lang="en-US" b="1" i="1" dirty="0"/>
                        <a:t>001</a:t>
                      </a:r>
                    </a:p>
                  </a:txBody>
                  <a:tcPr/>
                </a:tc>
                <a:extLst>
                  <a:ext uri="{0D108BD9-81ED-4DB2-BD59-A6C34878D82A}">
                    <a16:rowId xmlns:a16="http://schemas.microsoft.com/office/drawing/2014/main" val="10002"/>
                  </a:ext>
                </a:extLst>
              </a:tr>
              <a:tr h="516508">
                <a:tc>
                  <a:txBody>
                    <a:bodyPr/>
                    <a:lstStyle/>
                    <a:p>
                      <a:r>
                        <a:rPr lang="en-US" b="1" i="1" dirty="0"/>
                        <a:t>1877</a:t>
                      </a:r>
                    </a:p>
                  </a:txBody>
                  <a:tcPr/>
                </a:tc>
                <a:tc>
                  <a:txBody>
                    <a:bodyPr/>
                    <a:lstStyle/>
                    <a:p>
                      <a:r>
                        <a:rPr lang="en-US" b="1" i="1" dirty="0"/>
                        <a:t>003</a:t>
                      </a:r>
                    </a:p>
                  </a:txBody>
                  <a:tcPr/>
                </a:tc>
                <a:extLst>
                  <a:ext uri="{0D108BD9-81ED-4DB2-BD59-A6C34878D82A}">
                    <a16:rowId xmlns:a16="http://schemas.microsoft.com/office/drawing/2014/main" val="10003"/>
                  </a:ext>
                </a:extLst>
              </a:tr>
            </a:tbl>
          </a:graphicData>
        </a:graphic>
      </p:graphicFrame>
      <p:cxnSp>
        <p:nvCxnSpPr>
          <p:cNvPr id="9" name="Straight Arrow Connector 8"/>
          <p:cNvCxnSpPr/>
          <p:nvPr/>
        </p:nvCxnSpPr>
        <p:spPr>
          <a:xfrm>
            <a:off x="3086846" y="2757829"/>
            <a:ext cx="2020049" cy="57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757829"/>
            <a:ext cx="2020049" cy="578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806700"/>
            <a:ext cx="20200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32554" y="4552597"/>
            <a:ext cx="8130988" cy="584775"/>
          </a:xfrm>
          <a:prstGeom prst="rect">
            <a:avLst/>
          </a:prstGeom>
          <a:noFill/>
        </p:spPr>
        <p:txBody>
          <a:bodyPr wrap="square" rtlCol="0">
            <a:spAutoFit/>
          </a:bodyPr>
          <a:lstStyle/>
          <a:p>
            <a:r>
              <a:rPr lang="en-US" sz="3200" dirty="0">
                <a:latin typeface="+mj-lt"/>
              </a:rPr>
              <a:t>Maintain </a:t>
            </a:r>
            <a:r>
              <a:rPr lang="en-US" sz="3200">
                <a:latin typeface="+mj-lt"/>
              </a:rPr>
              <a:t>an index for this, and search over that!</a:t>
            </a:r>
            <a:endParaRPr lang="en-US" sz="3200" dirty="0">
              <a:latin typeface="+mj-lt"/>
            </a:endParaRPr>
          </a:p>
        </p:txBody>
      </p:sp>
      <p:sp>
        <p:nvSpPr>
          <p:cNvPr id="20" name="TextBox 19"/>
          <p:cNvSpPr txBox="1"/>
          <p:nvPr/>
        </p:nvSpPr>
        <p:spPr>
          <a:xfrm>
            <a:off x="5106895" y="1612211"/>
            <a:ext cx="2787943" cy="461665"/>
          </a:xfrm>
          <a:prstGeom prst="rect">
            <a:avLst/>
          </a:prstGeom>
          <a:noFill/>
        </p:spPr>
        <p:txBody>
          <a:bodyPr wrap="none" rtlCol="0">
            <a:spAutoFit/>
          </a:bodyPr>
          <a:lstStyle/>
          <a:p>
            <a:r>
              <a:rPr lang="en-US" sz="2400" b="1">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679697"/>
            <a:ext cx="2230098" cy="461665"/>
          </a:xfrm>
          <a:prstGeom prst="rect">
            <a:avLst/>
          </a:prstGeom>
          <a:noFill/>
        </p:spPr>
        <p:txBody>
          <a:bodyPr wrap="none" rtlCol="0">
            <a:spAutoFit/>
          </a:bodyPr>
          <a:lstStyle/>
          <a:p>
            <a:r>
              <a:rPr lang="en-US" sz="2400" b="1" dirty="0" err="1">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sp>
        <p:nvSpPr>
          <p:cNvPr id="22" name="TextBox 21"/>
          <p:cNvSpPr txBox="1"/>
          <p:nvPr/>
        </p:nvSpPr>
        <p:spPr>
          <a:xfrm>
            <a:off x="6723529" y="5646278"/>
            <a:ext cx="489473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Why might just keeping the table sorted by year not be good enough?</a:t>
            </a:r>
          </a:p>
        </p:txBody>
      </p:sp>
      <p:grpSp>
        <p:nvGrpSpPr>
          <p:cNvPr id="23" name="Group 22"/>
          <p:cNvGrpSpPr/>
          <p:nvPr/>
        </p:nvGrpSpPr>
        <p:grpSpPr>
          <a:xfrm>
            <a:off x="0" y="-22510"/>
            <a:ext cx="12192000" cy="307777"/>
            <a:chOff x="0" y="-22510"/>
            <a:chExt cx="12192000" cy="307777"/>
          </a:xfrm>
        </p:grpSpPr>
        <p:sp>
          <p:nvSpPr>
            <p:cNvPr id="24" name="Rectangle 2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5" name="TextBox 24"/>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13125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Example</a:t>
            </a:r>
          </a:p>
        </p:txBody>
      </p:sp>
      <p:graphicFrame>
        <p:nvGraphicFramePr>
          <p:cNvPr id="7" name="Table 6"/>
          <p:cNvGraphicFramePr>
            <a:graphicFrameLocks noGrp="1"/>
          </p:cNvGraphicFramePr>
          <p:nvPr>
            <p:extLst>
              <p:ext uri="{D42A27DB-BD31-4B8C-83A1-F6EECF244321}">
                <p14:modId xmlns:p14="http://schemas.microsoft.com/office/powerpoint/2010/main" val="1110830863"/>
              </p:ext>
            </p:extLst>
          </p:nvPr>
        </p:nvGraphicFramePr>
        <p:xfrm>
          <a:off x="5658225" y="1836075"/>
          <a:ext cx="6246905" cy="2038856"/>
        </p:xfrm>
        <a:graphic>
          <a:graphicData uri="http://schemas.openxmlformats.org/drawingml/2006/table">
            <a:tbl>
              <a:tblPr firstRow="1" bandRow="1">
                <a:tableStyleId>{69012ECD-51FC-41F1-AA8D-1B2483CD663E}</a:tableStyleId>
              </a:tblPr>
              <a:tblGrid>
                <a:gridCol w="634999">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1499497">
                  <a:extLst>
                    <a:ext uri="{9D8B030D-6E8A-4147-A177-3AD203B41FA5}">
                      <a16:colId xmlns:a16="http://schemas.microsoft.com/office/drawing/2014/main" val="20002"/>
                    </a:ext>
                  </a:extLst>
                </a:gridCol>
                <a:gridCol w="1249381">
                  <a:extLst>
                    <a:ext uri="{9D8B030D-6E8A-4147-A177-3AD203B41FA5}">
                      <a16:colId xmlns:a16="http://schemas.microsoft.com/office/drawing/2014/main" val="20003"/>
                    </a:ext>
                  </a:extLst>
                </a:gridCol>
                <a:gridCol w="1249381">
                  <a:extLst>
                    <a:ext uri="{9D8B030D-6E8A-4147-A177-3AD203B41FA5}">
                      <a16:colId xmlns:a16="http://schemas.microsoft.com/office/drawing/2014/main" val="20004"/>
                    </a:ext>
                  </a:extLst>
                </a:gridCol>
              </a:tblGrid>
              <a:tr h="299199">
                <a:tc>
                  <a:txBody>
                    <a:bodyPr/>
                    <a:lstStyle/>
                    <a:p>
                      <a:r>
                        <a:rPr lang="en-US" dirty="0"/>
                        <a:t>BID</a:t>
                      </a:r>
                    </a:p>
                  </a:txBody>
                  <a:tcPr/>
                </a:tc>
                <a:tc>
                  <a:txBody>
                    <a:bodyPr/>
                    <a:lstStyle/>
                    <a:p>
                      <a:r>
                        <a:rPr lang="en-US" dirty="0"/>
                        <a:t>Title</a:t>
                      </a:r>
                    </a:p>
                  </a:txBody>
                  <a:tcPr/>
                </a:tc>
                <a:tc>
                  <a:txBody>
                    <a:bodyPr/>
                    <a:lstStyle/>
                    <a:p>
                      <a:r>
                        <a:rPr lang="en-US" dirty="0"/>
                        <a:t>Author</a:t>
                      </a:r>
                    </a:p>
                  </a:txBody>
                  <a:tcPr/>
                </a:tc>
                <a:tc>
                  <a:txBody>
                    <a:bodyPr/>
                    <a:lstStyle/>
                    <a:p>
                      <a:r>
                        <a:rPr lang="en-US" dirty="0"/>
                        <a:t>Published</a:t>
                      </a:r>
                    </a:p>
                  </a:txBody>
                  <a:tcPr/>
                </a:tc>
                <a:tc>
                  <a:txBody>
                    <a:bodyPr/>
                    <a:lstStyle/>
                    <a:p>
                      <a:r>
                        <a:rPr lang="en-US" dirty="0" err="1"/>
                        <a:t>Full_text</a:t>
                      </a:r>
                      <a:endParaRPr lang="en-US" dirty="0"/>
                    </a:p>
                  </a:txBody>
                  <a:tcPr/>
                </a:tc>
                <a:extLst>
                  <a:ext uri="{0D108BD9-81ED-4DB2-BD59-A6C34878D82A}">
                    <a16:rowId xmlns:a16="http://schemas.microsoft.com/office/drawing/2014/main" val="10000"/>
                  </a:ext>
                </a:extLst>
              </a:tr>
              <a:tr h="516508">
                <a:tc>
                  <a:txBody>
                    <a:bodyPr/>
                    <a:lstStyle/>
                    <a:p>
                      <a:r>
                        <a:rPr lang="en-US" dirty="0"/>
                        <a:t>001</a:t>
                      </a:r>
                    </a:p>
                  </a:txBody>
                  <a:tcPr/>
                </a:tc>
                <a:tc>
                  <a:txBody>
                    <a:bodyPr/>
                    <a:lstStyle/>
                    <a:p>
                      <a:r>
                        <a:rPr lang="en-US" i="1" dirty="0"/>
                        <a:t>War and Peace</a:t>
                      </a:r>
                    </a:p>
                  </a:txBody>
                  <a:tcPr/>
                </a:tc>
                <a:tc>
                  <a:txBody>
                    <a:bodyPr/>
                    <a:lstStyle/>
                    <a:p>
                      <a:r>
                        <a:rPr lang="en-US" dirty="0"/>
                        <a:t>Tolstoy</a:t>
                      </a:r>
                    </a:p>
                  </a:txBody>
                  <a:tcPr/>
                </a:tc>
                <a:tc>
                  <a:txBody>
                    <a:bodyPr/>
                    <a:lstStyle/>
                    <a:p>
                      <a:r>
                        <a:rPr lang="en-US" dirty="0"/>
                        <a:t>1869</a:t>
                      </a:r>
                    </a:p>
                  </a:txBody>
                  <a:tcPr/>
                </a:tc>
                <a:tc>
                  <a:txBody>
                    <a:bodyPr/>
                    <a:lstStyle/>
                    <a:p>
                      <a:r>
                        <a:rPr lang="en-US" dirty="0"/>
                        <a:t>…</a:t>
                      </a:r>
                    </a:p>
                  </a:txBody>
                  <a:tcPr/>
                </a:tc>
                <a:extLst>
                  <a:ext uri="{0D108BD9-81ED-4DB2-BD59-A6C34878D82A}">
                    <a16:rowId xmlns:a16="http://schemas.microsoft.com/office/drawing/2014/main" val="10001"/>
                  </a:ext>
                </a:extLst>
              </a:tr>
              <a:tr h="516508">
                <a:tc>
                  <a:txBody>
                    <a:bodyPr/>
                    <a:lstStyle/>
                    <a:p>
                      <a:r>
                        <a:rPr lang="en-US" dirty="0"/>
                        <a:t>002</a:t>
                      </a:r>
                    </a:p>
                  </a:txBody>
                  <a:tcPr/>
                </a:tc>
                <a:tc>
                  <a:txBody>
                    <a:bodyPr/>
                    <a:lstStyle/>
                    <a:p>
                      <a:r>
                        <a:rPr lang="en-US" i="1" dirty="0"/>
                        <a:t>Crime and Punishment</a:t>
                      </a:r>
                    </a:p>
                  </a:txBody>
                  <a:tcPr/>
                </a:tc>
                <a:tc>
                  <a:txBody>
                    <a:bodyPr/>
                    <a:lstStyle/>
                    <a:p>
                      <a:r>
                        <a:rPr lang="en-US" dirty="0"/>
                        <a:t>Dostoyevsky</a:t>
                      </a:r>
                    </a:p>
                  </a:txBody>
                  <a:tcPr/>
                </a:tc>
                <a:tc>
                  <a:txBody>
                    <a:bodyPr/>
                    <a:lstStyle/>
                    <a:p>
                      <a:r>
                        <a:rPr lang="en-US" dirty="0"/>
                        <a:t>1866</a:t>
                      </a:r>
                    </a:p>
                  </a:txBody>
                  <a:tcPr/>
                </a:tc>
                <a:tc>
                  <a:txBody>
                    <a:bodyPr/>
                    <a:lstStyle/>
                    <a:p>
                      <a:r>
                        <a:rPr lang="en-US" dirty="0"/>
                        <a:t>…</a:t>
                      </a:r>
                    </a:p>
                  </a:txBody>
                  <a:tcPr/>
                </a:tc>
                <a:extLst>
                  <a:ext uri="{0D108BD9-81ED-4DB2-BD59-A6C34878D82A}">
                    <a16:rowId xmlns:a16="http://schemas.microsoft.com/office/drawing/2014/main" val="10002"/>
                  </a:ext>
                </a:extLst>
              </a:tr>
              <a:tr h="516508">
                <a:tc>
                  <a:txBody>
                    <a:bodyPr/>
                    <a:lstStyle/>
                    <a:p>
                      <a:r>
                        <a:rPr lang="en-US" dirty="0"/>
                        <a:t>003</a:t>
                      </a:r>
                    </a:p>
                  </a:txBody>
                  <a:tcPr/>
                </a:tc>
                <a:tc>
                  <a:txBody>
                    <a:bodyPr/>
                    <a:lstStyle/>
                    <a:p>
                      <a:r>
                        <a:rPr lang="en-US" i="1" dirty="0"/>
                        <a:t>Anna Karenina</a:t>
                      </a:r>
                    </a:p>
                  </a:txBody>
                  <a:tcPr/>
                </a:tc>
                <a:tc>
                  <a:txBody>
                    <a:bodyPr/>
                    <a:lstStyle/>
                    <a:p>
                      <a:r>
                        <a:rPr lang="en-US" dirty="0"/>
                        <a:t>Tolstoy</a:t>
                      </a:r>
                    </a:p>
                  </a:txBody>
                  <a:tcPr/>
                </a:tc>
                <a:tc>
                  <a:txBody>
                    <a:bodyPr/>
                    <a:lstStyle/>
                    <a:p>
                      <a:r>
                        <a:rPr lang="en-US" dirty="0"/>
                        <a:t>1877</a:t>
                      </a:r>
                    </a:p>
                  </a:txBody>
                  <a:tcPr/>
                </a:tc>
                <a:tc>
                  <a:txBody>
                    <a:bodyPr/>
                    <a:lstStyle/>
                    <a:p>
                      <a:r>
                        <a:rPr lang="en-US" dirty="0"/>
                        <a:t>…</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7721997"/>
              </p:ext>
            </p:extLst>
          </p:nvPr>
        </p:nvGraphicFramePr>
        <p:xfrm>
          <a:off x="838200" y="1897861"/>
          <a:ext cx="2248646" cy="1915284"/>
        </p:xfrm>
        <a:graphic>
          <a:graphicData uri="http://schemas.openxmlformats.org/drawingml/2006/table">
            <a:tbl>
              <a:tblPr firstRow="1" bandRow="1">
                <a:tableStyleId>{17292A2E-F333-43FB-9621-5CBBE7FDCDCB}</a:tableStyleId>
              </a:tblPr>
              <a:tblGrid>
                <a:gridCol w="1226669">
                  <a:extLst>
                    <a:ext uri="{9D8B030D-6E8A-4147-A177-3AD203B41FA5}">
                      <a16:colId xmlns:a16="http://schemas.microsoft.com/office/drawing/2014/main" val="20000"/>
                    </a:ext>
                  </a:extLst>
                </a:gridCol>
                <a:gridCol w="1021977">
                  <a:extLst>
                    <a:ext uri="{9D8B030D-6E8A-4147-A177-3AD203B41FA5}">
                      <a16:colId xmlns:a16="http://schemas.microsoft.com/office/drawing/2014/main" val="20001"/>
                    </a:ext>
                  </a:extLst>
                </a:gridCol>
              </a:tblGrid>
              <a:tr h="299199">
                <a:tc>
                  <a:txBody>
                    <a:bodyPr/>
                    <a:lstStyle/>
                    <a:p>
                      <a:r>
                        <a:rPr lang="en-US" dirty="0"/>
                        <a:t>Published</a:t>
                      </a:r>
                    </a:p>
                  </a:txBody>
                  <a:tcPr/>
                </a:tc>
                <a:tc>
                  <a:txBody>
                    <a:bodyPr/>
                    <a:lstStyle/>
                    <a:p>
                      <a:r>
                        <a:rPr lang="en-US" dirty="0"/>
                        <a:t>BID</a:t>
                      </a:r>
                    </a:p>
                  </a:txBody>
                  <a:tcPr/>
                </a:tc>
                <a:extLst>
                  <a:ext uri="{0D108BD9-81ED-4DB2-BD59-A6C34878D82A}">
                    <a16:rowId xmlns:a16="http://schemas.microsoft.com/office/drawing/2014/main" val="10000"/>
                  </a:ext>
                </a:extLst>
              </a:tr>
              <a:tr h="516508">
                <a:tc>
                  <a:txBody>
                    <a:bodyPr/>
                    <a:lstStyle/>
                    <a:p>
                      <a:r>
                        <a:rPr lang="en-US" dirty="0"/>
                        <a:t>1866</a:t>
                      </a:r>
                    </a:p>
                  </a:txBody>
                  <a:tcPr/>
                </a:tc>
                <a:tc>
                  <a:txBody>
                    <a:bodyPr/>
                    <a:lstStyle/>
                    <a:p>
                      <a:r>
                        <a:rPr lang="en-US" dirty="0"/>
                        <a:t>002</a:t>
                      </a:r>
                      <a:endParaRPr lang="en-US" i="1" dirty="0"/>
                    </a:p>
                  </a:txBody>
                  <a:tcPr/>
                </a:tc>
                <a:extLst>
                  <a:ext uri="{0D108BD9-81ED-4DB2-BD59-A6C34878D82A}">
                    <a16:rowId xmlns:a16="http://schemas.microsoft.com/office/drawing/2014/main" val="10001"/>
                  </a:ext>
                </a:extLst>
              </a:tr>
              <a:tr h="516508">
                <a:tc>
                  <a:txBody>
                    <a:bodyPr/>
                    <a:lstStyle/>
                    <a:p>
                      <a:r>
                        <a:rPr lang="en-US" b="0" i="0" dirty="0"/>
                        <a:t>1869</a:t>
                      </a:r>
                    </a:p>
                  </a:txBody>
                  <a:tcPr/>
                </a:tc>
                <a:tc>
                  <a:txBody>
                    <a:bodyPr/>
                    <a:lstStyle/>
                    <a:p>
                      <a:r>
                        <a:rPr lang="en-US" b="0" i="0" dirty="0"/>
                        <a:t>001</a:t>
                      </a:r>
                    </a:p>
                  </a:txBody>
                  <a:tcPr/>
                </a:tc>
                <a:extLst>
                  <a:ext uri="{0D108BD9-81ED-4DB2-BD59-A6C34878D82A}">
                    <a16:rowId xmlns:a16="http://schemas.microsoft.com/office/drawing/2014/main" val="10002"/>
                  </a:ext>
                </a:extLst>
              </a:tr>
              <a:tr h="516508">
                <a:tc>
                  <a:txBody>
                    <a:bodyPr/>
                    <a:lstStyle/>
                    <a:p>
                      <a:r>
                        <a:rPr lang="en-US" b="0" i="0" dirty="0"/>
                        <a:t>1877</a:t>
                      </a:r>
                    </a:p>
                  </a:txBody>
                  <a:tcPr/>
                </a:tc>
                <a:tc>
                  <a:txBody>
                    <a:bodyPr/>
                    <a:lstStyle/>
                    <a:p>
                      <a:r>
                        <a:rPr lang="en-US" b="0" i="0" dirty="0"/>
                        <a:t>003</a:t>
                      </a:r>
                    </a:p>
                  </a:txBody>
                  <a:tcPr/>
                </a:tc>
                <a:extLst>
                  <a:ext uri="{0D108BD9-81ED-4DB2-BD59-A6C34878D82A}">
                    <a16:rowId xmlns:a16="http://schemas.microsoft.com/office/drawing/2014/main" val="10003"/>
                  </a:ext>
                </a:extLst>
              </a:tr>
            </a:tbl>
          </a:graphicData>
        </a:graphic>
      </p:graphicFrame>
      <p:cxnSp>
        <p:nvCxnSpPr>
          <p:cNvPr id="9" name="Straight Arrow Connector 8"/>
          <p:cNvCxnSpPr/>
          <p:nvPr/>
        </p:nvCxnSpPr>
        <p:spPr>
          <a:xfrm>
            <a:off x="3086846" y="2471728"/>
            <a:ext cx="2571379" cy="57822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442940"/>
            <a:ext cx="2589927" cy="60701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520600"/>
            <a:ext cx="2571379" cy="1"/>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6773" y="5579376"/>
            <a:ext cx="567702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Indexes shown here as tables, but in reality we will use more efficient data structures…</a:t>
            </a:r>
          </a:p>
        </p:txBody>
      </p:sp>
      <p:sp>
        <p:nvSpPr>
          <p:cNvPr id="20" name="TextBox 19"/>
          <p:cNvSpPr txBox="1"/>
          <p:nvPr/>
        </p:nvSpPr>
        <p:spPr>
          <a:xfrm>
            <a:off x="5658225" y="1326110"/>
            <a:ext cx="2787943" cy="461665"/>
          </a:xfrm>
          <a:prstGeom prst="rect">
            <a:avLst/>
          </a:prstGeom>
          <a:noFill/>
        </p:spPr>
        <p:txBody>
          <a:bodyPr wrap="none" rtlCol="0">
            <a:spAutoFit/>
          </a:bodyPr>
          <a:lstStyle/>
          <a:p>
            <a:r>
              <a:rPr lang="en-US" sz="2400" b="1">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393596"/>
            <a:ext cx="2230098" cy="461665"/>
          </a:xfrm>
          <a:prstGeom prst="rect">
            <a:avLst/>
          </a:prstGeom>
          <a:noFill/>
        </p:spPr>
        <p:txBody>
          <a:bodyPr wrap="none" rtlCol="0">
            <a:spAutoFit/>
          </a:bodyPr>
          <a:lstStyle/>
          <a:p>
            <a:r>
              <a:rPr lang="en-US" sz="2400" b="1" dirty="0" err="1">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854655223"/>
              </p:ext>
            </p:extLst>
          </p:nvPr>
        </p:nvGraphicFramePr>
        <p:xfrm>
          <a:off x="838200" y="4498162"/>
          <a:ext cx="3706906" cy="2162428"/>
        </p:xfrm>
        <a:graphic>
          <a:graphicData uri="http://schemas.openxmlformats.org/drawingml/2006/table">
            <a:tbl>
              <a:tblPr firstRow="1" bandRow="1">
                <a:tableStyleId>{17292A2E-F333-43FB-9621-5CBBE7FDCDCB}</a:tableStyleId>
              </a:tblPr>
              <a:tblGrid>
                <a:gridCol w="1461248">
                  <a:extLst>
                    <a:ext uri="{9D8B030D-6E8A-4147-A177-3AD203B41FA5}">
                      <a16:colId xmlns:a16="http://schemas.microsoft.com/office/drawing/2014/main" val="20000"/>
                    </a:ext>
                  </a:extLst>
                </a:gridCol>
                <a:gridCol w="1546412">
                  <a:extLst>
                    <a:ext uri="{9D8B030D-6E8A-4147-A177-3AD203B41FA5}">
                      <a16:colId xmlns:a16="http://schemas.microsoft.com/office/drawing/2014/main" val="20001"/>
                    </a:ext>
                  </a:extLst>
                </a:gridCol>
                <a:gridCol w="699246">
                  <a:extLst>
                    <a:ext uri="{9D8B030D-6E8A-4147-A177-3AD203B41FA5}">
                      <a16:colId xmlns:a16="http://schemas.microsoft.com/office/drawing/2014/main" val="20002"/>
                    </a:ext>
                  </a:extLst>
                </a:gridCol>
              </a:tblGrid>
              <a:tr h="299199">
                <a:tc>
                  <a:txBody>
                    <a:bodyPr/>
                    <a:lstStyle/>
                    <a:p>
                      <a:r>
                        <a:rPr lang="en-US" dirty="0"/>
                        <a:t>Author</a:t>
                      </a:r>
                    </a:p>
                  </a:txBody>
                  <a:tcPr/>
                </a:tc>
                <a:tc>
                  <a:txBody>
                    <a:bodyPr/>
                    <a:lstStyle/>
                    <a:p>
                      <a:r>
                        <a:rPr lang="en-US" dirty="0"/>
                        <a:t>Title</a:t>
                      </a:r>
                    </a:p>
                  </a:txBody>
                  <a:tcPr/>
                </a:tc>
                <a:tc>
                  <a:txBody>
                    <a:bodyPr/>
                    <a:lstStyle/>
                    <a:p>
                      <a:r>
                        <a:rPr lang="en-US" dirty="0"/>
                        <a:t>BID</a:t>
                      </a:r>
                    </a:p>
                  </a:txBody>
                  <a:tcPr/>
                </a:tc>
                <a:extLst>
                  <a:ext uri="{0D108BD9-81ED-4DB2-BD59-A6C34878D82A}">
                    <a16:rowId xmlns:a16="http://schemas.microsoft.com/office/drawing/2014/main" val="10000"/>
                  </a:ext>
                </a:extLst>
              </a:tr>
              <a:tr h="516508">
                <a:tc>
                  <a:txBody>
                    <a:bodyPr/>
                    <a:lstStyle/>
                    <a:p>
                      <a:r>
                        <a:rPr lang="en-US" b="0" i="0" dirty="0"/>
                        <a:t>Dostoyevsky</a:t>
                      </a:r>
                    </a:p>
                  </a:txBody>
                  <a:tcPr/>
                </a:tc>
                <a:tc>
                  <a:txBody>
                    <a:bodyPr/>
                    <a:lstStyle/>
                    <a:p>
                      <a:r>
                        <a:rPr lang="en-US" b="0" i="0" dirty="0"/>
                        <a:t>Crime</a:t>
                      </a:r>
                      <a:r>
                        <a:rPr lang="en-US" b="0" i="0" baseline="0" dirty="0"/>
                        <a:t> and Punishment</a:t>
                      </a:r>
                      <a:endParaRPr lang="en-US" b="0" i="0" dirty="0"/>
                    </a:p>
                  </a:txBody>
                  <a:tcPr/>
                </a:tc>
                <a:tc>
                  <a:txBody>
                    <a:bodyPr/>
                    <a:lstStyle/>
                    <a:p>
                      <a:r>
                        <a:rPr lang="en-US" b="0" i="0" dirty="0"/>
                        <a:t>002</a:t>
                      </a:r>
                    </a:p>
                  </a:txBody>
                  <a:tcPr/>
                </a:tc>
                <a:extLst>
                  <a:ext uri="{0D108BD9-81ED-4DB2-BD59-A6C34878D82A}">
                    <a16:rowId xmlns:a16="http://schemas.microsoft.com/office/drawing/2014/main" val="10001"/>
                  </a:ext>
                </a:extLst>
              </a:tr>
              <a:tr h="516508">
                <a:tc>
                  <a:txBody>
                    <a:bodyPr/>
                    <a:lstStyle/>
                    <a:p>
                      <a:r>
                        <a:rPr lang="en-US" b="0" i="0" dirty="0"/>
                        <a:t>Tolstoy</a:t>
                      </a:r>
                    </a:p>
                  </a:txBody>
                  <a:tcPr/>
                </a:tc>
                <a:tc>
                  <a:txBody>
                    <a:bodyPr/>
                    <a:lstStyle/>
                    <a:p>
                      <a:r>
                        <a:rPr lang="en-US" b="0" i="0" dirty="0"/>
                        <a:t>Anna Karenina</a:t>
                      </a:r>
                    </a:p>
                  </a:txBody>
                  <a:tcPr/>
                </a:tc>
                <a:tc>
                  <a:txBody>
                    <a:bodyPr/>
                    <a:lstStyle/>
                    <a:p>
                      <a:r>
                        <a:rPr lang="en-US" b="0" i="0" dirty="0"/>
                        <a:t>003</a:t>
                      </a:r>
                    </a:p>
                  </a:txBody>
                  <a:tcPr/>
                </a:tc>
                <a:extLst>
                  <a:ext uri="{0D108BD9-81ED-4DB2-BD59-A6C34878D82A}">
                    <a16:rowId xmlns:a16="http://schemas.microsoft.com/office/drawing/2014/main" val="10002"/>
                  </a:ext>
                </a:extLst>
              </a:tr>
              <a:tr h="516508">
                <a:tc>
                  <a:txBody>
                    <a:bodyPr/>
                    <a:lstStyle/>
                    <a:p>
                      <a:r>
                        <a:rPr lang="en-US" b="0" i="0" dirty="0"/>
                        <a:t>Tolstoy</a:t>
                      </a:r>
                    </a:p>
                  </a:txBody>
                  <a:tcPr/>
                </a:tc>
                <a:tc>
                  <a:txBody>
                    <a:bodyPr/>
                    <a:lstStyle/>
                    <a:p>
                      <a:r>
                        <a:rPr lang="en-US" b="0" i="0" dirty="0"/>
                        <a:t>War</a:t>
                      </a:r>
                      <a:r>
                        <a:rPr lang="en-US" b="0" i="0" baseline="0" dirty="0"/>
                        <a:t> and Peace</a:t>
                      </a:r>
                      <a:endParaRPr lang="en-US" b="0" i="0" dirty="0"/>
                    </a:p>
                  </a:txBody>
                  <a:tcPr/>
                </a:tc>
                <a:tc>
                  <a:txBody>
                    <a:bodyPr/>
                    <a:lstStyle/>
                    <a:p>
                      <a:r>
                        <a:rPr lang="en-US" b="0" i="0" dirty="0"/>
                        <a:t>001</a:t>
                      </a:r>
                    </a:p>
                  </a:txBody>
                  <a:tcPr/>
                </a:tc>
                <a:extLst>
                  <a:ext uri="{0D108BD9-81ED-4DB2-BD59-A6C34878D82A}">
                    <a16:rowId xmlns:a16="http://schemas.microsoft.com/office/drawing/2014/main" val="10003"/>
                  </a:ext>
                </a:extLst>
              </a:tr>
            </a:tbl>
          </a:graphicData>
        </a:graphic>
      </p:graphicFrame>
      <p:sp>
        <p:nvSpPr>
          <p:cNvPr id="24" name="TextBox 23"/>
          <p:cNvSpPr txBox="1"/>
          <p:nvPr/>
        </p:nvSpPr>
        <p:spPr>
          <a:xfrm>
            <a:off x="838201" y="4053010"/>
            <a:ext cx="3113353" cy="369332"/>
          </a:xfrm>
          <a:prstGeom prst="rect">
            <a:avLst/>
          </a:prstGeom>
          <a:noFill/>
        </p:spPr>
        <p:txBody>
          <a:bodyPr wrap="none" rtlCol="0">
            <a:spAutoFit/>
          </a:bodyPr>
          <a:lstStyle/>
          <a:p>
            <a:r>
              <a:rPr lang="en-US" b="1">
                <a:solidFill>
                  <a:schemeClr val="accent2"/>
                </a:solidFill>
                <a:latin typeface="Menlo" charset="0"/>
                <a:ea typeface="Menlo" charset="0"/>
                <a:cs typeface="Menlo" charset="0"/>
              </a:rPr>
              <a:t>By_Author_Title_Index</a:t>
            </a:r>
            <a:endParaRPr lang="en-US" b="1" dirty="0">
              <a:solidFill>
                <a:schemeClr val="accent2"/>
              </a:solidFill>
              <a:latin typeface="Menlo" charset="0"/>
              <a:ea typeface="Menlo" charset="0"/>
              <a:cs typeface="Menlo" charset="0"/>
            </a:endParaRPr>
          </a:p>
        </p:txBody>
      </p:sp>
      <p:cxnSp>
        <p:nvCxnSpPr>
          <p:cNvPr id="25" name="Straight Arrow Connector 24"/>
          <p:cNvCxnSpPr/>
          <p:nvPr/>
        </p:nvCxnSpPr>
        <p:spPr>
          <a:xfrm flipV="1">
            <a:off x="4545106" y="3049952"/>
            <a:ext cx="1113119" cy="210027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45106" y="3520600"/>
            <a:ext cx="1113119" cy="22078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554380" y="2442939"/>
            <a:ext cx="1103845" cy="392329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76773" y="4122980"/>
            <a:ext cx="6228357" cy="1077218"/>
          </a:xfrm>
          <a:prstGeom prst="rect">
            <a:avLst/>
          </a:prstGeom>
          <a:noFill/>
        </p:spPr>
        <p:txBody>
          <a:bodyPr wrap="square" rtlCol="0">
            <a:spAutoFit/>
          </a:bodyPr>
          <a:lstStyle/>
          <a:p>
            <a:r>
              <a:rPr lang="en-US" sz="3200" dirty="0">
                <a:latin typeface="+mj-lt"/>
              </a:rPr>
              <a:t>Can have multiple indexes </a:t>
            </a:r>
            <a:r>
              <a:rPr lang="en-US" sz="3200">
                <a:latin typeface="+mj-lt"/>
              </a:rPr>
              <a:t>to support multiple search keys</a:t>
            </a:r>
            <a:endParaRPr lang="en-US" sz="3200" dirty="0">
              <a:latin typeface="+mj-lt"/>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54895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038600" y="1447800"/>
            <a:ext cx="2819400" cy="2743200"/>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Composite Keys</a:t>
            </a:r>
          </a:p>
        </p:txBody>
      </p:sp>
      <p:graphicFrame>
        <p:nvGraphicFramePr>
          <p:cNvPr id="5" name="ClipArt Placeholder 4"/>
          <p:cNvGraphicFramePr>
            <a:graphicFrameLocks noGrp="1"/>
          </p:cNvGraphicFramePr>
          <p:nvPr>
            <p:ph type="clipArt" sz="half" idx="2"/>
            <p:extLst/>
          </p:nvPr>
        </p:nvGraphicFramePr>
        <p:xfrm>
          <a:off x="2297724" y="1524000"/>
          <a:ext cx="1219200" cy="18288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70840">
                <a:tc>
                  <a:txBody>
                    <a:bodyPr/>
                    <a:lstStyle/>
                    <a:p>
                      <a:r>
                        <a:rPr lang="en-US" sz="2400" dirty="0"/>
                        <a:t>11</a:t>
                      </a:r>
                    </a:p>
                  </a:txBody>
                  <a:tcPr/>
                </a:tc>
                <a:tc>
                  <a:txBody>
                    <a:bodyPr/>
                    <a:lstStyle/>
                    <a:p>
                      <a:r>
                        <a:rPr lang="en-US" sz="2400" dirty="0"/>
                        <a:t>80</a:t>
                      </a:r>
                    </a:p>
                  </a:txBody>
                  <a:tcPr/>
                </a:tc>
                <a:extLst>
                  <a:ext uri="{0D108BD9-81ED-4DB2-BD59-A6C34878D82A}">
                    <a16:rowId xmlns:a16="http://schemas.microsoft.com/office/drawing/2014/main" val="10000"/>
                  </a:ext>
                </a:extLst>
              </a:tr>
              <a:tr h="370840">
                <a:tc>
                  <a:txBody>
                    <a:bodyPr/>
                    <a:lstStyle/>
                    <a:p>
                      <a:r>
                        <a:rPr lang="en-US" sz="2400" dirty="0"/>
                        <a:t>12</a:t>
                      </a:r>
                    </a:p>
                  </a:txBody>
                  <a:tcPr/>
                </a:tc>
                <a:tc>
                  <a:txBody>
                    <a:bodyPr/>
                    <a:lstStyle/>
                    <a:p>
                      <a:r>
                        <a:rPr lang="en-US" sz="2400" dirty="0"/>
                        <a:t>10</a:t>
                      </a:r>
                    </a:p>
                  </a:txBody>
                  <a:tcPr/>
                </a:tc>
                <a:extLst>
                  <a:ext uri="{0D108BD9-81ED-4DB2-BD59-A6C34878D82A}">
                    <a16:rowId xmlns:a16="http://schemas.microsoft.com/office/drawing/2014/main" val="10001"/>
                  </a:ext>
                </a:extLst>
              </a:tr>
              <a:tr h="370840">
                <a:tc>
                  <a:txBody>
                    <a:bodyPr/>
                    <a:lstStyle/>
                    <a:p>
                      <a:r>
                        <a:rPr lang="en-US" sz="2400" dirty="0"/>
                        <a:t>12</a:t>
                      </a:r>
                    </a:p>
                  </a:txBody>
                  <a:tcPr/>
                </a:tc>
                <a:tc>
                  <a:txBody>
                    <a:bodyPr/>
                    <a:lstStyle/>
                    <a:p>
                      <a:r>
                        <a:rPr lang="en-US" sz="2400" dirty="0"/>
                        <a:t>20</a:t>
                      </a:r>
                    </a:p>
                  </a:txBody>
                  <a:tcPr/>
                </a:tc>
                <a:extLst>
                  <a:ext uri="{0D108BD9-81ED-4DB2-BD59-A6C34878D82A}">
                    <a16:rowId xmlns:a16="http://schemas.microsoft.com/office/drawing/2014/main" val="10002"/>
                  </a:ext>
                </a:extLst>
              </a:tr>
              <a:tr h="370840">
                <a:tc>
                  <a:txBody>
                    <a:bodyPr/>
                    <a:lstStyle/>
                    <a:p>
                      <a:r>
                        <a:rPr lang="en-US" sz="2400" dirty="0"/>
                        <a:t>13</a:t>
                      </a:r>
                    </a:p>
                  </a:txBody>
                  <a:tcPr/>
                </a:tc>
                <a:tc>
                  <a:txBody>
                    <a:bodyPr/>
                    <a:lstStyle/>
                    <a:p>
                      <a:r>
                        <a:rPr lang="en-US" sz="2400" dirty="0"/>
                        <a:t>75</a:t>
                      </a:r>
                    </a:p>
                  </a:txBody>
                  <a:tcPr/>
                </a:tc>
                <a:extLst>
                  <a:ext uri="{0D108BD9-81ED-4DB2-BD59-A6C34878D82A}">
                    <a16:rowId xmlns:a16="http://schemas.microsoft.com/office/drawing/2014/main" val="10003"/>
                  </a:ext>
                </a:extLst>
              </a:tr>
            </a:tbl>
          </a:graphicData>
        </a:graphic>
      </p:graphicFrame>
      <p:graphicFrame>
        <p:nvGraphicFramePr>
          <p:cNvPr id="95" name="Table 94"/>
          <p:cNvGraphicFramePr>
            <a:graphicFrameLocks noGrp="1"/>
          </p:cNvGraphicFramePr>
          <p:nvPr>
            <p:extLst/>
          </p:nvPr>
        </p:nvGraphicFramePr>
        <p:xfrm>
          <a:off x="4267200" y="1676400"/>
          <a:ext cx="2286000" cy="228600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70840">
                <a:tc>
                  <a:txBody>
                    <a:bodyPr/>
                    <a:lstStyle/>
                    <a:p>
                      <a:pPr algn="ctr"/>
                      <a:r>
                        <a:rPr lang="en-US" sz="2400" b="1" baseline="0" dirty="0">
                          <a:solidFill>
                            <a:schemeClr val="bg1"/>
                          </a:solidFill>
                        </a:rPr>
                        <a:t>Name</a:t>
                      </a:r>
                    </a:p>
                  </a:txBody>
                  <a:tcPr>
                    <a:solidFill>
                      <a:srgbClr val="0070C0"/>
                    </a:solidFill>
                  </a:tcPr>
                </a:tc>
                <a:tc>
                  <a:txBody>
                    <a:bodyPr/>
                    <a:lstStyle/>
                    <a:p>
                      <a:pPr algn="ctr"/>
                      <a:r>
                        <a:rPr lang="en-US" sz="2400" b="1" baseline="0" dirty="0">
                          <a:solidFill>
                            <a:schemeClr val="bg1"/>
                          </a:solidFill>
                        </a:rPr>
                        <a:t>Age</a:t>
                      </a:r>
                    </a:p>
                  </a:txBody>
                  <a:tcPr>
                    <a:solidFill>
                      <a:srgbClr val="0070C0"/>
                    </a:solidFill>
                  </a:tcPr>
                </a:tc>
                <a:tc>
                  <a:txBody>
                    <a:bodyPr/>
                    <a:lstStyle/>
                    <a:p>
                      <a:pPr algn="ctr"/>
                      <a:r>
                        <a:rPr lang="en-US" sz="2400" b="1" baseline="0" dirty="0">
                          <a:solidFill>
                            <a:schemeClr val="bg1"/>
                          </a:solidFill>
                        </a:rPr>
                        <a:t>Sal</a:t>
                      </a:r>
                    </a:p>
                  </a:txBody>
                  <a:tcPr>
                    <a:solidFill>
                      <a:srgbClr val="0070C0"/>
                    </a:solidFill>
                  </a:tcPr>
                </a:tc>
                <a:extLst>
                  <a:ext uri="{0D108BD9-81ED-4DB2-BD59-A6C34878D82A}">
                    <a16:rowId xmlns:a16="http://schemas.microsoft.com/office/drawing/2014/main" val="10000"/>
                  </a:ext>
                </a:extLst>
              </a:tr>
              <a:tr h="370840">
                <a:tc>
                  <a:txBody>
                    <a:bodyPr/>
                    <a:lstStyle/>
                    <a:p>
                      <a:r>
                        <a:rPr lang="en-US" sz="2400" dirty="0"/>
                        <a:t>Bob</a:t>
                      </a:r>
                    </a:p>
                  </a:txBody>
                  <a:tcPr>
                    <a:solidFill>
                      <a:schemeClr val="bg1"/>
                    </a:solidFill>
                  </a:tcPr>
                </a:tc>
                <a:tc>
                  <a:txBody>
                    <a:bodyPr/>
                    <a:lstStyle/>
                    <a:p>
                      <a:r>
                        <a:rPr lang="en-US" sz="2400" dirty="0"/>
                        <a:t>12</a:t>
                      </a:r>
                    </a:p>
                  </a:txBody>
                  <a:tcPr>
                    <a:solidFill>
                      <a:schemeClr val="bg1"/>
                    </a:solidFill>
                  </a:tcPr>
                </a:tc>
                <a:tc>
                  <a:txBody>
                    <a:bodyPr/>
                    <a:lstStyle/>
                    <a:p>
                      <a:r>
                        <a:rPr lang="en-US" sz="2400" dirty="0"/>
                        <a:t>10</a:t>
                      </a:r>
                    </a:p>
                  </a:txBody>
                  <a:tcPr>
                    <a:solidFill>
                      <a:schemeClr val="bg1"/>
                    </a:solidFill>
                  </a:tcPr>
                </a:tc>
                <a:extLst>
                  <a:ext uri="{0D108BD9-81ED-4DB2-BD59-A6C34878D82A}">
                    <a16:rowId xmlns:a16="http://schemas.microsoft.com/office/drawing/2014/main" val="10001"/>
                  </a:ext>
                </a:extLst>
              </a:tr>
              <a:tr h="370840">
                <a:tc>
                  <a:txBody>
                    <a:bodyPr/>
                    <a:lstStyle/>
                    <a:p>
                      <a:r>
                        <a:rPr lang="en-US" sz="2400" dirty="0"/>
                        <a:t>Cal</a:t>
                      </a:r>
                    </a:p>
                  </a:txBody>
                  <a:tcPr>
                    <a:solidFill>
                      <a:schemeClr val="bg1"/>
                    </a:solidFill>
                  </a:tcPr>
                </a:tc>
                <a:tc>
                  <a:txBody>
                    <a:bodyPr/>
                    <a:lstStyle/>
                    <a:p>
                      <a:r>
                        <a:rPr lang="en-US" sz="2400" dirty="0"/>
                        <a:t>11</a:t>
                      </a:r>
                    </a:p>
                  </a:txBody>
                  <a:tcPr>
                    <a:solidFill>
                      <a:schemeClr val="bg1"/>
                    </a:solidFill>
                  </a:tcPr>
                </a:tc>
                <a:tc>
                  <a:txBody>
                    <a:bodyPr/>
                    <a:lstStyle/>
                    <a:p>
                      <a:r>
                        <a:rPr lang="en-US" sz="2400" dirty="0"/>
                        <a:t>80</a:t>
                      </a:r>
                    </a:p>
                  </a:txBody>
                  <a:tcPr>
                    <a:solidFill>
                      <a:schemeClr val="bg1"/>
                    </a:solidFill>
                  </a:tcPr>
                </a:tc>
                <a:extLst>
                  <a:ext uri="{0D108BD9-81ED-4DB2-BD59-A6C34878D82A}">
                    <a16:rowId xmlns:a16="http://schemas.microsoft.com/office/drawing/2014/main" val="10002"/>
                  </a:ext>
                </a:extLst>
              </a:tr>
              <a:tr h="370840">
                <a:tc>
                  <a:txBody>
                    <a:bodyPr/>
                    <a:lstStyle/>
                    <a:p>
                      <a:r>
                        <a:rPr lang="en-US" sz="2400" dirty="0"/>
                        <a:t>Luda</a:t>
                      </a:r>
                    </a:p>
                  </a:txBody>
                  <a:tcPr>
                    <a:solidFill>
                      <a:schemeClr val="bg1"/>
                    </a:solidFill>
                  </a:tcPr>
                </a:tc>
                <a:tc>
                  <a:txBody>
                    <a:bodyPr/>
                    <a:lstStyle/>
                    <a:p>
                      <a:r>
                        <a:rPr lang="en-US" sz="2400" dirty="0"/>
                        <a:t>12</a:t>
                      </a:r>
                    </a:p>
                  </a:txBody>
                  <a:tcPr>
                    <a:solidFill>
                      <a:schemeClr val="bg1"/>
                    </a:solidFill>
                  </a:tcPr>
                </a:tc>
                <a:tc>
                  <a:txBody>
                    <a:bodyPr/>
                    <a:lstStyle/>
                    <a:p>
                      <a:r>
                        <a:rPr lang="en-US" sz="2400" dirty="0"/>
                        <a:t>20</a:t>
                      </a:r>
                    </a:p>
                  </a:txBody>
                  <a:tcPr>
                    <a:solidFill>
                      <a:schemeClr val="bg1"/>
                    </a:solidFill>
                  </a:tcPr>
                </a:tc>
                <a:extLst>
                  <a:ext uri="{0D108BD9-81ED-4DB2-BD59-A6C34878D82A}">
                    <a16:rowId xmlns:a16="http://schemas.microsoft.com/office/drawing/2014/main" val="10003"/>
                  </a:ext>
                </a:extLst>
              </a:tr>
              <a:tr h="370840">
                <a:tc>
                  <a:txBody>
                    <a:bodyPr/>
                    <a:lstStyle/>
                    <a:p>
                      <a:r>
                        <a:rPr lang="en-US" sz="2400" dirty="0"/>
                        <a:t>Tara</a:t>
                      </a:r>
                    </a:p>
                  </a:txBody>
                  <a:tcPr>
                    <a:solidFill>
                      <a:schemeClr val="bg1"/>
                    </a:solidFill>
                  </a:tcPr>
                </a:tc>
                <a:tc>
                  <a:txBody>
                    <a:bodyPr/>
                    <a:lstStyle/>
                    <a:p>
                      <a:r>
                        <a:rPr lang="en-US" sz="2400" dirty="0"/>
                        <a:t>13</a:t>
                      </a:r>
                    </a:p>
                  </a:txBody>
                  <a:tcPr>
                    <a:solidFill>
                      <a:schemeClr val="bg1"/>
                    </a:solidFill>
                  </a:tcPr>
                </a:tc>
                <a:tc>
                  <a:txBody>
                    <a:bodyPr/>
                    <a:lstStyle/>
                    <a:p>
                      <a:r>
                        <a:rPr lang="en-US" sz="2400" dirty="0"/>
                        <a:t>75</a:t>
                      </a:r>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96" name="ClipArt Placeholder 4"/>
          <p:cNvGraphicFramePr>
            <a:graphicFrameLocks/>
          </p:cNvGraphicFramePr>
          <p:nvPr/>
        </p:nvGraphicFramePr>
        <p:xfrm>
          <a:off x="4953000" y="4353580"/>
          <a:ext cx="685800" cy="18288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r>
                        <a:rPr lang="en-US" sz="2400" dirty="0"/>
                        <a:t>11</a:t>
                      </a:r>
                    </a:p>
                  </a:txBody>
                  <a:tcPr/>
                </a:tc>
                <a:extLst>
                  <a:ext uri="{0D108BD9-81ED-4DB2-BD59-A6C34878D82A}">
                    <a16:rowId xmlns:a16="http://schemas.microsoft.com/office/drawing/2014/main" val="10000"/>
                  </a:ext>
                </a:extLst>
              </a:tr>
              <a:tr h="370840">
                <a:tc>
                  <a:txBody>
                    <a:bodyPr/>
                    <a:lstStyle/>
                    <a:p>
                      <a:r>
                        <a:rPr lang="en-US" sz="2400" dirty="0"/>
                        <a:t>12</a:t>
                      </a:r>
                    </a:p>
                  </a:txBody>
                  <a:tcPr/>
                </a:tc>
                <a:extLst>
                  <a:ext uri="{0D108BD9-81ED-4DB2-BD59-A6C34878D82A}">
                    <a16:rowId xmlns:a16="http://schemas.microsoft.com/office/drawing/2014/main" val="10001"/>
                  </a:ext>
                </a:extLst>
              </a:tr>
              <a:tr h="370840">
                <a:tc>
                  <a:txBody>
                    <a:bodyPr/>
                    <a:lstStyle/>
                    <a:p>
                      <a:r>
                        <a:rPr lang="en-US" sz="2400" dirty="0"/>
                        <a:t>12</a:t>
                      </a:r>
                    </a:p>
                  </a:txBody>
                  <a:tcPr/>
                </a:tc>
                <a:extLst>
                  <a:ext uri="{0D108BD9-81ED-4DB2-BD59-A6C34878D82A}">
                    <a16:rowId xmlns:a16="http://schemas.microsoft.com/office/drawing/2014/main" val="10002"/>
                  </a:ext>
                </a:extLst>
              </a:tr>
              <a:tr h="370840">
                <a:tc>
                  <a:txBody>
                    <a:bodyPr/>
                    <a:lstStyle/>
                    <a:p>
                      <a:r>
                        <a:rPr lang="en-US" sz="2400" dirty="0"/>
                        <a:t>13</a:t>
                      </a:r>
                    </a:p>
                  </a:txBody>
                  <a:tcPr/>
                </a:tc>
                <a:extLst>
                  <a:ext uri="{0D108BD9-81ED-4DB2-BD59-A6C34878D82A}">
                    <a16:rowId xmlns:a16="http://schemas.microsoft.com/office/drawing/2014/main" val="10003"/>
                  </a:ext>
                </a:extLst>
              </a:tr>
            </a:tbl>
          </a:graphicData>
        </a:graphic>
      </p:graphicFrame>
      <p:graphicFrame>
        <p:nvGraphicFramePr>
          <p:cNvPr id="97" name="ClipArt Placeholder 4"/>
          <p:cNvGraphicFramePr>
            <a:graphicFrameLocks/>
          </p:cNvGraphicFramePr>
          <p:nvPr>
            <p:extLst/>
          </p:nvPr>
        </p:nvGraphicFramePr>
        <p:xfrm>
          <a:off x="2373924" y="4343400"/>
          <a:ext cx="12192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70840">
                <a:tc>
                  <a:txBody>
                    <a:bodyPr/>
                    <a:lstStyle/>
                    <a:p>
                      <a:r>
                        <a:rPr lang="en-US" sz="2400" dirty="0"/>
                        <a:t>80</a:t>
                      </a:r>
                    </a:p>
                  </a:txBody>
                  <a:tcPr/>
                </a:tc>
                <a:tc>
                  <a:txBody>
                    <a:bodyPr/>
                    <a:lstStyle/>
                    <a:p>
                      <a:r>
                        <a:rPr lang="en-US" sz="2400" dirty="0"/>
                        <a:t>11</a:t>
                      </a:r>
                    </a:p>
                  </a:txBody>
                  <a:tcPr/>
                </a:tc>
                <a:extLst>
                  <a:ext uri="{0D108BD9-81ED-4DB2-BD59-A6C34878D82A}">
                    <a16:rowId xmlns:a16="http://schemas.microsoft.com/office/drawing/2014/main" val="10000"/>
                  </a:ext>
                </a:extLst>
              </a:tr>
              <a:tr h="370840">
                <a:tc>
                  <a:txBody>
                    <a:bodyPr/>
                    <a:lstStyle/>
                    <a:p>
                      <a:r>
                        <a:rPr lang="en-US" sz="2400" dirty="0"/>
                        <a:t>10</a:t>
                      </a:r>
                    </a:p>
                  </a:txBody>
                  <a:tcPr/>
                </a:tc>
                <a:tc>
                  <a:txBody>
                    <a:bodyPr/>
                    <a:lstStyle/>
                    <a:p>
                      <a:r>
                        <a:rPr lang="en-US" sz="2400" dirty="0"/>
                        <a:t>12</a:t>
                      </a:r>
                    </a:p>
                  </a:txBody>
                  <a:tcPr/>
                </a:tc>
                <a:extLst>
                  <a:ext uri="{0D108BD9-81ED-4DB2-BD59-A6C34878D82A}">
                    <a16:rowId xmlns:a16="http://schemas.microsoft.com/office/drawing/2014/main" val="10001"/>
                  </a:ext>
                </a:extLst>
              </a:tr>
              <a:tr h="370840">
                <a:tc>
                  <a:txBody>
                    <a:bodyPr/>
                    <a:lstStyle/>
                    <a:p>
                      <a:r>
                        <a:rPr lang="en-US" sz="2400" dirty="0"/>
                        <a:t>20</a:t>
                      </a:r>
                    </a:p>
                  </a:txBody>
                  <a:tcPr/>
                </a:tc>
                <a:tc>
                  <a:txBody>
                    <a:bodyPr/>
                    <a:lstStyle/>
                    <a:p>
                      <a:r>
                        <a:rPr lang="en-US" sz="2400" dirty="0"/>
                        <a:t>12</a:t>
                      </a:r>
                    </a:p>
                  </a:txBody>
                  <a:tcPr/>
                </a:tc>
                <a:extLst>
                  <a:ext uri="{0D108BD9-81ED-4DB2-BD59-A6C34878D82A}">
                    <a16:rowId xmlns:a16="http://schemas.microsoft.com/office/drawing/2014/main" val="10002"/>
                  </a:ext>
                </a:extLst>
              </a:tr>
              <a:tr h="370840">
                <a:tc>
                  <a:txBody>
                    <a:bodyPr/>
                    <a:lstStyle/>
                    <a:p>
                      <a:r>
                        <a:rPr lang="en-US" sz="2400" dirty="0"/>
                        <a:t>75</a:t>
                      </a:r>
                    </a:p>
                  </a:txBody>
                  <a:tcPr/>
                </a:tc>
                <a:tc>
                  <a:txBody>
                    <a:bodyPr/>
                    <a:lstStyle/>
                    <a:p>
                      <a:r>
                        <a:rPr lang="en-US" sz="2400" dirty="0"/>
                        <a:t>13</a:t>
                      </a:r>
                    </a:p>
                  </a:txBody>
                  <a:tcPr/>
                </a:tc>
                <a:extLst>
                  <a:ext uri="{0D108BD9-81ED-4DB2-BD59-A6C34878D82A}">
                    <a16:rowId xmlns:a16="http://schemas.microsoft.com/office/drawing/2014/main" val="10003"/>
                  </a:ext>
                </a:extLst>
              </a:tr>
            </a:tbl>
          </a:graphicData>
        </a:graphic>
      </p:graphicFrame>
      <p:sp>
        <p:nvSpPr>
          <p:cNvPr id="98" name="TextBox 97"/>
          <p:cNvSpPr txBox="1"/>
          <p:nvPr/>
        </p:nvSpPr>
        <p:spPr>
          <a:xfrm>
            <a:off x="1840524" y="3505200"/>
            <a:ext cx="2057400" cy="523220"/>
          </a:xfrm>
          <a:prstGeom prst="rect">
            <a:avLst/>
          </a:prstGeom>
          <a:solidFill>
            <a:schemeClr val="accent4">
              <a:lumMod val="20000"/>
              <a:lumOff val="80000"/>
            </a:schemeClr>
          </a:solidFill>
          <a:effectLst>
            <a:outerShdw blurRad="50800" dist="38100" dir="2700000" algn="tl" rotWithShape="0">
              <a:srgbClr val="000000">
                <a:alpha val="43000"/>
              </a:srgbClr>
            </a:outerShdw>
          </a:effectLst>
        </p:spPr>
        <p:txBody>
          <a:bodyPr wrap="square" rtlCol="0">
            <a:spAutoFit/>
          </a:bodyPr>
          <a:lstStyle/>
          <a:p>
            <a:pPr algn="ctr"/>
            <a:r>
              <a:rPr lang="en-US" sz="2800" dirty="0"/>
              <a:t>&lt;Age, Sal&gt;</a:t>
            </a:r>
          </a:p>
        </p:txBody>
      </p:sp>
      <p:sp>
        <p:nvSpPr>
          <p:cNvPr id="99" name="TextBox 98"/>
          <p:cNvSpPr txBox="1"/>
          <p:nvPr/>
        </p:nvSpPr>
        <p:spPr>
          <a:xfrm>
            <a:off x="1840524" y="6334780"/>
            <a:ext cx="1981200" cy="523220"/>
          </a:xfrm>
          <a:prstGeom prst="rect">
            <a:avLst/>
          </a:prstGeom>
          <a:solidFill>
            <a:schemeClr val="accent4">
              <a:lumMod val="20000"/>
              <a:lumOff val="80000"/>
            </a:schemeClr>
          </a:solidFill>
          <a:effectLst>
            <a:outerShdw blurRad="50800" dist="38100" dir="2700000" algn="tl" rotWithShape="0">
              <a:srgbClr val="000000">
                <a:alpha val="43000"/>
              </a:srgbClr>
            </a:outerShdw>
          </a:effectLst>
        </p:spPr>
        <p:txBody>
          <a:bodyPr wrap="square" rtlCol="0">
            <a:spAutoFit/>
          </a:bodyPr>
          <a:lstStyle/>
          <a:p>
            <a:pPr algn="ctr"/>
            <a:r>
              <a:rPr lang="en-US" sz="2800" dirty="0"/>
              <a:t>&lt;Sal, Age&gt;</a:t>
            </a:r>
          </a:p>
        </p:txBody>
      </p:sp>
      <p:graphicFrame>
        <p:nvGraphicFramePr>
          <p:cNvPr id="100" name="ClipArt Placeholder 4"/>
          <p:cNvGraphicFramePr>
            <a:graphicFrameLocks/>
          </p:cNvGraphicFramePr>
          <p:nvPr/>
        </p:nvGraphicFramePr>
        <p:xfrm>
          <a:off x="7162800" y="4343400"/>
          <a:ext cx="6096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tblGrid>
              <a:tr h="370840">
                <a:tc>
                  <a:txBody>
                    <a:bodyPr/>
                    <a:lstStyle/>
                    <a:p>
                      <a:r>
                        <a:rPr lang="en-US" sz="2400" dirty="0"/>
                        <a:t>80</a:t>
                      </a:r>
                    </a:p>
                  </a:txBody>
                  <a:tcPr/>
                </a:tc>
                <a:extLst>
                  <a:ext uri="{0D108BD9-81ED-4DB2-BD59-A6C34878D82A}">
                    <a16:rowId xmlns:a16="http://schemas.microsoft.com/office/drawing/2014/main" val="10000"/>
                  </a:ext>
                </a:extLst>
              </a:tr>
              <a:tr h="370840">
                <a:tc>
                  <a:txBody>
                    <a:bodyPr/>
                    <a:lstStyle/>
                    <a:p>
                      <a:r>
                        <a:rPr lang="en-US" sz="2400" dirty="0"/>
                        <a:t>10</a:t>
                      </a:r>
                    </a:p>
                  </a:txBody>
                  <a:tcPr/>
                </a:tc>
                <a:extLst>
                  <a:ext uri="{0D108BD9-81ED-4DB2-BD59-A6C34878D82A}">
                    <a16:rowId xmlns:a16="http://schemas.microsoft.com/office/drawing/2014/main" val="10001"/>
                  </a:ext>
                </a:extLst>
              </a:tr>
              <a:tr h="370840">
                <a:tc>
                  <a:txBody>
                    <a:bodyPr/>
                    <a:lstStyle/>
                    <a:p>
                      <a:r>
                        <a:rPr lang="en-US" sz="2400" dirty="0"/>
                        <a:t>20</a:t>
                      </a:r>
                    </a:p>
                  </a:txBody>
                  <a:tcPr/>
                </a:tc>
                <a:extLst>
                  <a:ext uri="{0D108BD9-81ED-4DB2-BD59-A6C34878D82A}">
                    <a16:rowId xmlns:a16="http://schemas.microsoft.com/office/drawing/2014/main" val="10002"/>
                  </a:ext>
                </a:extLst>
              </a:tr>
              <a:tr h="370840">
                <a:tc>
                  <a:txBody>
                    <a:bodyPr/>
                    <a:lstStyle/>
                    <a:p>
                      <a:r>
                        <a:rPr lang="en-US" sz="2400" dirty="0"/>
                        <a:t>75</a:t>
                      </a:r>
                    </a:p>
                  </a:txBody>
                  <a:tcPr/>
                </a:tc>
                <a:extLst>
                  <a:ext uri="{0D108BD9-81ED-4DB2-BD59-A6C34878D82A}">
                    <a16:rowId xmlns:a16="http://schemas.microsoft.com/office/drawing/2014/main" val="10003"/>
                  </a:ext>
                </a:extLst>
              </a:tr>
            </a:tbl>
          </a:graphicData>
        </a:graphic>
      </p:graphicFrame>
      <p:sp>
        <p:nvSpPr>
          <p:cNvPr id="101" name="TextBox 100"/>
          <p:cNvSpPr txBox="1"/>
          <p:nvPr/>
        </p:nvSpPr>
        <p:spPr>
          <a:xfrm>
            <a:off x="4724400" y="6334780"/>
            <a:ext cx="1219200" cy="523220"/>
          </a:xfrm>
          <a:prstGeom prst="rect">
            <a:avLst/>
          </a:prstGeom>
          <a:solidFill>
            <a:schemeClr val="accent4">
              <a:lumMod val="20000"/>
              <a:lumOff val="80000"/>
            </a:schemeClr>
          </a:solidFill>
          <a:effectLst>
            <a:outerShdw blurRad="50800" dist="38100" dir="2700000" algn="tl" rotWithShape="0">
              <a:srgbClr val="000000">
                <a:alpha val="43000"/>
              </a:srgbClr>
            </a:outerShdw>
          </a:effectLst>
        </p:spPr>
        <p:txBody>
          <a:bodyPr wrap="square" rtlCol="0">
            <a:spAutoFit/>
          </a:bodyPr>
          <a:lstStyle/>
          <a:p>
            <a:pPr algn="ctr"/>
            <a:r>
              <a:rPr lang="en-US" sz="2800" dirty="0"/>
              <a:t>&lt;Age&gt;</a:t>
            </a:r>
          </a:p>
        </p:txBody>
      </p:sp>
      <p:sp>
        <p:nvSpPr>
          <p:cNvPr id="102" name="TextBox 101"/>
          <p:cNvSpPr txBox="1"/>
          <p:nvPr/>
        </p:nvSpPr>
        <p:spPr>
          <a:xfrm>
            <a:off x="6781800" y="6334780"/>
            <a:ext cx="1219200" cy="523220"/>
          </a:xfrm>
          <a:prstGeom prst="rect">
            <a:avLst/>
          </a:prstGeom>
          <a:solidFill>
            <a:schemeClr val="accent4">
              <a:lumMod val="20000"/>
              <a:lumOff val="80000"/>
            </a:schemeClr>
          </a:solidFill>
          <a:effectLst>
            <a:outerShdw blurRad="50800" dist="38100" dir="2700000" algn="tl" rotWithShape="0">
              <a:srgbClr val="000000">
                <a:alpha val="43000"/>
              </a:srgbClr>
            </a:outerShdw>
          </a:effectLst>
        </p:spPr>
        <p:txBody>
          <a:bodyPr wrap="square" rtlCol="0">
            <a:spAutoFit/>
          </a:bodyPr>
          <a:lstStyle/>
          <a:p>
            <a:pPr algn="ctr"/>
            <a:r>
              <a:rPr lang="en-US" sz="2800" dirty="0"/>
              <a:t>&lt;Sal&gt;</a:t>
            </a:r>
          </a:p>
        </p:txBody>
      </p:sp>
      <p:sp useBgFill="1">
        <p:nvSpPr>
          <p:cNvPr id="104" name="TextBox 103"/>
          <p:cNvSpPr txBox="1"/>
          <p:nvPr/>
        </p:nvSpPr>
        <p:spPr>
          <a:xfrm>
            <a:off x="8153400" y="1370618"/>
            <a:ext cx="2971800" cy="1938992"/>
          </a:xfrm>
          <a:prstGeom prst="rect">
            <a:avLst/>
          </a:prstGeom>
          <a:ln>
            <a:solidFill>
              <a:schemeClr val="tx1"/>
            </a:solidFill>
          </a:ln>
          <a:effectLst>
            <a:outerShdw blurRad="50800" dist="38100" dir="2700000" sx="106000" sy="106000" algn="tl" rotWithShape="0">
              <a:srgbClr val="000000">
                <a:alpha val="43000"/>
              </a:srgbClr>
            </a:outerShdw>
          </a:effectLst>
        </p:spPr>
        <p:txBody>
          <a:bodyPr wrap="square" rtlCol="0">
            <a:spAutoFit/>
          </a:bodyPr>
          <a:lstStyle/>
          <a:p>
            <a:r>
              <a:rPr lang="en-US" sz="2400" u="sng" dirty="0"/>
              <a:t>Equality Query:</a:t>
            </a:r>
          </a:p>
          <a:p>
            <a:r>
              <a:rPr lang="en-US" sz="2400" dirty="0"/>
              <a:t>Age = 12 and Sal = 90?</a:t>
            </a:r>
          </a:p>
          <a:p>
            <a:endParaRPr lang="en-US" sz="2400" u="sng" dirty="0"/>
          </a:p>
          <a:p>
            <a:r>
              <a:rPr lang="en-US" sz="2400" u="sng" dirty="0"/>
              <a:t>Range Query:</a:t>
            </a:r>
          </a:p>
          <a:p>
            <a:r>
              <a:rPr lang="en-US" sz="2400" dirty="0"/>
              <a:t>Age = 5 and Sal &gt; 5?</a:t>
            </a:r>
          </a:p>
        </p:txBody>
      </p:sp>
      <p:sp>
        <p:nvSpPr>
          <p:cNvPr id="105" name="TextBox 104"/>
          <p:cNvSpPr txBox="1"/>
          <p:nvPr/>
        </p:nvSpPr>
        <p:spPr>
          <a:xfrm>
            <a:off x="8172938" y="3612921"/>
            <a:ext cx="3733800" cy="830997"/>
          </a:xfrm>
          <a:prstGeom prst="rect">
            <a:avLst/>
          </a:prstGeom>
          <a:solidFill>
            <a:schemeClr val="accent1">
              <a:lumMod val="20000"/>
              <a:lumOff val="80000"/>
            </a:schemeClr>
          </a:solidFill>
        </p:spPr>
        <p:txBody>
          <a:bodyPr wrap="square" rtlCol="0">
            <a:spAutoFit/>
          </a:bodyPr>
          <a:lstStyle/>
          <a:p>
            <a:pPr algn="ctr"/>
            <a:r>
              <a:rPr lang="en-US" sz="2400" dirty="0"/>
              <a:t>Composite keys in </a:t>
            </a:r>
            <a:r>
              <a:rPr lang="en-US" sz="2400" i="1" u="sng" dirty="0"/>
              <a:t>Dictionary Order. </a:t>
            </a:r>
          </a:p>
        </p:txBody>
      </p:sp>
      <p:sp>
        <p:nvSpPr>
          <p:cNvPr id="17" name="TextBox 16"/>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nvGrpSpPr>
          <p:cNvPr id="18" name="Group 17"/>
          <p:cNvGrpSpPr/>
          <p:nvPr/>
        </p:nvGrpSpPr>
        <p:grpSpPr>
          <a:xfrm>
            <a:off x="0" y="-22510"/>
            <a:ext cx="12192000" cy="307777"/>
            <a:chOff x="0" y="-22510"/>
            <a:chExt cx="12192000" cy="307777"/>
          </a:xfrm>
        </p:grpSpPr>
        <p:sp>
          <p:nvSpPr>
            <p:cNvPr id="19" name="Rectangle 1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
        <p:nvSpPr>
          <p:cNvPr id="3" name="TextBox 2"/>
          <p:cNvSpPr txBox="1"/>
          <p:nvPr/>
        </p:nvSpPr>
        <p:spPr>
          <a:xfrm>
            <a:off x="8598877" y="5715000"/>
            <a:ext cx="2881923" cy="369332"/>
          </a:xfrm>
          <a:prstGeom prst="rect">
            <a:avLst/>
          </a:prstGeom>
          <a:noFill/>
        </p:spPr>
        <p:txBody>
          <a:bodyPr wrap="square" rtlCol="0">
            <a:spAutoFit/>
          </a:bodyPr>
          <a:lstStyle/>
          <a:p>
            <a:endParaRPr lang="en-US" dirty="0"/>
          </a:p>
        </p:txBody>
      </p:sp>
      <p:sp>
        <p:nvSpPr>
          <p:cNvPr id="23" name="TextBox 22"/>
          <p:cNvSpPr txBox="1"/>
          <p:nvPr/>
        </p:nvSpPr>
        <p:spPr>
          <a:xfrm>
            <a:off x="8267700" y="5756701"/>
            <a:ext cx="3619500" cy="830997"/>
          </a:xfrm>
          <a:prstGeom prst="rect">
            <a:avLst/>
          </a:prstGeom>
          <a:solidFill>
            <a:schemeClr val="accent4">
              <a:lumMod val="20000"/>
              <a:lumOff val="80000"/>
            </a:schemeClr>
          </a:solidFill>
        </p:spPr>
        <p:txBody>
          <a:bodyPr wrap="square" rtlCol="0">
            <a:spAutoFit/>
          </a:bodyPr>
          <a:lstStyle/>
          <a:p>
            <a:pPr algn="ctr"/>
            <a:r>
              <a:rPr lang="en-US" sz="2400"/>
              <a:t>On which attributes can we do range queries?</a:t>
            </a:r>
            <a:endParaRPr lang="en-US" sz="2400" i="1" u="sng" dirty="0"/>
          </a:p>
        </p:txBody>
      </p:sp>
      <p:sp>
        <p:nvSpPr>
          <p:cNvPr id="26" name="Rectangle 25"/>
          <p:cNvSpPr/>
          <p:nvPr/>
        </p:nvSpPr>
        <p:spPr>
          <a:xfrm>
            <a:off x="0" y="2990671"/>
            <a:ext cx="1763111" cy="1200329"/>
          </a:xfrm>
          <a:prstGeom prst="rect">
            <a:avLst/>
          </a:prstGeom>
        </p:spPr>
        <p:txBody>
          <a:bodyPr wrap="none">
            <a:spAutoFit/>
          </a:bodyPr>
          <a:lstStyle/>
          <a:p>
            <a:pPr algn="ctr"/>
            <a:r>
              <a:rPr lang="en-US" sz="2400" i="1" dirty="0"/>
              <a:t>&lt;</a:t>
            </a:r>
            <a:r>
              <a:rPr lang="en-US" sz="2400" i="1" dirty="0" err="1"/>
              <a:t>age,sal</a:t>
            </a:r>
            <a:r>
              <a:rPr lang="en-US" sz="2400" i="1" dirty="0"/>
              <a:t>&gt;</a:t>
            </a:r>
          </a:p>
          <a:p>
            <a:pPr algn="ctr"/>
            <a:r>
              <a:rPr lang="en-US" sz="2400" i="1" dirty="0"/>
              <a:t> not equal to</a:t>
            </a:r>
          </a:p>
          <a:p>
            <a:pPr algn="ctr"/>
            <a:r>
              <a:rPr lang="en-US" sz="2400" i="1" dirty="0"/>
              <a:t>&lt;</a:t>
            </a:r>
            <a:r>
              <a:rPr lang="en-US" sz="2400" i="1" dirty="0" err="1"/>
              <a:t>sal,age</a:t>
            </a:r>
            <a:r>
              <a:rPr lang="en-US" sz="2400" i="1" dirty="0"/>
              <a:t>&gt;</a:t>
            </a:r>
          </a:p>
        </p:txBody>
      </p:sp>
    </p:spTree>
    <p:extLst>
      <p:ext uri="{BB962C8B-B14F-4D97-AF65-F5344CB8AC3E}">
        <p14:creationId xmlns:p14="http://schemas.microsoft.com/office/powerpoint/2010/main" val="8397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Keys</a:t>
            </a:r>
          </a:p>
        </p:txBody>
      </p:sp>
      <p:sp>
        <p:nvSpPr>
          <p:cNvPr id="3" name="Text Placeholder 2"/>
          <p:cNvSpPr>
            <a:spLocks noGrp="1"/>
          </p:cNvSpPr>
          <p:nvPr>
            <p:ph type="body" sz="half" idx="1"/>
          </p:nvPr>
        </p:nvSpPr>
        <p:spPr>
          <a:xfrm>
            <a:off x="2362200" y="1981200"/>
            <a:ext cx="7534263" cy="4076700"/>
          </a:xfrm>
        </p:spPr>
        <p:txBody>
          <a:bodyPr/>
          <a:lstStyle/>
          <a:p>
            <a:r>
              <a:rPr lang="en-US" dirty="0"/>
              <a:t>Pro:</a:t>
            </a:r>
          </a:p>
          <a:p>
            <a:pPr lvl="1"/>
            <a:r>
              <a:rPr lang="en-US" dirty="0"/>
              <a:t>When they work they work well</a:t>
            </a:r>
          </a:p>
          <a:p>
            <a:pPr lvl="1"/>
            <a:r>
              <a:rPr lang="en-US" dirty="0"/>
              <a:t>We’ll see a good case called “index-only” plans or </a:t>
            </a:r>
            <a:r>
              <a:rPr lang="en-US" b="1" dirty="0"/>
              <a:t>covering </a:t>
            </a:r>
            <a:r>
              <a:rPr lang="en-US" dirty="0"/>
              <a:t>indexes.</a:t>
            </a:r>
          </a:p>
          <a:p>
            <a:r>
              <a:rPr lang="en-US" dirty="0"/>
              <a:t>Con:</a:t>
            </a:r>
          </a:p>
          <a:p>
            <a:pPr lvl="1"/>
            <a:r>
              <a:rPr lang="en-US" dirty="0"/>
              <a:t>Guesses? (time and space)</a:t>
            </a:r>
          </a:p>
          <a:p>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261695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Covering Indexes</a:t>
            </a:r>
          </a:p>
        </p:txBody>
      </p:sp>
      <p:graphicFrame>
        <p:nvGraphicFramePr>
          <p:cNvPr id="8" name="Table 7"/>
          <p:cNvGraphicFramePr>
            <a:graphicFrameLocks noGrp="1"/>
          </p:cNvGraphicFramePr>
          <p:nvPr>
            <p:extLst>
              <p:ext uri="{D42A27DB-BD31-4B8C-83A1-F6EECF244321}">
                <p14:modId xmlns:p14="http://schemas.microsoft.com/office/powerpoint/2010/main" val="936481046"/>
              </p:ext>
            </p:extLst>
          </p:nvPr>
        </p:nvGraphicFramePr>
        <p:xfrm>
          <a:off x="1366838" y="3069436"/>
          <a:ext cx="2248646" cy="1915284"/>
        </p:xfrm>
        <a:graphic>
          <a:graphicData uri="http://schemas.openxmlformats.org/drawingml/2006/table">
            <a:tbl>
              <a:tblPr firstRow="1" bandRow="1">
                <a:tableStyleId>{17292A2E-F333-43FB-9621-5CBBE7FDCDCB}</a:tableStyleId>
              </a:tblPr>
              <a:tblGrid>
                <a:gridCol w="1226669">
                  <a:extLst>
                    <a:ext uri="{9D8B030D-6E8A-4147-A177-3AD203B41FA5}">
                      <a16:colId xmlns:a16="http://schemas.microsoft.com/office/drawing/2014/main" val="20000"/>
                    </a:ext>
                  </a:extLst>
                </a:gridCol>
                <a:gridCol w="1021977">
                  <a:extLst>
                    <a:ext uri="{9D8B030D-6E8A-4147-A177-3AD203B41FA5}">
                      <a16:colId xmlns:a16="http://schemas.microsoft.com/office/drawing/2014/main" val="20001"/>
                    </a:ext>
                  </a:extLst>
                </a:gridCol>
              </a:tblGrid>
              <a:tr h="299199">
                <a:tc>
                  <a:txBody>
                    <a:bodyPr/>
                    <a:lstStyle/>
                    <a:p>
                      <a:r>
                        <a:rPr lang="en-US" dirty="0"/>
                        <a:t>Published</a:t>
                      </a:r>
                    </a:p>
                  </a:txBody>
                  <a:tcPr/>
                </a:tc>
                <a:tc>
                  <a:txBody>
                    <a:bodyPr/>
                    <a:lstStyle/>
                    <a:p>
                      <a:r>
                        <a:rPr lang="en-US" dirty="0"/>
                        <a:t>BID</a:t>
                      </a:r>
                    </a:p>
                  </a:txBody>
                  <a:tcPr/>
                </a:tc>
                <a:extLst>
                  <a:ext uri="{0D108BD9-81ED-4DB2-BD59-A6C34878D82A}">
                    <a16:rowId xmlns:a16="http://schemas.microsoft.com/office/drawing/2014/main" val="10000"/>
                  </a:ext>
                </a:extLst>
              </a:tr>
              <a:tr h="516508">
                <a:tc>
                  <a:txBody>
                    <a:bodyPr/>
                    <a:lstStyle/>
                    <a:p>
                      <a:r>
                        <a:rPr lang="en-US" dirty="0"/>
                        <a:t>1866</a:t>
                      </a:r>
                    </a:p>
                  </a:txBody>
                  <a:tcPr/>
                </a:tc>
                <a:tc>
                  <a:txBody>
                    <a:bodyPr/>
                    <a:lstStyle/>
                    <a:p>
                      <a:r>
                        <a:rPr lang="en-US" dirty="0"/>
                        <a:t>002</a:t>
                      </a:r>
                      <a:endParaRPr lang="en-US" i="1" dirty="0"/>
                    </a:p>
                  </a:txBody>
                  <a:tcPr/>
                </a:tc>
                <a:extLst>
                  <a:ext uri="{0D108BD9-81ED-4DB2-BD59-A6C34878D82A}">
                    <a16:rowId xmlns:a16="http://schemas.microsoft.com/office/drawing/2014/main" val="10001"/>
                  </a:ext>
                </a:extLst>
              </a:tr>
              <a:tr h="516508">
                <a:tc>
                  <a:txBody>
                    <a:bodyPr/>
                    <a:lstStyle/>
                    <a:p>
                      <a:r>
                        <a:rPr lang="en-US" b="0" i="0" dirty="0"/>
                        <a:t>1869</a:t>
                      </a:r>
                    </a:p>
                  </a:txBody>
                  <a:tcPr/>
                </a:tc>
                <a:tc>
                  <a:txBody>
                    <a:bodyPr/>
                    <a:lstStyle/>
                    <a:p>
                      <a:r>
                        <a:rPr lang="en-US" b="0" i="0" dirty="0"/>
                        <a:t>001</a:t>
                      </a:r>
                    </a:p>
                  </a:txBody>
                  <a:tcPr/>
                </a:tc>
                <a:extLst>
                  <a:ext uri="{0D108BD9-81ED-4DB2-BD59-A6C34878D82A}">
                    <a16:rowId xmlns:a16="http://schemas.microsoft.com/office/drawing/2014/main" val="10002"/>
                  </a:ext>
                </a:extLst>
              </a:tr>
              <a:tr h="516508">
                <a:tc>
                  <a:txBody>
                    <a:bodyPr/>
                    <a:lstStyle/>
                    <a:p>
                      <a:r>
                        <a:rPr lang="en-US" b="0" i="0" dirty="0"/>
                        <a:t>1877</a:t>
                      </a:r>
                    </a:p>
                  </a:txBody>
                  <a:tcPr/>
                </a:tc>
                <a:tc>
                  <a:txBody>
                    <a:bodyPr/>
                    <a:lstStyle/>
                    <a:p>
                      <a:r>
                        <a:rPr lang="en-US" b="0" i="0" dirty="0"/>
                        <a:t>003</a:t>
                      </a:r>
                    </a:p>
                  </a:txBody>
                  <a:tcPr/>
                </a:tc>
                <a:extLst>
                  <a:ext uri="{0D108BD9-81ED-4DB2-BD59-A6C34878D82A}">
                    <a16:rowId xmlns:a16="http://schemas.microsoft.com/office/drawing/2014/main" val="10003"/>
                  </a:ext>
                </a:extLst>
              </a:tr>
            </a:tbl>
          </a:graphicData>
        </a:graphic>
      </p:graphicFrame>
      <p:sp>
        <p:nvSpPr>
          <p:cNvPr id="21" name="TextBox 20"/>
          <p:cNvSpPr txBox="1"/>
          <p:nvPr/>
        </p:nvSpPr>
        <p:spPr>
          <a:xfrm>
            <a:off x="1366838" y="2565171"/>
            <a:ext cx="2230098" cy="461665"/>
          </a:xfrm>
          <a:prstGeom prst="rect">
            <a:avLst/>
          </a:prstGeom>
          <a:noFill/>
        </p:spPr>
        <p:txBody>
          <a:bodyPr wrap="none" rtlCol="0">
            <a:spAutoFit/>
          </a:bodyPr>
          <a:lstStyle/>
          <a:p>
            <a:r>
              <a:rPr lang="en-US" sz="2400" b="1" dirty="0" err="1">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
        <p:nvSpPr>
          <p:cNvPr id="23" name="TextBox 22"/>
          <p:cNvSpPr txBox="1"/>
          <p:nvPr/>
        </p:nvSpPr>
        <p:spPr>
          <a:xfrm>
            <a:off x="5094754" y="1770546"/>
            <a:ext cx="6463834"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solidFill>
                  <a:prstClr val="black"/>
                </a:solidFill>
                <a:latin typeface="+mj-lt"/>
              </a:rPr>
              <a:t>We say that an index is </a:t>
            </a:r>
            <a:r>
              <a:rPr lang="en-US" sz="2400" b="1" u="sng" dirty="0">
                <a:solidFill>
                  <a:prstClr val="black"/>
                </a:solidFill>
                <a:latin typeface="+mj-lt"/>
              </a:rPr>
              <a:t>covering</a:t>
            </a:r>
            <a:r>
              <a:rPr lang="en-US" sz="2400" dirty="0">
                <a:solidFill>
                  <a:prstClr val="black"/>
                </a:solidFill>
                <a:latin typeface="+mj-lt"/>
              </a:rPr>
              <a:t> </a:t>
            </a:r>
            <a:r>
              <a:rPr lang="en-US" sz="2400" i="1" dirty="0">
                <a:solidFill>
                  <a:prstClr val="black"/>
                </a:solidFill>
                <a:latin typeface="+mj-lt"/>
              </a:rPr>
              <a:t>for a specific query</a:t>
            </a:r>
            <a:r>
              <a:rPr lang="en-US" sz="2400" dirty="0">
                <a:solidFill>
                  <a:prstClr val="black"/>
                </a:solidFill>
                <a:latin typeface="+mj-lt"/>
              </a:rPr>
              <a:t> if the index contains all the needed attributes- </a:t>
            </a:r>
            <a:r>
              <a:rPr lang="en-US" sz="2400" b="1" i="1" dirty="0">
                <a:solidFill>
                  <a:prstClr val="black"/>
                </a:solidFill>
                <a:latin typeface="+mj-lt"/>
              </a:rPr>
              <a:t>meaning the query can be answered using the index alone!</a:t>
            </a:r>
          </a:p>
        </p:txBody>
      </p:sp>
      <p:sp>
        <p:nvSpPr>
          <p:cNvPr id="27" name="TextBox 26"/>
          <p:cNvSpPr txBox="1"/>
          <p:nvPr/>
        </p:nvSpPr>
        <p:spPr>
          <a:xfrm>
            <a:off x="5094754" y="3667165"/>
            <a:ext cx="646383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solidFill>
                  <a:prstClr val="black"/>
                </a:solidFill>
                <a:latin typeface="+mj-lt"/>
              </a:rPr>
              <a:t>The “needed” attributes are </a:t>
            </a:r>
            <a:r>
              <a:rPr lang="en-US" sz="2400">
                <a:solidFill>
                  <a:prstClr val="black"/>
                </a:solidFill>
                <a:latin typeface="+mj-lt"/>
              </a:rPr>
              <a:t>the union of those in the SELECT and WHERE clauses…</a:t>
            </a:r>
            <a:endParaRPr lang="en-US" sz="2400" b="1" i="1" dirty="0">
              <a:solidFill>
                <a:prstClr val="black"/>
              </a:solidFill>
              <a:latin typeface="+mj-lt"/>
            </a:endParaRPr>
          </a:p>
        </p:txBody>
      </p:sp>
      <p:grpSp>
        <p:nvGrpSpPr>
          <p:cNvPr id="3" name="Group 2"/>
          <p:cNvGrpSpPr/>
          <p:nvPr/>
        </p:nvGrpSpPr>
        <p:grpSpPr>
          <a:xfrm>
            <a:off x="5576146" y="4984720"/>
            <a:ext cx="5982442" cy="1200329"/>
            <a:chOff x="5576146" y="4984720"/>
            <a:chExt cx="5982442" cy="1200329"/>
          </a:xfrm>
        </p:grpSpPr>
        <p:sp>
          <p:nvSpPr>
            <p:cNvPr id="34" name="Rectangle 3"/>
            <p:cNvSpPr>
              <a:spLocks noChangeArrowheads="1"/>
            </p:cNvSpPr>
            <p:nvPr/>
          </p:nvSpPr>
          <p:spPr bwMode="auto">
            <a:xfrm>
              <a:off x="7283059" y="4984720"/>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a:solidFill>
                    <a:schemeClr val="accent2"/>
                  </a:solidFill>
                  <a:latin typeface="Menlo" charset="0"/>
                  <a:ea typeface="Menlo" charset="0"/>
                  <a:cs typeface="Menlo" charset="0"/>
                </a:rPr>
                <a:t>SELECT </a:t>
              </a:r>
              <a:r>
                <a:rPr lang="en-US" sz="2400">
                  <a:latin typeface="Menlo" charset="0"/>
                  <a:ea typeface="Menlo" charset="0"/>
                  <a:cs typeface="Menlo" charset="0"/>
                </a:rPr>
                <a:t>Published, BID</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 </a:t>
              </a:r>
              <a:r>
                <a:rPr lang="en-US" sz="2400" dirty="0" err="1">
                  <a:latin typeface="Menlo" charset="0"/>
                  <a:ea typeface="Menlo" charset="0"/>
                  <a:cs typeface="Menlo" charset="0"/>
                </a:rPr>
                <a:t>Russian_Novels</a:t>
              </a:r>
              <a:br>
                <a:rPr lang="en-US" sz="2400" dirty="0">
                  <a:solidFill>
                    <a:schemeClr val="accent2"/>
                  </a:solidFill>
                  <a:latin typeface="Menlo" charset="0"/>
                  <a:ea typeface="Menlo" charset="0"/>
                  <a:cs typeface="Menlo" charset="0"/>
                </a:rPr>
              </a:br>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Published &gt; 1867</a:t>
              </a:r>
            </a:p>
          </p:txBody>
        </p:sp>
        <p:sp>
          <p:nvSpPr>
            <p:cNvPr id="4" name="TextBox 3"/>
            <p:cNvSpPr txBox="1"/>
            <p:nvPr/>
          </p:nvSpPr>
          <p:spPr>
            <a:xfrm>
              <a:off x="5576146" y="4984720"/>
              <a:ext cx="1511889" cy="523220"/>
            </a:xfrm>
            <a:prstGeom prst="rect">
              <a:avLst/>
            </a:prstGeom>
            <a:noFill/>
          </p:spPr>
          <p:txBody>
            <a:bodyPr wrap="none" rtlCol="0">
              <a:spAutoFit/>
            </a:bodyPr>
            <a:lstStyle/>
            <a:p>
              <a:r>
                <a:rPr lang="en-US" sz="2800" dirty="0">
                  <a:latin typeface="+mj-lt"/>
                </a:rPr>
                <a:t>Example:</a:t>
              </a:r>
            </a:p>
          </p:txBody>
        </p:sp>
      </p:grpSp>
    </p:spTree>
    <p:extLst>
      <p:ext uri="{BB962C8B-B14F-4D97-AF65-F5344CB8AC3E}">
        <p14:creationId xmlns:p14="http://schemas.microsoft.com/office/powerpoint/2010/main" val="2803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High-level Categories of Index Types</a:t>
            </a:r>
          </a:p>
        </p:txBody>
      </p:sp>
      <p:sp>
        <p:nvSpPr>
          <p:cNvPr id="3" name="Content Placeholder 2"/>
          <p:cNvSpPr>
            <a:spLocks noGrp="1"/>
          </p:cNvSpPr>
          <p:nvPr>
            <p:ph idx="1"/>
          </p:nvPr>
        </p:nvSpPr>
        <p:spPr>
          <a:xfrm>
            <a:off x="838200" y="1600201"/>
            <a:ext cx="10515600" cy="2851574"/>
          </a:xfrm>
        </p:spPr>
        <p:txBody>
          <a:bodyPr>
            <a:noAutofit/>
          </a:bodyPr>
          <a:lstStyle/>
          <a:p>
            <a:r>
              <a:rPr lang="en-US" sz="2400" dirty="0"/>
              <a:t>B-Trees </a:t>
            </a:r>
            <a:r>
              <a:rPr lang="en-US" sz="2400" i="1" dirty="0"/>
              <a:t>(covered next)</a:t>
            </a:r>
          </a:p>
          <a:p>
            <a:pPr lvl="1"/>
            <a:r>
              <a:rPr lang="en-US" dirty="0"/>
              <a:t>Very good for range queries, sorted data</a:t>
            </a:r>
          </a:p>
          <a:p>
            <a:pPr lvl="1"/>
            <a:r>
              <a:rPr lang="en-US" dirty="0"/>
              <a:t>Some old databases only implemented B-Trees</a:t>
            </a:r>
          </a:p>
          <a:p>
            <a:pPr lvl="1"/>
            <a:r>
              <a:rPr lang="en-US" i="1" dirty="0"/>
              <a:t>We will look at a variant called </a:t>
            </a:r>
            <a:r>
              <a:rPr lang="en-US" b="1" i="1" dirty="0"/>
              <a:t>B+ Trees</a:t>
            </a:r>
            <a:endParaRPr lang="en-US" i="1" dirty="0"/>
          </a:p>
          <a:p>
            <a:endParaRPr lang="en-US" sz="2400" dirty="0"/>
          </a:p>
          <a:p>
            <a:r>
              <a:rPr lang="en-US" sz="2400" dirty="0"/>
              <a:t>Hash Tables </a:t>
            </a:r>
            <a:r>
              <a:rPr lang="en-US" sz="2400" i="1" dirty="0"/>
              <a:t>(not covered)</a:t>
            </a:r>
          </a:p>
          <a:p>
            <a:pPr lvl="1"/>
            <a:r>
              <a:rPr lang="en-US" dirty="0"/>
              <a:t>There are variants of this basic structure to deal with IO</a:t>
            </a:r>
          </a:p>
          <a:p>
            <a:pPr lvl="1"/>
            <a:r>
              <a:rPr lang="en-US" dirty="0"/>
              <a:t>Called </a:t>
            </a:r>
            <a:r>
              <a:rPr lang="en-US" b="1" i="1" dirty="0"/>
              <a:t>linear </a:t>
            </a:r>
            <a:r>
              <a:rPr lang="en-US" dirty="0"/>
              <a:t>or </a:t>
            </a:r>
            <a:r>
              <a:rPr lang="en-US" b="1" i="1" dirty="0"/>
              <a:t>extendible hashing-</a:t>
            </a:r>
            <a:r>
              <a:rPr lang="en-US" dirty="0"/>
              <a:t> IO aware!</a:t>
            </a:r>
          </a:p>
        </p:txBody>
      </p:sp>
      <p:sp>
        <p:nvSpPr>
          <p:cNvPr id="4" name="TextBox 3"/>
          <p:cNvSpPr txBox="1"/>
          <p:nvPr/>
        </p:nvSpPr>
        <p:spPr>
          <a:xfrm>
            <a:off x="8447132" y="2346574"/>
            <a:ext cx="3051419" cy="14339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solidFill>
                  <a:prstClr val="black"/>
                </a:solidFill>
                <a:latin typeface="+mj-lt"/>
              </a:rPr>
              <a:t>The data structures we present here are “IO aware”</a:t>
            </a:r>
          </a:p>
        </p:txBody>
      </p:sp>
      <p:sp>
        <p:nvSpPr>
          <p:cNvPr id="5" name="TextBox 4"/>
          <p:cNvSpPr txBox="1"/>
          <p:nvPr/>
        </p:nvSpPr>
        <p:spPr>
          <a:xfrm>
            <a:off x="2219157" y="5356517"/>
            <a:ext cx="7753684" cy="1015663"/>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000" b="1" dirty="0">
                <a:solidFill>
                  <a:prstClr val="black"/>
                </a:solidFill>
                <a:latin typeface="+mj-lt"/>
              </a:rPr>
              <a:t>Real difference between structures</a:t>
            </a:r>
            <a:r>
              <a:rPr lang="en-US" sz="3000" dirty="0">
                <a:solidFill>
                  <a:prstClr val="black"/>
                </a:solidFill>
                <a:latin typeface="+mj-lt"/>
              </a:rPr>
              <a:t>: costs of ops </a:t>
            </a:r>
            <a:r>
              <a:rPr lang="en-US" sz="3000" i="1" dirty="0">
                <a:solidFill>
                  <a:prstClr val="black"/>
                </a:solidFill>
                <a:latin typeface="+mj-lt"/>
              </a:rPr>
              <a:t>determines which index you pick and why</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Basics</a:t>
              </a:r>
            </a:p>
          </p:txBody>
        </p:sp>
      </p:grpSp>
    </p:spTree>
    <p:extLst>
      <p:ext uri="{BB962C8B-B14F-4D97-AF65-F5344CB8AC3E}">
        <p14:creationId xmlns:p14="http://schemas.microsoft.com/office/powerpoint/2010/main" val="12335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don’t find it in the index, look very carefully through the entire catalog”</a:t>
            </a:r>
          </a:p>
        </p:txBody>
      </p:sp>
      <p:sp>
        <p:nvSpPr>
          <p:cNvPr id="3" name="Text Placeholder 2"/>
          <p:cNvSpPr>
            <a:spLocks noGrp="1"/>
          </p:cNvSpPr>
          <p:nvPr>
            <p:ph type="body" idx="1"/>
          </p:nvPr>
        </p:nvSpPr>
        <p:spPr/>
        <p:txBody>
          <a:bodyPr/>
          <a:lstStyle/>
          <a:p>
            <a:pPr algn="r"/>
            <a:r>
              <a:rPr lang="en-US" dirty="0"/>
              <a:t>- Sears, Roebuck and Co., Consumers Guide, 1897</a:t>
            </a:r>
          </a:p>
        </p:txBody>
      </p:sp>
      <p:sp>
        <p:nvSpPr>
          <p:cNvPr id="6" name="Slide Number Placeholder 5"/>
          <p:cNvSpPr>
            <a:spLocks noGrp="1"/>
          </p:cNvSpPr>
          <p:nvPr>
            <p:ph type="sldNum" sz="quarter" idx="12"/>
          </p:nvPr>
        </p:nvSpPr>
        <p:spPr/>
        <p:txBody>
          <a:bodyPr/>
          <a:lstStyle/>
          <a:p>
            <a:fld id="{40A01959-B587-3B45-A9B3-C17F42F09305}" type="slidenum">
              <a:rPr lang="en-US" smtClean="0"/>
              <a:t>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93968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a:t>
              </a:r>
            </a:p>
          </p:txBody>
        </p:sp>
      </p:grpSp>
    </p:spTree>
    <p:extLst>
      <p:ext uri="{BB962C8B-B14F-4D97-AF65-F5344CB8AC3E}">
        <p14:creationId xmlns:p14="http://schemas.microsoft.com/office/powerpoint/2010/main" val="166978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hlinkClick r:id="rId2" action="ppaction://hlinkfile"/>
              </a:rPr>
              <a:t>DB-WS11a</a:t>
            </a:r>
            <a:r>
              <a:rPr lang="en-US" dirty="0">
                <a:hlinkClick r:id="rId2" action="ppaction://hlinkfile"/>
              </a:rPr>
              <a:t>.ipynb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20</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2985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ACTIVITY</a:t>
              </a:r>
            </a:p>
          </p:txBody>
        </p:sp>
      </p:grpSp>
    </p:spTree>
    <p:extLst>
      <p:ext uri="{BB962C8B-B14F-4D97-AF65-F5344CB8AC3E}">
        <p14:creationId xmlns:p14="http://schemas.microsoft.com/office/powerpoint/2010/main" val="51213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 Trees</a:t>
            </a:r>
          </a:p>
        </p:txBody>
      </p:sp>
      <p:sp>
        <p:nvSpPr>
          <p:cNvPr id="4" name="Slide Number Placeholder 3"/>
          <p:cNvSpPr>
            <a:spLocks noGrp="1"/>
          </p:cNvSpPr>
          <p:nvPr>
            <p:ph type="sldNum" sz="quarter" idx="12"/>
          </p:nvPr>
        </p:nvSpPr>
        <p:spPr/>
        <p:txBody>
          <a:bodyPr/>
          <a:lstStyle/>
          <a:p>
            <a:fld id="{40A01959-B587-3B45-A9B3-C17F42F09305}" type="slidenum">
              <a:rPr lang="en-US" smtClean="0"/>
              <a:t>21</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a:t>
              </a:r>
            </a:p>
          </p:txBody>
        </p:sp>
      </p:grpSp>
    </p:spTree>
    <p:extLst>
      <p:ext uri="{BB962C8B-B14F-4D97-AF65-F5344CB8AC3E}">
        <p14:creationId xmlns:p14="http://schemas.microsoft.com/office/powerpoint/2010/main" val="1469849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learn about in this section</a:t>
            </a:r>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a:latin typeface="+mj-lt"/>
              </a:rPr>
              <a:t>B+ Trees: Basics</a:t>
            </a:r>
          </a:p>
          <a:p>
            <a:pPr marL="514350" indent="-514350">
              <a:buAutoNum type="arabicPeriod"/>
            </a:pPr>
            <a:endParaRPr lang="en-US" dirty="0">
              <a:latin typeface="+mj-lt"/>
            </a:endParaRPr>
          </a:p>
          <a:p>
            <a:pPr marL="514350" indent="-514350">
              <a:buAutoNum type="arabicPeriod"/>
            </a:pPr>
            <a:r>
              <a:rPr lang="en-US" dirty="0">
                <a:latin typeface="+mj-lt"/>
              </a:rPr>
              <a:t>B+ Trees: Design &amp; Cost</a:t>
            </a:r>
          </a:p>
          <a:p>
            <a:pPr marL="514350" indent="-514350">
              <a:buAutoNum type="arabicPeriod"/>
            </a:pPr>
            <a:endParaRPr lang="en-US" dirty="0">
              <a:latin typeface="+mj-lt"/>
            </a:endParaRPr>
          </a:p>
          <a:p>
            <a:pPr marL="514350" indent="-514350">
              <a:buAutoNum type="arabicPeriod"/>
            </a:pPr>
            <a:r>
              <a:rPr lang="en-US" dirty="0">
                <a:latin typeface="+mj-lt"/>
              </a:rPr>
              <a:t>Clustered Indexes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22</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a:t>
              </a:r>
            </a:p>
          </p:txBody>
        </p:sp>
      </p:grpSp>
    </p:spTree>
    <p:extLst>
      <p:ext uri="{BB962C8B-B14F-4D97-AF65-F5344CB8AC3E}">
        <p14:creationId xmlns:p14="http://schemas.microsoft.com/office/powerpoint/2010/main" val="1259701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B+ Trees</a:t>
            </a:r>
          </a:p>
        </p:txBody>
      </p:sp>
      <p:sp>
        <p:nvSpPr>
          <p:cNvPr id="73731" name="Rectangle 3"/>
          <p:cNvSpPr>
            <a:spLocks noGrp="1" noChangeArrowheads="1"/>
          </p:cNvSpPr>
          <p:nvPr>
            <p:ph type="body" idx="1"/>
          </p:nvPr>
        </p:nvSpPr>
        <p:spPr/>
        <p:txBody>
          <a:bodyPr>
            <a:normAutofit/>
          </a:bodyPr>
          <a:lstStyle/>
          <a:p>
            <a:r>
              <a:rPr lang="en-US" dirty="0"/>
              <a:t>Search trees </a:t>
            </a:r>
          </a:p>
          <a:p>
            <a:pPr lvl="1"/>
            <a:r>
              <a:rPr lang="en-US" dirty="0"/>
              <a:t>B does not mean binary!</a:t>
            </a:r>
          </a:p>
          <a:p>
            <a:pPr lvl="1"/>
            <a:endParaRPr lang="en-US" dirty="0"/>
          </a:p>
          <a:p>
            <a:r>
              <a:rPr lang="en-US" dirty="0"/>
              <a:t>Idea in B Trees:</a:t>
            </a:r>
          </a:p>
          <a:p>
            <a:pPr lvl="1"/>
            <a:r>
              <a:rPr lang="en-US" dirty="0"/>
              <a:t>make 1 node = 1 physical page</a:t>
            </a:r>
          </a:p>
          <a:p>
            <a:pPr lvl="1"/>
            <a:r>
              <a:rPr lang="en-US" dirty="0"/>
              <a:t>Balanced, height adjusted tree (not the B either)</a:t>
            </a:r>
          </a:p>
          <a:p>
            <a:pPr lvl="1"/>
            <a:endParaRPr lang="en-US" dirty="0"/>
          </a:p>
          <a:p>
            <a:r>
              <a:rPr lang="en-US" dirty="0"/>
              <a:t>Idea in B+ Trees:</a:t>
            </a:r>
          </a:p>
          <a:p>
            <a:pPr lvl="1"/>
            <a:r>
              <a:rPr lang="en-US" dirty="0"/>
              <a:t>Make leaves into a linked list (for range queries)</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9844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5748602" y="2754486"/>
                <a:ext cx="445557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Each </a:t>
                </a:r>
                <a:r>
                  <a:rPr lang="en-US" sz="2800" i="1" dirty="0">
                    <a:latin typeface="+mj-lt"/>
                  </a:rPr>
                  <a:t>non-leaf (“interior”) </a:t>
                </a:r>
                <a:r>
                  <a:rPr lang="en-US" sz="2800" b="1" i="1" dirty="0">
                    <a:latin typeface="+mj-lt"/>
                  </a:rPr>
                  <a:t>node</a:t>
                </a:r>
                <a:r>
                  <a:rPr lang="en-US" sz="2800" dirty="0">
                    <a:latin typeface="+mj-lt"/>
                  </a:rPr>
                  <a:t> has </a:t>
                </a:r>
                <a14:m>
                  <m:oMath xmlns:m="http://schemas.openxmlformats.org/officeDocument/2006/math">
                    <m:r>
                      <a:rPr lang="en-US" sz="2800" i="1" dirty="0" smtClean="0">
                        <a:latin typeface="Cambria Math" charset="0"/>
                        <a:ea typeface="Cambria Math" charset="0"/>
                        <a:cs typeface="Cambria Math" charset="0"/>
                      </a:rPr>
                      <m:t>≥</m:t>
                    </m:r>
                  </m:oMath>
                </a14:m>
                <a:r>
                  <a:rPr lang="en-US" sz="2800" dirty="0">
                    <a:latin typeface="+mj-lt"/>
                  </a:rPr>
                  <a:t> d and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oMath>
                </a14:m>
                <a:r>
                  <a:rPr lang="en-US" sz="2800" dirty="0">
                    <a:latin typeface="+mj-lt"/>
                  </a:rPr>
                  <a:t>2d </a:t>
                </a:r>
                <a:r>
                  <a:rPr lang="en-US" sz="2800" b="1" i="1" dirty="0">
                    <a:latin typeface="+mj-lt"/>
                  </a:rPr>
                  <a:t>keys*</a:t>
                </a:r>
              </a:p>
            </p:txBody>
          </p:sp>
        </mc:Choice>
        <mc:Fallback xmlns="">
          <p:sp>
            <p:nvSpPr>
              <p:cNvPr id="10" name="TextBox 9"/>
              <p:cNvSpPr txBox="1">
                <a:spLocks noRot="1" noChangeAspect="1" noMove="1" noResize="1" noEditPoints="1" noAdjustHandles="1" noChangeArrowheads="1" noChangeShapeType="1" noTextEdit="1"/>
              </p:cNvSpPr>
              <p:nvPr/>
            </p:nvSpPr>
            <p:spPr>
              <a:xfrm>
                <a:off x="5748602" y="2754486"/>
                <a:ext cx="4455572" cy="954107"/>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 name="Rounded Rectangle 2"/>
          <p:cNvSpPr/>
          <p:nvPr/>
        </p:nvSpPr>
        <p:spPr>
          <a:xfrm>
            <a:off x="2378765" y="208059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48602" y="4019586"/>
            <a:ext cx="4229129" cy="830997"/>
          </a:xfrm>
          <a:prstGeom prst="rect">
            <a:avLst/>
          </a:prstGeom>
        </p:spPr>
        <p:txBody>
          <a:bodyPr wrap="square">
            <a:spAutoFit/>
          </a:bodyPr>
          <a:lstStyle/>
          <a:p>
            <a:r>
              <a:rPr lang="en-US" sz="2400" i="1" dirty="0">
                <a:latin typeface="+mj-lt"/>
              </a:rPr>
              <a:t>*except for root node, which can have between </a:t>
            </a:r>
            <a:r>
              <a:rPr lang="en-US" sz="2400" b="1" i="1" dirty="0">
                <a:latin typeface="+mj-lt"/>
              </a:rPr>
              <a:t>1 </a:t>
            </a:r>
            <a:r>
              <a:rPr lang="en-US" sz="2400" i="1" dirty="0">
                <a:latin typeface="+mj-lt"/>
              </a:rPr>
              <a:t>and 2d keys</a:t>
            </a:r>
            <a:endParaRPr lang="en-US" sz="2400" dirty="0">
              <a:latin typeface="+mj-lt"/>
            </a:endParaRPr>
          </a:p>
        </p:txBody>
      </p:sp>
      <p:sp>
        <p:nvSpPr>
          <p:cNvPr id="14" name="TextBox 13"/>
          <p:cNvSpPr txBox="1"/>
          <p:nvPr/>
        </p:nvSpPr>
        <p:spPr>
          <a:xfrm>
            <a:off x="5748602" y="1999666"/>
            <a:ext cx="3886200"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Parameter </a:t>
            </a:r>
            <a:r>
              <a:rPr lang="en-US" sz="2800" b="1" i="1" dirty="0">
                <a:latin typeface="+mj-lt"/>
              </a:rPr>
              <a:t>d</a:t>
            </a:r>
            <a:r>
              <a:rPr lang="en-US" sz="2800" dirty="0">
                <a:latin typeface="+mj-lt"/>
              </a:rPr>
              <a:t> </a:t>
            </a:r>
            <a:r>
              <a:rPr lang="en-US" sz="2800">
                <a:latin typeface="+mj-lt"/>
              </a:rPr>
              <a:t>= the degree</a:t>
            </a:r>
            <a:endParaRPr lang="en-US" sz="2800" b="1" i="1" dirty="0">
              <a:latin typeface="+mj-lt"/>
            </a:endParaRPr>
          </a:p>
        </p:txBody>
      </p:sp>
      <p:grpSp>
        <p:nvGrpSpPr>
          <p:cNvPr id="11" name="Group 10"/>
          <p:cNvGrpSpPr/>
          <p:nvPr/>
        </p:nvGrpSpPr>
        <p:grpSpPr>
          <a:xfrm>
            <a:off x="0" y="-22510"/>
            <a:ext cx="12192000" cy="307777"/>
            <a:chOff x="0" y="-22510"/>
            <a:chExt cx="12192000" cy="307777"/>
          </a:xfrm>
        </p:grpSpPr>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201980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4"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4" name="Straight Arrow Connector 3"/>
          <p:cNvCxnSpPr/>
          <p:nvPr/>
        </p:nvCxnSpPr>
        <p:spPr>
          <a:xfrm>
            <a:off x="3635829" y="2667001"/>
            <a:ext cx="119742"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220686" y="2667001"/>
            <a:ext cx="391886"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18" idx="0"/>
          </p:cNvCxnSpPr>
          <p:nvPr/>
        </p:nvCxnSpPr>
        <p:spPr>
          <a:xfrm>
            <a:off x="3128536" y="2666999"/>
            <a:ext cx="5232" cy="138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22" idx="0"/>
          </p:cNvCxnSpPr>
          <p:nvPr/>
        </p:nvCxnSpPr>
        <p:spPr>
          <a:xfrm>
            <a:off x="4054644" y="2666999"/>
            <a:ext cx="1272976" cy="1033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47854" y="3350376"/>
            <a:ext cx="926857" cy="461665"/>
          </a:xfrm>
          <a:prstGeom prst="rect">
            <a:avLst/>
          </a:prstGeom>
          <a:noFill/>
        </p:spPr>
        <p:txBody>
          <a:bodyPr wrap="none" rtlCol="0">
            <a:spAutoFit/>
          </a:bodyPr>
          <a:lstStyle/>
          <a:p>
            <a:r>
              <a:rPr lang="en-US" sz="2400" dirty="0"/>
              <a:t>k &lt; 10</a:t>
            </a:r>
          </a:p>
        </p:txBody>
      </p:sp>
      <mc:AlternateContent xmlns:mc="http://schemas.openxmlformats.org/markup-compatibility/2006" xmlns:a14="http://schemas.microsoft.com/office/drawing/2010/main">
        <mc:Choice Requires="a14">
          <p:sp>
            <p:nvSpPr>
              <p:cNvPr id="18" name="TextBox 17"/>
              <p:cNvSpPr txBox="1"/>
              <p:nvPr/>
            </p:nvSpPr>
            <p:spPr>
              <a:xfrm>
                <a:off x="2303284" y="4051185"/>
                <a:ext cx="1660968" cy="461665"/>
              </a:xfrm>
              <a:prstGeom prst="rect">
                <a:avLst/>
              </a:prstGeom>
              <a:noFill/>
            </p:spPr>
            <p:txBody>
              <a:bodyPr wrap="none" rtlCol="0">
                <a:spAutoFit/>
              </a:bodyPr>
              <a:lstStyle/>
              <a:p>
                <a:r>
                  <a:rPr lang="en-US" sz="2400" dirty="0"/>
                  <a:t>10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20</a:t>
                </a:r>
              </a:p>
            </p:txBody>
          </p:sp>
        </mc:Choice>
        <mc:Fallback xmlns="">
          <p:sp>
            <p:nvSpPr>
              <p:cNvPr id="18" name="TextBox 17"/>
              <p:cNvSpPr txBox="1">
                <a:spLocks noRot="1" noChangeAspect="1" noMove="1" noResize="1" noEditPoints="1" noAdjustHandles="1" noChangeArrowheads="1" noChangeShapeType="1" noTextEdit="1"/>
              </p:cNvSpPr>
              <p:nvPr/>
            </p:nvSpPr>
            <p:spPr>
              <a:xfrm>
                <a:off x="2303284" y="4051185"/>
                <a:ext cx="1660968" cy="461665"/>
              </a:xfrm>
              <a:prstGeom prst="rect">
                <a:avLst/>
              </a:prstGeom>
              <a:blipFill rotWithShape="0">
                <a:blip r:embed="rId2"/>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24656" y="3339027"/>
                <a:ext cx="1660968" cy="461665"/>
              </a:xfrm>
              <a:prstGeom prst="rect">
                <a:avLst/>
              </a:prstGeom>
              <a:noFill/>
            </p:spPr>
            <p:txBody>
              <a:bodyPr wrap="none" rtlCol="0">
                <a:spAutoFit/>
              </a:bodyPr>
              <a:lstStyle/>
              <a:p>
                <a:r>
                  <a:rPr lang="en-US" sz="2400" dirty="0"/>
                  <a:t>20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30</a:t>
                </a:r>
              </a:p>
            </p:txBody>
          </p:sp>
        </mc:Choice>
        <mc:Fallback xmlns="">
          <p:sp>
            <p:nvSpPr>
              <p:cNvPr id="20" name="TextBox 19"/>
              <p:cNvSpPr txBox="1">
                <a:spLocks noRot="1" noChangeAspect="1" noMove="1" noResize="1" noEditPoints="1" noAdjustHandles="1" noChangeArrowheads="1" noChangeShapeType="1" noTextEdit="1"/>
              </p:cNvSpPr>
              <p:nvPr/>
            </p:nvSpPr>
            <p:spPr>
              <a:xfrm>
                <a:off x="3224656" y="3339027"/>
                <a:ext cx="1660968" cy="461665"/>
              </a:xfrm>
              <a:prstGeom prst="rect">
                <a:avLst/>
              </a:prstGeom>
              <a:blipFill rotWithShape="0">
                <a:blip r:embed="rId3"/>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97699" y="3700187"/>
                <a:ext cx="1059842" cy="461665"/>
              </a:xfrm>
              <a:prstGeom prst="rect">
                <a:avLst/>
              </a:prstGeom>
              <a:noFill/>
            </p:spPr>
            <p:txBody>
              <a:bodyPr wrap="none" rtlCol="0">
                <a:spAutoFit/>
              </a:bodyPr>
              <a:lstStyle/>
              <a:p>
                <a:r>
                  <a:rPr lang="en-US" sz="2400" dirty="0"/>
                  <a:t>30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797699" y="3700187"/>
                <a:ext cx="1059842" cy="461665"/>
              </a:xfrm>
              <a:prstGeom prst="rect">
                <a:avLst/>
              </a:prstGeom>
              <a:blipFill rotWithShape="0">
                <a:blip r:embed="rId4"/>
                <a:stretch>
                  <a:fillRect l="-8621" t="-10526" b="-28947"/>
                </a:stretch>
              </a:blipFill>
            </p:spPr>
            <p:txBody>
              <a:bodyPr/>
              <a:lstStyle/>
              <a:p>
                <a:r>
                  <a:rPr lang="en-US">
                    <a:noFill/>
                  </a:rPr>
                  <a:t> </a:t>
                </a:r>
              </a:p>
            </p:txBody>
          </p:sp>
        </mc:Fallback>
      </mc:AlternateContent>
      <p:sp>
        <p:nvSpPr>
          <p:cNvPr id="21" name="Rounded Rectangle 20"/>
          <p:cNvSpPr/>
          <p:nvPr/>
        </p:nvSpPr>
        <p:spPr>
          <a:xfrm>
            <a:off x="2400538" y="243137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5194" y="2186230"/>
            <a:ext cx="3136980"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 </a:t>
            </a:r>
            <a:r>
              <a:rPr lang="en-US" sz="2800" i="1" dirty="0">
                <a:latin typeface="+mj-lt"/>
              </a:rPr>
              <a:t>n </a:t>
            </a:r>
            <a:r>
              <a:rPr lang="en-US" sz="2800" dirty="0">
                <a:latin typeface="+mj-lt"/>
              </a:rPr>
              <a:t>keys in a node define </a:t>
            </a:r>
            <a:r>
              <a:rPr lang="en-US" sz="2800" i="1" dirty="0">
                <a:latin typeface="+mj-lt"/>
              </a:rPr>
              <a:t>n+1 </a:t>
            </a:r>
            <a:r>
              <a:rPr lang="en-US" sz="2800" dirty="0">
                <a:latin typeface="+mj-lt"/>
              </a:rPr>
              <a:t>ranges </a:t>
            </a:r>
          </a:p>
        </p:txBody>
      </p:sp>
      <p:grpSp>
        <p:nvGrpSpPr>
          <p:cNvPr id="19" name="Group 18"/>
          <p:cNvGrpSpPr/>
          <p:nvPr/>
        </p:nvGrpSpPr>
        <p:grpSpPr>
          <a:xfrm>
            <a:off x="0" y="-22510"/>
            <a:ext cx="12192000" cy="307777"/>
            <a:chOff x="0" y="-22510"/>
            <a:chExt cx="12192000" cy="307777"/>
          </a:xfrm>
        </p:grpSpPr>
        <p:sp>
          <p:nvSpPr>
            <p:cNvPr id="27" name="Rectangle 2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8" name="TextBox 27"/>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1600173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p:nvPr/>
        </p:nvCxnSpPr>
        <p:spPr>
          <a:xfrm>
            <a:off x="3570513" y="2680758"/>
            <a:ext cx="1012372" cy="659692"/>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sp>
        <p:nvSpPr>
          <p:cNvPr id="14" name="Rounded Rectangle 13"/>
          <p:cNvSpPr/>
          <p:nvPr/>
        </p:nvSpPr>
        <p:spPr>
          <a:xfrm>
            <a:off x="3346174" y="2431371"/>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Group 4"/>
          <p:cNvGraphicFramePr>
            <a:graphicFrameLocks noGrp="1"/>
          </p:cNvGraphicFramePr>
          <p:nvPr>
            <p:extLst/>
          </p:nvPr>
        </p:nvGraphicFramePr>
        <p:xfrm>
          <a:off x="3668485" y="3442015"/>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 name="TextBox 15"/>
          <p:cNvSpPr txBox="1"/>
          <p:nvPr/>
        </p:nvSpPr>
        <p:spPr>
          <a:xfrm>
            <a:off x="6305193" y="2186230"/>
            <a:ext cx="4435693"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For each range, in a </a:t>
            </a:r>
            <a:r>
              <a:rPr lang="en-US" sz="2800" i="1" dirty="0">
                <a:latin typeface="+mj-lt"/>
              </a:rPr>
              <a:t>non-leaf </a:t>
            </a:r>
            <a:r>
              <a:rPr lang="en-US" sz="2800" dirty="0">
                <a:latin typeface="+mj-lt"/>
              </a:rPr>
              <a:t>node, there is a </a:t>
            </a:r>
            <a:r>
              <a:rPr lang="en-US" sz="2800" b="1" dirty="0">
                <a:latin typeface="+mj-lt"/>
              </a:rPr>
              <a:t>pointer</a:t>
            </a:r>
            <a:r>
              <a:rPr lang="en-US" sz="2800" dirty="0">
                <a:latin typeface="+mj-lt"/>
              </a:rPr>
              <a:t> to another node with keys in that range</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1174605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 name="TextBox 9"/>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and are different in that:</a:t>
            </a:r>
          </a:p>
        </p:txBody>
      </p:sp>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1926283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and are different in that:</a:t>
            </a:r>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Their key slots contain pointers to data records</a:t>
            </a:r>
          </a:p>
        </p:txBody>
      </p:sp>
      <p:sp>
        <p:nvSpPr>
          <p:cNvPr id="43" name="Rounded Rectangle 42"/>
          <p:cNvSpPr/>
          <p:nvPr/>
        </p:nvSpPr>
        <p:spPr>
          <a:xfrm>
            <a:off x="6173633" y="4038046"/>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a:t>21</a:t>
            </a:r>
          </a:p>
        </p:txBody>
      </p:sp>
      <p:sp>
        <p:nvSpPr>
          <p:cNvPr id="45" name="TextBox 44"/>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a:t>22</a:t>
            </a:r>
          </a:p>
        </p:txBody>
      </p:sp>
      <p:sp>
        <p:nvSpPr>
          <p:cNvPr id="46" name="TextBox 45"/>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a:t>27</a:t>
            </a:r>
          </a:p>
        </p:txBody>
      </p:sp>
      <p:sp>
        <p:nvSpPr>
          <p:cNvPr id="53" name="TextBox 52"/>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a:t>28</a:t>
            </a:r>
          </a:p>
        </p:txBody>
      </p:sp>
      <p:sp>
        <p:nvSpPr>
          <p:cNvPr id="56" name="TextBox 55"/>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a:t>30</a:t>
            </a:r>
          </a:p>
        </p:txBody>
      </p:sp>
      <p:sp>
        <p:nvSpPr>
          <p:cNvPr id="57" name="TextBox 56"/>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a:t>33</a:t>
            </a:r>
          </a:p>
        </p:txBody>
      </p:sp>
      <p:sp>
        <p:nvSpPr>
          <p:cNvPr id="58" name="TextBox 57"/>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a:t>35</a:t>
            </a:r>
          </a:p>
        </p:txBody>
      </p:sp>
      <p:sp>
        <p:nvSpPr>
          <p:cNvPr id="59" name="TextBox 58"/>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a:t>37</a:t>
            </a:r>
          </a:p>
        </p:txBody>
      </p:sp>
      <p:sp>
        <p:nvSpPr>
          <p:cNvPr id="60" name="TextBox 59"/>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a:t>15</a:t>
            </a:r>
          </a:p>
        </p:txBody>
      </p:sp>
      <p:sp>
        <p:nvSpPr>
          <p:cNvPr id="61" name="TextBox 60"/>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a:t>11</a:t>
            </a:r>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7" name="TextBox 46"/>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2088167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a:t>21</a:t>
            </a:r>
          </a:p>
        </p:txBody>
      </p: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a:t>22</a:t>
            </a:r>
          </a:p>
        </p:txBody>
      </p: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a:t>27</a:t>
            </a:r>
          </a:p>
        </p:txBody>
      </p: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a:t>28</a:t>
            </a:r>
          </a:p>
        </p:txBody>
      </p: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a:t>30</a:t>
            </a:r>
          </a:p>
        </p:txBody>
      </p: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a:t>33</a:t>
            </a:r>
          </a:p>
        </p:txBody>
      </p: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a:t>35</a:t>
            </a:r>
          </a:p>
        </p:txBody>
      </p: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a:t>37</a:t>
            </a:r>
          </a:p>
        </p:txBody>
      </p:sp>
      <p:cxnSp>
        <p:nvCxnSpPr>
          <p:cNvPr id="86" name="Straight Arrow Connector 85"/>
          <p:cNvCxnSpPr>
            <a:endCxn id="87" idx="0"/>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a:t>15</a:t>
            </a:r>
          </a:p>
        </p:txBody>
      </p: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a:t>11</a:t>
            </a:r>
          </a:p>
        </p:txBody>
      </p: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and are different in that:</a:t>
            </a:r>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Their key slots contain pointers to data records</a:t>
            </a:r>
          </a:p>
        </p:txBody>
      </p:sp>
      <p:sp>
        <p:nvSpPr>
          <p:cNvPr id="43" name="Rounded Rectangle 42"/>
          <p:cNvSpPr/>
          <p:nvPr/>
        </p:nvSpPr>
        <p:spPr>
          <a:xfrm>
            <a:off x="3986021" y="4038046"/>
            <a:ext cx="995504"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8103138" y="3739619"/>
            <a:ext cx="3704549"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They contain a pointer to the next leaf node as well, </a:t>
            </a:r>
            <a:r>
              <a:rPr lang="en-US" sz="2800" b="1" i="1" dirty="0">
                <a:latin typeface="+mj-lt"/>
              </a:rPr>
              <a:t>for faster sequential traversal</a:t>
            </a:r>
            <a:endParaRPr lang="en-US" sz="2800" dirty="0">
              <a:latin typeface="+mj-lt"/>
            </a:endParaRPr>
          </a:p>
        </p:txBody>
      </p:sp>
      <p:grpSp>
        <p:nvGrpSpPr>
          <p:cNvPr id="47" name="Group 46"/>
          <p:cNvGrpSpPr/>
          <p:nvPr/>
        </p:nvGrpSpPr>
        <p:grpSpPr>
          <a:xfrm>
            <a:off x="0" y="-22510"/>
            <a:ext cx="12192000" cy="307777"/>
            <a:chOff x="0" y="-22510"/>
            <a:chExt cx="12192000" cy="307777"/>
          </a:xfrm>
        </p:grpSpPr>
        <p:sp>
          <p:nvSpPr>
            <p:cNvPr id="48" name="Rectangle 4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6" name="TextBox 55"/>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80047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latin typeface="+mj-lt"/>
            </a:endParaRPr>
          </a:p>
          <a:p>
            <a:pPr marL="514350" indent="-514350">
              <a:buFont typeface="+mj-lt"/>
              <a:buAutoNum type="arabicPeriod"/>
            </a:pPr>
            <a:r>
              <a:rPr lang="en-US" dirty="0">
                <a:latin typeface="+mj-lt"/>
              </a:rPr>
              <a:t>Indexes: Motivations &amp; Basics</a:t>
            </a:r>
          </a:p>
          <a:p>
            <a:pPr marL="514350" indent="-514350">
              <a:buFont typeface="+mj-lt"/>
              <a:buAutoNum type="arabicPeriod"/>
            </a:pPr>
            <a:endParaRPr lang="en-US" dirty="0">
              <a:latin typeface="+mj-lt"/>
            </a:endParaRPr>
          </a:p>
          <a:p>
            <a:pPr marL="514350" indent="-514350">
              <a:buFont typeface="+mj-lt"/>
              <a:buAutoNum type="arabicPeriod"/>
            </a:pPr>
            <a:r>
              <a:rPr lang="en-US" dirty="0">
                <a:latin typeface="+mj-lt"/>
              </a:rPr>
              <a:t>B+ Trees</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a:t>
              </a:r>
            </a:p>
          </p:txBody>
        </p:sp>
      </p:grpSp>
    </p:spTree>
    <p:extLst>
      <p:ext uri="{BB962C8B-B14F-4D97-AF65-F5344CB8AC3E}">
        <p14:creationId xmlns:p14="http://schemas.microsoft.com/office/powerpoint/2010/main" val="626494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 Basics</a:t>
            </a: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071718" y="1543520"/>
            <a:ext cx="3704549"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Note that the pointers at the leaf level will be to the actual data records (rows).  </a:t>
            </a:r>
          </a:p>
          <a:p>
            <a:endParaRPr lang="en-US" sz="2400" i="1" dirty="0">
              <a:latin typeface="+mj-lt"/>
            </a:endParaRPr>
          </a:p>
          <a:p>
            <a:r>
              <a:rPr lang="en-US" sz="2400" i="1" dirty="0">
                <a:latin typeface="+mj-lt"/>
              </a:rPr>
              <a:t>We might truncate these for simpler display (as before)…</a:t>
            </a:r>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53" idx="0"/>
          </p:cNvCxnSpPr>
          <p:nvPr/>
        </p:nvCxnSpPr>
        <p:spPr>
          <a:xfrm flipH="1">
            <a:off x="1803365" y="4288192"/>
            <a:ext cx="306469" cy="12785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279022" y="5566712"/>
            <a:ext cx="1048685" cy="523220"/>
          </a:xfrm>
          <a:prstGeom prst="rect">
            <a:avLst/>
          </a:prstGeom>
          <a:solidFill>
            <a:schemeClr val="accent3">
              <a:lumMod val="20000"/>
              <a:lumOff val="80000"/>
            </a:schemeClr>
          </a:solidFill>
        </p:spPr>
        <p:txBody>
          <a:bodyPr wrap="none" rtlCol="0">
            <a:spAutoFit/>
          </a:bodyPr>
          <a:lstStyle/>
          <a:p>
            <a:r>
              <a:rPr lang="en-US" sz="1400" dirty="0"/>
              <a:t>Name: John</a:t>
            </a:r>
          </a:p>
          <a:p>
            <a:r>
              <a:rPr lang="en-US" sz="1400" dirty="0">
                <a:solidFill>
                  <a:srgbClr val="C00000"/>
                </a:solidFill>
              </a:rPr>
              <a:t>Age: 21</a:t>
            </a:r>
          </a:p>
        </p:txBody>
      </p:sp>
      <p:cxnSp>
        <p:nvCxnSpPr>
          <p:cNvPr id="55" name="Straight Arrow Connector 54"/>
          <p:cNvCxnSpPr>
            <a:endCxn id="61" idx="0"/>
          </p:cNvCxnSpPr>
          <p:nvPr/>
        </p:nvCxnSpPr>
        <p:spPr>
          <a:xfrm>
            <a:off x="919365" y="4252392"/>
            <a:ext cx="127279" cy="6485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62" idx="0"/>
          </p:cNvCxnSpPr>
          <p:nvPr/>
        </p:nvCxnSpPr>
        <p:spPr>
          <a:xfrm>
            <a:off x="3072349" y="4270449"/>
            <a:ext cx="202507"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63" idx="0"/>
          </p:cNvCxnSpPr>
          <p:nvPr/>
        </p:nvCxnSpPr>
        <p:spPr>
          <a:xfrm>
            <a:off x="3664714" y="4330954"/>
            <a:ext cx="411888" cy="5673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4" idx="0"/>
          </p:cNvCxnSpPr>
          <p:nvPr/>
        </p:nvCxnSpPr>
        <p:spPr>
          <a:xfrm>
            <a:off x="5375642" y="4245430"/>
            <a:ext cx="137182" cy="65284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942282" y="4245430"/>
            <a:ext cx="840247" cy="1059672"/>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437288" y="4252392"/>
            <a:ext cx="1508001" cy="105271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11" y="4900910"/>
            <a:ext cx="1017266" cy="523220"/>
          </a:xfrm>
          <a:prstGeom prst="rect">
            <a:avLst/>
          </a:prstGeom>
          <a:solidFill>
            <a:schemeClr val="accent3">
              <a:lumMod val="20000"/>
              <a:lumOff val="80000"/>
            </a:schemeClr>
          </a:solidFill>
        </p:spPr>
        <p:txBody>
          <a:bodyPr wrap="none" rtlCol="0">
            <a:spAutoFit/>
          </a:bodyPr>
          <a:lstStyle/>
          <a:p>
            <a:r>
              <a:rPr lang="en-US" sz="1400" dirty="0"/>
              <a:t>Name: Jake</a:t>
            </a:r>
          </a:p>
          <a:p>
            <a:r>
              <a:rPr lang="en-US" sz="1400" dirty="0">
                <a:solidFill>
                  <a:srgbClr val="C00000"/>
                </a:solidFill>
              </a:rPr>
              <a:t>Age: 15</a:t>
            </a:r>
          </a:p>
        </p:txBody>
      </p:sp>
      <p:sp>
        <p:nvSpPr>
          <p:cNvPr id="62" name="TextBox 61"/>
          <p:cNvSpPr txBox="1"/>
          <p:nvPr/>
        </p:nvSpPr>
        <p:spPr>
          <a:xfrm>
            <a:off x="2777764" y="5566712"/>
            <a:ext cx="994183" cy="523220"/>
          </a:xfrm>
          <a:prstGeom prst="rect">
            <a:avLst/>
          </a:prstGeom>
          <a:solidFill>
            <a:schemeClr val="accent3">
              <a:lumMod val="20000"/>
              <a:lumOff val="80000"/>
            </a:schemeClr>
          </a:solidFill>
        </p:spPr>
        <p:txBody>
          <a:bodyPr wrap="none" rtlCol="0">
            <a:spAutoFit/>
          </a:bodyPr>
          <a:lstStyle/>
          <a:p>
            <a:r>
              <a:rPr lang="en-US" sz="1400" dirty="0"/>
              <a:t>Name: Bob</a:t>
            </a:r>
          </a:p>
          <a:p>
            <a:r>
              <a:rPr lang="en-US" sz="1400" dirty="0">
                <a:solidFill>
                  <a:srgbClr val="C00000"/>
                </a:solidFill>
              </a:rPr>
              <a:t>Age: 27</a:t>
            </a:r>
          </a:p>
        </p:txBody>
      </p:sp>
      <p:sp>
        <p:nvSpPr>
          <p:cNvPr id="63" name="TextBox 62"/>
          <p:cNvSpPr txBox="1"/>
          <p:nvPr/>
        </p:nvSpPr>
        <p:spPr>
          <a:xfrm>
            <a:off x="3556267" y="4898275"/>
            <a:ext cx="1040670" cy="523220"/>
          </a:xfrm>
          <a:prstGeom prst="rect">
            <a:avLst/>
          </a:prstGeom>
          <a:solidFill>
            <a:schemeClr val="accent3">
              <a:lumMod val="20000"/>
              <a:lumOff val="80000"/>
            </a:schemeClr>
          </a:solidFill>
        </p:spPr>
        <p:txBody>
          <a:bodyPr wrap="none" rtlCol="0">
            <a:spAutoFit/>
          </a:bodyPr>
          <a:lstStyle/>
          <a:p>
            <a:r>
              <a:rPr lang="en-US" sz="1400" dirty="0"/>
              <a:t>Name: Sally</a:t>
            </a:r>
          </a:p>
          <a:p>
            <a:r>
              <a:rPr lang="en-US" sz="1400" dirty="0">
                <a:solidFill>
                  <a:srgbClr val="C00000"/>
                </a:solidFill>
              </a:rPr>
              <a:t>Age: 28</a:t>
            </a:r>
          </a:p>
        </p:txBody>
      </p:sp>
      <p:sp>
        <p:nvSpPr>
          <p:cNvPr id="64" name="TextBox 63"/>
          <p:cNvSpPr txBox="1"/>
          <p:nvPr/>
        </p:nvSpPr>
        <p:spPr>
          <a:xfrm>
            <a:off x="5026152" y="4898275"/>
            <a:ext cx="973343" cy="523220"/>
          </a:xfrm>
          <a:prstGeom prst="rect">
            <a:avLst/>
          </a:prstGeom>
          <a:solidFill>
            <a:schemeClr val="accent3">
              <a:lumMod val="20000"/>
              <a:lumOff val="80000"/>
            </a:schemeClr>
          </a:solidFill>
        </p:spPr>
        <p:txBody>
          <a:bodyPr wrap="none" rtlCol="0">
            <a:spAutoFit/>
          </a:bodyPr>
          <a:lstStyle/>
          <a:p>
            <a:r>
              <a:rPr lang="en-US" sz="1400" dirty="0"/>
              <a:t>Name: Sue</a:t>
            </a:r>
          </a:p>
          <a:p>
            <a:r>
              <a:rPr lang="en-US" sz="1400" dirty="0">
                <a:solidFill>
                  <a:srgbClr val="C00000"/>
                </a:solidFill>
              </a:rPr>
              <a:t>Age: 33</a:t>
            </a:r>
          </a:p>
        </p:txBody>
      </p:sp>
      <p:sp>
        <p:nvSpPr>
          <p:cNvPr id="65" name="TextBox 64"/>
          <p:cNvSpPr txBox="1"/>
          <p:nvPr/>
        </p:nvSpPr>
        <p:spPr>
          <a:xfrm>
            <a:off x="6246998" y="5305102"/>
            <a:ext cx="995785" cy="523220"/>
          </a:xfrm>
          <a:prstGeom prst="rect">
            <a:avLst/>
          </a:prstGeom>
          <a:solidFill>
            <a:schemeClr val="accent3">
              <a:lumMod val="20000"/>
              <a:lumOff val="80000"/>
            </a:schemeClr>
          </a:solidFill>
        </p:spPr>
        <p:txBody>
          <a:bodyPr wrap="none" rtlCol="0">
            <a:spAutoFit/>
          </a:bodyPr>
          <a:lstStyle/>
          <a:p>
            <a:r>
              <a:rPr lang="en-US" sz="1400" dirty="0"/>
              <a:t>Name: Jess</a:t>
            </a:r>
          </a:p>
          <a:p>
            <a:r>
              <a:rPr lang="en-US" sz="1400" dirty="0">
                <a:solidFill>
                  <a:srgbClr val="C00000"/>
                </a:solidFill>
              </a:rPr>
              <a:t>Age: 35</a:t>
            </a:r>
          </a:p>
        </p:txBody>
      </p:sp>
      <p:sp>
        <p:nvSpPr>
          <p:cNvPr id="66" name="TextBox 65"/>
          <p:cNvSpPr txBox="1"/>
          <p:nvPr/>
        </p:nvSpPr>
        <p:spPr>
          <a:xfrm>
            <a:off x="7409758" y="5305102"/>
            <a:ext cx="907621" cy="523220"/>
          </a:xfrm>
          <a:prstGeom prst="rect">
            <a:avLst/>
          </a:prstGeom>
          <a:solidFill>
            <a:schemeClr val="accent3">
              <a:lumMod val="20000"/>
              <a:lumOff val="80000"/>
            </a:schemeClr>
          </a:solidFill>
        </p:spPr>
        <p:txBody>
          <a:bodyPr wrap="none" rtlCol="0">
            <a:spAutoFit/>
          </a:bodyPr>
          <a:lstStyle/>
          <a:p>
            <a:r>
              <a:rPr lang="en-US" sz="1400" dirty="0"/>
              <a:t>Name: Alf</a:t>
            </a:r>
          </a:p>
          <a:p>
            <a:r>
              <a:rPr lang="en-US" sz="1400" dirty="0">
                <a:solidFill>
                  <a:srgbClr val="C00000"/>
                </a:solidFill>
              </a:rPr>
              <a:t>Age: 37</a:t>
            </a:r>
          </a:p>
        </p:txBody>
      </p:sp>
      <p:sp>
        <p:nvSpPr>
          <p:cNvPr id="67" name="TextBox 66"/>
          <p:cNvSpPr txBox="1"/>
          <p:nvPr/>
        </p:nvSpPr>
        <p:spPr>
          <a:xfrm>
            <a:off x="58463" y="5566712"/>
            <a:ext cx="949299" cy="523220"/>
          </a:xfrm>
          <a:prstGeom prst="rect">
            <a:avLst/>
          </a:prstGeom>
          <a:solidFill>
            <a:schemeClr val="accent3">
              <a:lumMod val="20000"/>
              <a:lumOff val="80000"/>
            </a:schemeClr>
          </a:solidFill>
        </p:spPr>
        <p:txBody>
          <a:bodyPr wrap="none" rtlCol="0">
            <a:spAutoFit/>
          </a:bodyPr>
          <a:lstStyle/>
          <a:p>
            <a:r>
              <a:rPr lang="en-US" sz="1400" dirty="0"/>
              <a:t>Name: Joe</a:t>
            </a:r>
          </a:p>
          <a:p>
            <a:r>
              <a:rPr lang="en-US" sz="1400" dirty="0">
                <a:solidFill>
                  <a:srgbClr val="C00000"/>
                </a:solidFill>
              </a:rPr>
              <a:t>Age: 11</a:t>
            </a:r>
          </a:p>
        </p:txBody>
      </p:sp>
      <p:cxnSp>
        <p:nvCxnSpPr>
          <p:cNvPr id="68" name="Straight Arrow Connector 67"/>
          <p:cNvCxnSpPr>
            <a:endCxn id="67" idx="0"/>
          </p:cNvCxnSpPr>
          <p:nvPr/>
        </p:nvCxnSpPr>
        <p:spPr>
          <a:xfrm>
            <a:off x="479842" y="4252392"/>
            <a:ext cx="53271" cy="13143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901644" y="4900910"/>
            <a:ext cx="1035861" cy="523220"/>
          </a:xfrm>
          <a:prstGeom prst="rect">
            <a:avLst/>
          </a:prstGeom>
          <a:solidFill>
            <a:schemeClr val="accent3">
              <a:lumMod val="20000"/>
              <a:lumOff val="80000"/>
            </a:schemeClr>
          </a:solidFill>
        </p:spPr>
        <p:txBody>
          <a:bodyPr wrap="none" rtlCol="0">
            <a:spAutoFit/>
          </a:bodyPr>
          <a:lstStyle/>
          <a:p>
            <a:r>
              <a:rPr lang="en-US" sz="1400" dirty="0"/>
              <a:t>Name: Bess</a:t>
            </a:r>
          </a:p>
          <a:p>
            <a:r>
              <a:rPr lang="en-US" sz="1400" dirty="0">
                <a:solidFill>
                  <a:srgbClr val="C00000"/>
                </a:solidFill>
              </a:rPr>
              <a:t>Age: 22</a:t>
            </a:r>
          </a:p>
        </p:txBody>
      </p:sp>
      <p:cxnSp>
        <p:nvCxnSpPr>
          <p:cNvPr id="88" name="Straight Arrow Connector 87"/>
          <p:cNvCxnSpPr>
            <a:endCxn id="69" idx="0"/>
          </p:cNvCxnSpPr>
          <p:nvPr/>
        </p:nvCxnSpPr>
        <p:spPr>
          <a:xfrm flipH="1">
            <a:off x="2419575" y="4270449"/>
            <a:ext cx="105735" cy="630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324802" y="5566712"/>
            <a:ext cx="917239" cy="523220"/>
          </a:xfrm>
          <a:prstGeom prst="rect">
            <a:avLst/>
          </a:prstGeom>
          <a:solidFill>
            <a:schemeClr val="accent3">
              <a:lumMod val="20000"/>
              <a:lumOff val="80000"/>
            </a:schemeClr>
          </a:solidFill>
        </p:spPr>
        <p:txBody>
          <a:bodyPr wrap="none" rtlCol="0">
            <a:spAutoFit/>
          </a:bodyPr>
          <a:lstStyle/>
          <a:p>
            <a:r>
              <a:rPr lang="en-US" sz="1400" dirty="0"/>
              <a:t>Name: Sal</a:t>
            </a:r>
          </a:p>
          <a:p>
            <a:r>
              <a:rPr lang="en-US" sz="1400" dirty="0">
                <a:solidFill>
                  <a:srgbClr val="C00000"/>
                </a:solidFill>
              </a:rPr>
              <a:t>Age: 30</a:t>
            </a:r>
          </a:p>
        </p:txBody>
      </p:sp>
      <p:cxnSp>
        <p:nvCxnSpPr>
          <p:cNvPr id="92" name="Straight Arrow Connector 91"/>
          <p:cNvCxnSpPr>
            <a:endCxn id="91" idx="0"/>
          </p:cNvCxnSpPr>
          <p:nvPr/>
        </p:nvCxnSpPr>
        <p:spPr>
          <a:xfrm flipH="1">
            <a:off x="4783422" y="4270449"/>
            <a:ext cx="142251"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0" y="-22510"/>
            <a:ext cx="12192000" cy="307777"/>
            <a:chOff x="0" y="-22510"/>
            <a:chExt cx="12192000" cy="307777"/>
          </a:xfrm>
        </p:grpSpPr>
        <p:sp>
          <p:nvSpPr>
            <p:cNvPr id="47" name="Rectangle 4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8" name="TextBox 47"/>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1433336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539" y="2943193"/>
            <a:ext cx="8229600" cy="1143000"/>
          </a:xfrm>
        </p:spPr>
        <p:txBody>
          <a:bodyPr/>
          <a:lstStyle/>
          <a:p>
            <a:r>
              <a:rPr lang="en-US" dirty="0"/>
              <a:t>Some finer points of B+ Trees</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193988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Searching a B+ Tree</a:t>
            </a:r>
          </a:p>
        </p:txBody>
      </p:sp>
      <p:sp>
        <p:nvSpPr>
          <p:cNvPr id="81923" name="Rectangle 3"/>
          <p:cNvSpPr>
            <a:spLocks noGrp="1" noChangeArrowheads="1"/>
          </p:cNvSpPr>
          <p:nvPr>
            <p:ph type="body" idx="1"/>
          </p:nvPr>
        </p:nvSpPr>
        <p:spPr>
          <a:xfrm>
            <a:off x="838200" y="1825625"/>
            <a:ext cx="6477000" cy="4351338"/>
          </a:xfrm>
        </p:spPr>
        <p:txBody>
          <a:bodyPr>
            <a:normAutofit/>
          </a:bodyPr>
          <a:lstStyle/>
          <a:p>
            <a:r>
              <a:rPr lang="en-US" sz="3200" dirty="0"/>
              <a:t>For exact key values:</a:t>
            </a:r>
          </a:p>
          <a:p>
            <a:pPr lvl="1"/>
            <a:r>
              <a:rPr lang="en-US" sz="3200" dirty="0"/>
              <a:t>Start at the root</a:t>
            </a:r>
          </a:p>
          <a:p>
            <a:pPr lvl="1"/>
            <a:r>
              <a:rPr lang="en-US" sz="3200" dirty="0"/>
              <a:t>Proceed down, to the leaf</a:t>
            </a:r>
          </a:p>
          <a:p>
            <a:pPr lvl="1"/>
            <a:endParaRPr lang="en-US" sz="3200" dirty="0"/>
          </a:p>
          <a:p>
            <a:r>
              <a:rPr lang="en-US" sz="3200" dirty="0"/>
              <a:t>For range queries:</a:t>
            </a:r>
          </a:p>
          <a:p>
            <a:pPr lvl="1"/>
            <a:r>
              <a:rPr lang="en-US" sz="3200" dirty="0"/>
              <a:t>As above</a:t>
            </a:r>
          </a:p>
          <a:p>
            <a:pPr lvl="1"/>
            <a:r>
              <a:rPr lang="en-US" sz="3200" i="1" dirty="0"/>
              <a:t>Then sequential traversal</a:t>
            </a:r>
          </a:p>
        </p:txBody>
      </p:sp>
      <p:sp>
        <p:nvSpPr>
          <p:cNvPr id="81924" name="Text Box 4"/>
          <p:cNvSpPr txBox="1">
            <a:spLocks noChangeArrowheads="1"/>
          </p:cNvSpPr>
          <p:nvPr/>
        </p:nvSpPr>
        <p:spPr bwMode="auto">
          <a:xfrm>
            <a:off x="7706648" y="1770546"/>
            <a:ext cx="3647152"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a:solidFill>
                  <a:schemeClr val="accent2"/>
                </a:solidFill>
                <a:latin typeface="Menlo" charset="0"/>
                <a:ea typeface="Menlo" charset="0"/>
                <a:cs typeface="Menlo" charset="0"/>
              </a:rPr>
              <a:t>SELECT</a:t>
            </a:r>
            <a:r>
              <a:rPr lang="en-US" sz="3000" dirty="0">
                <a:solidFill>
                  <a:prstClr val="black"/>
                </a:solidFill>
                <a:latin typeface="Menlo" charset="0"/>
                <a:ea typeface="Menlo" charset="0"/>
                <a:cs typeface="Menlo" charset="0"/>
              </a:rPr>
              <a:t> name</a:t>
            </a:r>
          </a:p>
          <a:p>
            <a:r>
              <a:rPr lang="en-US" sz="3000" dirty="0">
                <a:solidFill>
                  <a:schemeClr val="accent2"/>
                </a:solidFill>
                <a:latin typeface="Menlo" charset="0"/>
                <a:ea typeface="Menlo" charset="0"/>
                <a:cs typeface="Menlo" charset="0"/>
              </a:rPr>
              <a:t>FROM</a:t>
            </a:r>
            <a:r>
              <a:rPr lang="en-US" sz="3000" dirty="0">
                <a:solidFill>
                  <a:prstClr val="black"/>
                </a:solidFill>
                <a:latin typeface="Menlo" charset="0"/>
                <a:ea typeface="Menlo" charset="0"/>
                <a:cs typeface="Menlo" charset="0"/>
              </a:rPr>
              <a:t>   people</a:t>
            </a:r>
          </a:p>
          <a:p>
            <a:r>
              <a:rPr lang="en-US" sz="3000" dirty="0">
                <a:solidFill>
                  <a:schemeClr val="accent2"/>
                </a:solidFill>
                <a:latin typeface="Menlo" charset="0"/>
                <a:ea typeface="Menlo" charset="0"/>
                <a:cs typeface="Menlo" charset="0"/>
              </a:rPr>
              <a:t>WHERE</a:t>
            </a:r>
            <a:r>
              <a:rPr lang="en-US" sz="3000" dirty="0">
                <a:solidFill>
                  <a:prstClr val="black"/>
                </a:solidFill>
                <a:latin typeface="Menlo" charset="0"/>
                <a:ea typeface="Menlo" charset="0"/>
                <a:cs typeface="Menlo" charset="0"/>
              </a:rPr>
              <a:t>  age = 25</a:t>
            </a:r>
          </a:p>
        </p:txBody>
      </p:sp>
      <p:sp>
        <p:nvSpPr>
          <p:cNvPr id="81925" name="Text Box 5"/>
          <p:cNvSpPr txBox="1">
            <a:spLocks noChangeArrowheads="1"/>
          </p:cNvSpPr>
          <p:nvPr/>
        </p:nvSpPr>
        <p:spPr bwMode="auto">
          <a:xfrm>
            <a:off x="7706648" y="3773310"/>
            <a:ext cx="387798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a:solidFill>
                  <a:schemeClr val="accent2"/>
                </a:solidFill>
                <a:latin typeface="Menlo" charset="0"/>
                <a:ea typeface="Menlo" charset="0"/>
                <a:cs typeface="Menlo" charset="0"/>
              </a:rPr>
              <a:t>SELECT</a:t>
            </a:r>
            <a:r>
              <a:rPr lang="en-US" sz="3000" dirty="0">
                <a:solidFill>
                  <a:prstClr val="black"/>
                </a:solidFill>
                <a:latin typeface="Menlo" charset="0"/>
                <a:ea typeface="Menlo" charset="0"/>
                <a:cs typeface="Menlo" charset="0"/>
              </a:rPr>
              <a:t> name</a:t>
            </a:r>
          </a:p>
          <a:p>
            <a:r>
              <a:rPr lang="en-US" sz="3000" dirty="0">
                <a:solidFill>
                  <a:schemeClr val="accent2"/>
                </a:solidFill>
                <a:latin typeface="Menlo" charset="0"/>
                <a:ea typeface="Menlo" charset="0"/>
                <a:cs typeface="Menlo" charset="0"/>
              </a:rPr>
              <a:t>FROM</a:t>
            </a:r>
            <a:r>
              <a:rPr lang="en-US" sz="3000" dirty="0">
                <a:solidFill>
                  <a:prstClr val="black"/>
                </a:solidFill>
                <a:latin typeface="Menlo" charset="0"/>
                <a:ea typeface="Menlo" charset="0"/>
                <a:cs typeface="Menlo" charset="0"/>
              </a:rPr>
              <a:t>   people</a:t>
            </a:r>
          </a:p>
          <a:p>
            <a:r>
              <a:rPr lang="en-US" sz="3000" dirty="0">
                <a:solidFill>
                  <a:schemeClr val="accent2"/>
                </a:solidFill>
                <a:latin typeface="Menlo" charset="0"/>
                <a:ea typeface="Menlo" charset="0"/>
                <a:cs typeface="Menlo" charset="0"/>
              </a:rPr>
              <a:t>WHERE</a:t>
            </a:r>
            <a:r>
              <a:rPr lang="en-US" sz="3000" dirty="0">
                <a:solidFill>
                  <a:prstClr val="black"/>
                </a:solidFill>
                <a:latin typeface="Menlo" charset="0"/>
                <a:ea typeface="Menlo" charset="0"/>
                <a:cs typeface="Menlo" charset="0"/>
              </a:rPr>
              <a:t>  20 &lt;= age</a:t>
            </a:r>
          </a:p>
          <a:p>
            <a:r>
              <a:rPr lang="en-US" sz="3000" dirty="0">
                <a:solidFill>
                  <a:prstClr val="black"/>
                </a:solidFill>
                <a:latin typeface="Menlo" charset="0"/>
                <a:ea typeface="Menlo" charset="0"/>
                <a:cs typeface="Menlo" charset="0"/>
              </a:rPr>
              <a:t>  AND  age &lt;= 30</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03285"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basics</a:t>
              </a:r>
            </a:p>
          </p:txBody>
        </p:sp>
      </p:grpSp>
    </p:spTree>
    <p:extLst>
      <p:ext uri="{BB962C8B-B14F-4D97-AF65-F5344CB8AC3E}">
        <p14:creationId xmlns:p14="http://schemas.microsoft.com/office/powerpoint/2010/main" val="48052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4" grpId="0" animBg="1"/>
      <p:bldP spid="819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Exact Search Animation</a:t>
            </a:r>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202527"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10</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12</a:t>
            </a:r>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15</a:t>
            </a:r>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20</a:t>
            </a:r>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28</a:t>
            </a:r>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30</a:t>
            </a:r>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40</a:t>
            </a:r>
          </a:p>
        </p:txBody>
      </p:sp>
      <p:sp>
        <p:nvSpPr>
          <p:cNvPr id="78000" name="Rectangle 176"/>
          <p:cNvSpPr>
            <a:spLocks noChangeArrowheads="1"/>
          </p:cNvSpPr>
          <p:nvPr/>
        </p:nvSpPr>
        <p:spPr bwMode="auto">
          <a:xfrm>
            <a:off x="70886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60</a:t>
            </a:r>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63</a:t>
            </a:r>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80</a:t>
            </a:r>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84</a:t>
            </a:r>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89</a:t>
            </a:r>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1417983"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K = 30? </a:t>
            </a:r>
          </a:p>
        </p:txBody>
      </p:sp>
      <p:sp>
        <p:nvSpPr>
          <p:cNvPr id="2" name="Smiley Face 1"/>
          <p:cNvSpPr/>
          <p:nvPr/>
        </p:nvSpPr>
        <p:spPr>
          <a:xfrm>
            <a:off x="6096000" y="1690688"/>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a:t>Not all nodes pictured</a:t>
            </a:r>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[30,40)</a:t>
            </a:r>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spTree>
    <p:extLst>
      <p:ext uri="{BB962C8B-B14F-4D97-AF65-F5344CB8AC3E}">
        <p14:creationId xmlns:p14="http://schemas.microsoft.com/office/powerpoint/2010/main" val="97701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7869E-17 -1.11111E-6 L 0.00326 0.09791 " pathEditMode="relative" rAng="0" ptsTypes="AA">
                                      <p:cBhvr>
                                        <p:cTn id="6" dur="2000" fill="hold"/>
                                        <p:tgtEl>
                                          <p:spTgt spid="2"/>
                                        </p:tgtEl>
                                        <p:attrNameLst>
                                          <p:attrName>ppt_x</p:attrName>
                                          <p:attrName>ppt_y</p:attrName>
                                        </p:attrNameLst>
                                      </p:cBhvr>
                                      <p:rCtr x="313" y="516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0326 0.09792 L -0.12891 0.15208 " pathEditMode="relative" rAng="0" ptsTypes="AA">
                                      <p:cBhvr>
                                        <p:cTn id="14" dur="2000" fill="hold"/>
                                        <p:tgtEl>
                                          <p:spTgt spid="2"/>
                                        </p:tgtEl>
                                        <p:attrNameLst>
                                          <p:attrName>ppt_x</p:attrName>
                                          <p:attrName>ppt_y</p:attrName>
                                        </p:attrNameLst>
                                      </p:cBhvr>
                                      <p:rCtr x="-6615" y="270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2891 0.15209 L -0.12891 0.25579 " pathEditMode="relative" rAng="0" ptsTypes="AA">
                                      <p:cBhvr>
                                        <p:cTn id="22" dur="2000" fill="hold"/>
                                        <p:tgtEl>
                                          <p:spTgt spid="2"/>
                                        </p:tgtEl>
                                        <p:attrNameLst>
                                          <p:attrName>ppt_x</p:attrName>
                                          <p:attrName>ppt_y</p:attrName>
                                        </p:attrNameLst>
                                      </p:cBhvr>
                                      <p:rCtr x="-39" y="50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2891 0.25579 L -0.10118 0.35486 " pathEditMode="relative" rAng="0" ptsTypes="AA">
                                      <p:cBhvr>
                                        <p:cTn id="26" dur="2000" fill="hold"/>
                                        <p:tgtEl>
                                          <p:spTgt spid="2"/>
                                        </p:tgtEl>
                                        <p:attrNameLst>
                                          <p:attrName>ppt_x</p:attrName>
                                          <p:attrName>ppt_y</p:attrName>
                                        </p:attrNameLst>
                                      </p:cBhvr>
                                      <p:rCtr x="1432" y="495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10118 0.35486 L -0.03685 0.44306 " pathEditMode="relative" rAng="0" ptsTypes="AA">
                                      <p:cBhvr>
                                        <p:cTn id="34" dur="2000" fill="hold"/>
                                        <p:tgtEl>
                                          <p:spTgt spid="2"/>
                                        </p:tgtEl>
                                        <p:attrNameLst>
                                          <p:attrName>ppt_x</p:attrName>
                                          <p:attrName>ppt_y</p:attrName>
                                        </p:attrNameLst>
                                      </p:cBhvr>
                                      <p:rCtr x="3333" y="4444"/>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3685 0.44305 L -0.00938 0.62176 " pathEditMode="relative" rAng="0" ptsTypes="AA">
                                      <p:cBhvr>
                                        <p:cTn id="42" dur="2000" fill="hold"/>
                                        <p:tgtEl>
                                          <p:spTgt spid="2"/>
                                        </p:tgtEl>
                                        <p:attrNameLst>
                                          <p:attrName>ppt_x</p:attrName>
                                          <p:attrName>ppt_y</p:attrName>
                                        </p:attrNameLst>
                                      </p:cBhvr>
                                      <p:rCtr x="1367"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51" grpId="0" animBg="1"/>
      <p:bldP spid="52" grpId="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Range Search Animation</a:t>
            </a:r>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189198"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10</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12</a:t>
            </a:r>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15</a:t>
            </a:r>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20</a:t>
            </a:r>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28</a:t>
            </a:r>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30</a:t>
            </a:r>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40</a:t>
            </a:r>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59</a:t>
            </a:r>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63</a:t>
            </a:r>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80</a:t>
            </a:r>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84</a:t>
            </a:r>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89</a:t>
            </a:r>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a:t>Not all nodes pictured</a:t>
            </a:r>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[30,40)</a:t>
            </a: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p:cNvGrpSpPr/>
          <p:nvPr/>
        </p:nvGrpSpPr>
        <p:grpSpPr>
          <a:xfrm>
            <a:off x="0" y="-22510"/>
            <a:ext cx="12192000" cy="307777"/>
            <a:chOff x="0" y="-22510"/>
            <a:chExt cx="12192000" cy="307777"/>
          </a:xfrm>
        </p:grpSpPr>
        <p:sp>
          <p:nvSpPr>
            <p:cNvPr id="59" name="Rectangle 5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spTree>
    <p:extLst>
      <p:ext uri="{BB962C8B-B14F-4D97-AF65-F5344CB8AC3E}">
        <p14:creationId xmlns:p14="http://schemas.microsoft.com/office/powerpoint/2010/main" val="19399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4"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5"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6" nodeType="clickEffect">
                                  <p:stCondLst>
                                    <p:cond delay="0"/>
                                  </p:stCondLst>
                                  <p:childTnLst>
                                    <p:animRot by="10800000">
                                      <p:cBhvr>
                                        <p:cTn id="46" dur="2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2" animBg="1"/>
      <p:bldP spid="57" grpId="3" animBg="1"/>
      <p:bldP spid="57" grpId="4" animBg="1"/>
      <p:bldP spid="57" grpId="5" animBg="1"/>
      <p:bldP spid="57" grpId="6"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 Tree Design</a:t>
            </a:r>
          </a:p>
        </p:txBody>
      </p:sp>
      <p:sp>
        <p:nvSpPr>
          <p:cNvPr id="79875" name="Rectangle 3"/>
          <p:cNvSpPr>
            <a:spLocks noGrp="1" noChangeArrowheads="1"/>
          </p:cNvSpPr>
          <p:nvPr>
            <p:ph type="body" idx="1"/>
          </p:nvPr>
        </p:nvSpPr>
        <p:spPr/>
        <p:txBody>
          <a:bodyPr>
            <a:normAutofit/>
          </a:bodyPr>
          <a:lstStyle/>
          <a:p>
            <a:r>
              <a:rPr lang="en-US" dirty="0"/>
              <a:t>How large is </a:t>
            </a:r>
            <a:r>
              <a:rPr lang="en-US" b="1" i="1" dirty="0"/>
              <a:t>d</a:t>
            </a:r>
            <a:r>
              <a:rPr lang="en-US" dirty="0"/>
              <a:t>?</a:t>
            </a:r>
          </a:p>
          <a:p>
            <a:endParaRPr lang="en-US" dirty="0"/>
          </a:p>
          <a:p>
            <a:r>
              <a:rPr lang="en-US" dirty="0"/>
              <a:t>Example:</a:t>
            </a:r>
          </a:p>
          <a:p>
            <a:pPr lvl="1"/>
            <a:r>
              <a:rPr lang="en-US" dirty="0"/>
              <a:t>Key size = 4 bytes</a:t>
            </a:r>
          </a:p>
          <a:p>
            <a:pPr lvl="1"/>
            <a:r>
              <a:rPr lang="en-US" dirty="0"/>
              <a:t>Pointer size = 8 bytes</a:t>
            </a:r>
          </a:p>
          <a:p>
            <a:pPr lvl="1"/>
            <a:r>
              <a:rPr lang="en-US" dirty="0"/>
              <a:t>Block size = 4096 bytes</a:t>
            </a:r>
          </a:p>
          <a:p>
            <a:endParaRPr lang="en-US" dirty="0"/>
          </a:p>
          <a:p>
            <a:r>
              <a:rPr lang="en-US" dirty="0"/>
              <a:t>We want each </a:t>
            </a:r>
            <a:r>
              <a:rPr lang="en-US" i="1" dirty="0"/>
              <a:t>node</a:t>
            </a:r>
            <a:r>
              <a:rPr lang="en-US" dirty="0"/>
              <a:t> to fit on a single </a:t>
            </a:r>
            <a:r>
              <a:rPr lang="en-US" i="1" dirty="0"/>
              <a:t>block/page</a:t>
            </a:r>
            <a:endParaRPr lang="en-US" dirty="0"/>
          </a:p>
          <a:p>
            <a:pPr lvl="1"/>
            <a:r>
              <a:rPr lang="en-US" dirty="0"/>
              <a:t>2d x 4  + (2d+1) x 8  &lt;=  4096 </a:t>
            </a:r>
            <a:r>
              <a:rPr lang="en-US" dirty="0">
                <a:sym typeface="Wingdings"/>
              </a:rPr>
              <a:t> </a:t>
            </a:r>
            <a:r>
              <a:rPr lang="en-US" b="1" i="1" dirty="0">
                <a:sym typeface="Wingdings"/>
              </a:rPr>
              <a:t>d &lt;= 170</a:t>
            </a:r>
            <a:endParaRPr lang="en-US" b="1" i="1" dirty="0"/>
          </a:p>
        </p:txBody>
      </p:sp>
      <p:sp>
        <p:nvSpPr>
          <p:cNvPr id="13" name="TextBox 12"/>
          <p:cNvSpPr txBox="1"/>
          <p:nvPr/>
        </p:nvSpPr>
        <p:spPr>
          <a:xfrm>
            <a:off x="8046318" y="2610320"/>
            <a:ext cx="3704549"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NB: Oracle allows 64K = 2^16 byte blocks</a:t>
            </a:r>
            <a:endParaRPr lang="en-US" sz="2400" i="1" dirty="0">
              <a:latin typeface="+mj-lt"/>
            </a:endParaRPr>
          </a:p>
          <a:p>
            <a:r>
              <a:rPr lang="en-US" sz="2400" dirty="0">
                <a:latin typeface="+mj-lt"/>
                <a:sym typeface="Wingdings"/>
              </a:rPr>
              <a:t> d &lt;= 2730</a:t>
            </a:r>
            <a:endParaRPr lang="en-US" sz="2400" dirty="0">
              <a:latin typeface="+mj-lt"/>
            </a:endParaRPr>
          </a:p>
        </p:txBody>
      </p:sp>
      <p:grpSp>
        <p:nvGrpSpPr>
          <p:cNvPr id="8" name="Group 7"/>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spTree>
    <p:extLst>
      <p:ext uri="{BB962C8B-B14F-4D97-AF65-F5344CB8AC3E}">
        <p14:creationId xmlns:p14="http://schemas.microsoft.com/office/powerpoint/2010/main" val="62032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B+ Tree: High </a:t>
            </a:r>
            <a:r>
              <a:rPr lang="en-US" dirty="0" err="1"/>
              <a:t>Fanout</a:t>
            </a:r>
            <a:r>
              <a:rPr lang="en-US" dirty="0"/>
              <a:t> = Smaller &amp; Lower IO</a:t>
            </a:r>
          </a:p>
        </p:txBody>
      </p:sp>
      <p:sp>
        <p:nvSpPr>
          <p:cNvPr id="79875" name="Rectangle 3"/>
          <p:cNvSpPr>
            <a:spLocks noGrp="1" noChangeArrowheads="1"/>
          </p:cNvSpPr>
          <p:nvPr>
            <p:ph type="body" idx="1"/>
          </p:nvPr>
        </p:nvSpPr>
        <p:spPr>
          <a:xfrm>
            <a:off x="838200" y="1825625"/>
            <a:ext cx="7315200" cy="4351338"/>
          </a:xfrm>
        </p:spPr>
        <p:txBody>
          <a:bodyPr>
            <a:normAutofit fontScale="92500" lnSpcReduction="20000"/>
          </a:bodyPr>
          <a:lstStyle/>
          <a:p>
            <a:r>
              <a:rPr lang="en-US" dirty="0"/>
              <a:t>As compared to e.g. binary search trees, B+ Trees have </a:t>
            </a:r>
            <a:r>
              <a:rPr lang="en-US" b="1" dirty="0"/>
              <a:t>high</a:t>
            </a:r>
            <a:r>
              <a:rPr lang="en-US" dirty="0"/>
              <a:t> </a:t>
            </a:r>
            <a:r>
              <a:rPr lang="en-US" b="1" i="1" dirty="0" err="1"/>
              <a:t>fanout</a:t>
            </a:r>
            <a:r>
              <a:rPr lang="en-US" b="1" i="1" dirty="0"/>
              <a:t> </a:t>
            </a:r>
            <a:r>
              <a:rPr lang="en-US" dirty="0"/>
              <a:t>(</a:t>
            </a:r>
            <a:r>
              <a:rPr lang="en-US" b="1" i="1" dirty="0"/>
              <a:t>between d+1 and 2d+1</a:t>
            </a:r>
            <a:r>
              <a:rPr lang="en-US" dirty="0"/>
              <a:t>)</a:t>
            </a:r>
          </a:p>
          <a:p>
            <a:endParaRPr lang="en-US" dirty="0"/>
          </a:p>
          <a:p>
            <a:r>
              <a:rPr lang="en-US" dirty="0"/>
              <a:t>This means that the </a:t>
            </a:r>
            <a:r>
              <a:rPr lang="en-US" b="1" dirty="0"/>
              <a:t>depth of the tree is small </a:t>
            </a:r>
            <a:r>
              <a:rPr lang="en-US" dirty="0">
                <a:sym typeface="Wingdings"/>
              </a:rPr>
              <a:t> getting to any element requires very few IO operations!</a:t>
            </a:r>
          </a:p>
          <a:p>
            <a:pPr lvl="1"/>
            <a:r>
              <a:rPr lang="en-US" dirty="0">
                <a:sym typeface="Wingdings"/>
              </a:rPr>
              <a:t>Also can often store most or all of the B+ Tree in main memory!</a:t>
            </a:r>
            <a:endParaRPr lang="en-US" dirty="0"/>
          </a:p>
          <a:p>
            <a:endParaRPr lang="en-US" dirty="0"/>
          </a:p>
          <a:p>
            <a:r>
              <a:rPr lang="en-US" dirty="0"/>
              <a:t>A </a:t>
            </a:r>
            <a:r>
              <a:rPr lang="en-US" dirty="0" err="1"/>
              <a:t>TiB</a:t>
            </a:r>
            <a:r>
              <a:rPr lang="en-US" dirty="0"/>
              <a:t> = 2</a:t>
            </a:r>
            <a:r>
              <a:rPr lang="en-US" baseline="30000" dirty="0"/>
              <a:t>40</a:t>
            </a:r>
            <a:r>
              <a:rPr lang="en-US" dirty="0"/>
              <a:t> Bytes.  What is the height of a B+ Tree (with fill-factor = 1) that indexes it (with 64K pages)?</a:t>
            </a:r>
          </a:p>
          <a:p>
            <a:pPr lvl="1"/>
            <a:r>
              <a:rPr lang="en-US" dirty="0"/>
              <a:t>(2*2730 + 1)</a:t>
            </a:r>
            <a:r>
              <a:rPr lang="en-US" baseline="30000" dirty="0"/>
              <a:t>h</a:t>
            </a:r>
            <a:r>
              <a:rPr lang="en-US" dirty="0"/>
              <a:t> = 2</a:t>
            </a:r>
            <a:r>
              <a:rPr lang="en-US" baseline="30000" dirty="0"/>
              <a:t>40</a:t>
            </a:r>
            <a:r>
              <a:rPr lang="en-US" dirty="0"/>
              <a:t> </a:t>
            </a:r>
            <a:r>
              <a:rPr lang="en-US" dirty="0">
                <a:sym typeface="Wingdings"/>
              </a:rPr>
              <a:t> </a:t>
            </a:r>
            <a:r>
              <a:rPr lang="en-US" b="1" i="1" dirty="0">
                <a:sym typeface="Wingdings"/>
              </a:rPr>
              <a:t>h = 4 </a:t>
            </a:r>
            <a:endParaRPr lang="en-US" b="1" i="1" dirty="0"/>
          </a:p>
          <a:p>
            <a:pPr lvl="1"/>
            <a:endParaRPr lang="en-US" b="1" i="1" dirty="0"/>
          </a:p>
        </p:txBody>
      </p:sp>
      <p:sp>
        <p:nvSpPr>
          <p:cNvPr id="13" name="TextBox 12"/>
          <p:cNvSpPr txBox="1"/>
          <p:nvPr/>
        </p:nvSpPr>
        <p:spPr>
          <a:xfrm>
            <a:off x="7848600" y="1425378"/>
            <a:ext cx="4207067" cy="304698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The </a:t>
            </a:r>
            <a:r>
              <a:rPr lang="en-US" sz="2400" b="1" u="sng" dirty="0" err="1">
                <a:latin typeface="+mj-lt"/>
              </a:rPr>
              <a:t>fanout</a:t>
            </a:r>
            <a:r>
              <a:rPr lang="en-US" sz="2400" dirty="0">
                <a:latin typeface="+mj-lt"/>
              </a:rPr>
              <a:t> is defined as the number of pointers to child nodes coming out of a node</a:t>
            </a:r>
          </a:p>
          <a:p>
            <a:endParaRPr lang="en-US" sz="2400" dirty="0">
              <a:latin typeface="+mj-lt"/>
            </a:endParaRPr>
          </a:p>
          <a:p>
            <a:r>
              <a:rPr lang="en-US" sz="2400" b="1" i="1" dirty="0">
                <a:latin typeface="+mj-lt"/>
              </a:rPr>
              <a:t>Note that </a:t>
            </a:r>
            <a:r>
              <a:rPr lang="en-US" sz="2400" b="1" i="1" dirty="0" err="1">
                <a:latin typeface="+mj-lt"/>
              </a:rPr>
              <a:t>fanout</a:t>
            </a:r>
            <a:r>
              <a:rPr lang="en-US" sz="2400" b="1" i="1" dirty="0">
                <a:latin typeface="+mj-lt"/>
              </a:rPr>
              <a:t> is dynamic- we’ll often assume it’s constant just to come up with approximate </a:t>
            </a:r>
            <a:r>
              <a:rPr lang="en-US" sz="2400" b="1" i="1" dirty="0" err="1">
                <a:latin typeface="+mj-lt"/>
              </a:rPr>
              <a:t>eqns</a:t>
            </a:r>
            <a:r>
              <a:rPr lang="en-US" sz="2400" b="1" i="1" dirty="0">
                <a:latin typeface="+mj-lt"/>
              </a:rPr>
              <a:t>!</a:t>
            </a:r>
          </a:p>
        </p:txBody>
      </p:sp>
      <p:sp>
        <p:nvSpPr>
          <p:cNvPr id="8" name="TextBox 7"/>
          <p:cNvSpPr txBox="1"/>
          <p:nvPr/>
        </p:nvSpPr>
        <p:spPr>
          <a:xfrm>
            <a:off x="8046317" y="4607303"/>
            <a:ext cx="370454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The known universe contains ~10</a:t>
            </a:r>
            <a:r>
              <a:rPr lang="en-US" sz="2400" baseline="30000" dirty="0">
                <a:latin typeface="+mj-lt"/>
              </a:rPr>
              <a:t>80</a:t>
            </a:r>
            <a:r>
              <a:rPr lang="en-US" sz="2400" dirty="0">
                <a:latin typeface="+mj-lt"/>
              </a:rPr>
              <a:t> particles… what is </a:t>
            </a:r>
            <a:r>
              <a:rPr lang="en-US" sz="2400">
                <a:latin typeface="+mj-lt"/>
              </a:rPr>
              <a:t>the height of a B+ Tree that indexes these?</a:t>
            </a:r>
            <a:endParaRPr lang="en-US" sz="2400" dirty="0">
              <a:latin typeface="+mj-lt"/>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spTree>
    <p:extLst>
      <p:ext uri="{BB962C8B-B14F-4D97-AF65-F5344CB8AC3E}">
        <p14:creationId xmlns:p14="http://schemas.microsoft.com/office/powerpoint/2010/main" val="101317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a:t>B+ Trees in Practice</a:t>
            </a:r>
          </a:p>
        </p:txBody>
      </p:sp>
      <p:sp>
        <p:nvSpPr>
          <p:cNvPr id="83973" name="Rectangle 5"/>
          <p:cNvSpPr>
            <a:spLocks noGrp="1" noChangeArrowheads="1"/>
          </p:cNvSpPr>
          <p:nvPr>
            <p:ph type="body" idx="1"/>
          </p:nvPr>
        </p:nvSpPr>
        <p:spPr>
          <a:xfrm>
            <a:off x="850900" y="1866900"/>
            <a:ext cx="10502900" cy="4686300"/>
          </a:xfrm>
          <a:noFill/>
          <a:ln/>
        </p:spPr>
        <p:txBody>
          <a:bodyPr vert="horz" lIns="92075" tIns="46038" rIns="92075" bIns="46038" rtlCol="0">
            <a:normAutofit lnSpcReduction="10000"/>
          </a:bodyPr>
          <a:lstStyle/>
          <a:p>
            <a:pPr>
              <a:lnSpc>
                <a:spcPct val="90000"/>
              </a:lnSpc>
            </a:pPr>
            <a:r>
              <a:rPr lang="en-US" dirty="0"/>
              <a:t>Typical order: d=100.  Typical fill-factor: 67%.</a:t>
            </a:r>
          </a:p>
          <a:p>
            <a:pPr lvl="1">
              <a:lnSpc>
                <a:spcPct val="90000"/>
              </a:lnSpc>
            </a:pPr>
            <a:r>
              <a:rPr lang="en-US" dirty="0"/>
              <a:t>average </a:t>
            </a:r>
            <a:r>
              <a:rPr lang="en-US" dirty="0" err="1"/>
              <a:t>fanout</a:t>
            </a:r>
            <a:r>
              <a:rPr lang="en-US" dirty="0"/>
              <a:t> = 133</a:t>
            </a:r>
          </a:p>
          <a:p>
            <a:pPr>
              <a:lnSpc>
                <a:spcPct val="90000"/>
              </a:lnSpc>
            </a:pPr>
            <a:endParaRPr lang="en-US" dirty="0"/>
          </a:p>
          <a:p>
            <a:pPr>
              <a:lnSpc>
                <a:spcPct val="90000"/>
              </a:lnSpc>
            </a:pPr>
            <a:r>
              <a:rPr lang="en-US" dirty="0"/>
              <a:t>Typical capacities:</a:t>
            </a:r>
          </a:p>
          <a:p>
            <a:pPr lvl="1">
              <a:lnSpc>
                <a:spcPct val="90000"/>
              </a:lnSpc>
            </a:pPr>
            <a:r>
              <a:rPr lang="en-US" dirty="0"/>
              <a:t>Height 4: 133</a:t>
            </a:r>
            <a:r>
              <a:rPr lang="en-US" baseline="30000" dirty="0"/>
              <a:t>4</a:t>
            </a:r>
            <a:r>
              <a:rPr lang="en-US" dirty="0"/>
              <a:t> = 312,900,700 records</a:t>
            </a:r>
          </a:p>
          <a:p>
            <a:pPr lvl="1">
              <a:lnSpc>
                <a:spcPct val="90000"/>
              </a:lnSpc>
            </a:pPr>
            <a:r>
              <a:rPr lang="en-US" dirty="0"/>
              <a:t>Height 3: 133</a:t>
            </a:r>
            <a:r>
              <a:rPr lang="en-US" baseline="30000" dirty="0"/>
              <a:t>3</a:t>
            </a:r>
            <a:r>
              <a:rPr lang="en-US" dirty="0"/>
              <a:t> =     2,352,637 records</a:t>
            </a:r>
          </a:p>
          <a:p>
            <a:pPr>
              <a:lnSpc>
                <a:spcPct val="90000"/>
              </a:lnSpc>
            </a:pPr>
            <a:endParaRPr lang="en-US" dirty="0"/>
          </a:p>
          <a:p>
            <a:pPr>
              <a:lnSpc>
                <a:spcPct val="90000"/>
              </a:lnSpc>
            </a:pPr>
            <a:r>
              <a:rPr lang="en-US" dirty="0"/>
              <a:t>Top levels of tree sit </a:t>
            </a:r>
            <a:r>
              <a:rPr lang="en-US" i="1" dirty="0"/>
              <a:t>in the buffer pool</a:t>
            </a:r>
            <a:r>
              <a:rPr lang="en-US" dirty="0"/>
              <a:t>:</a:t>
            </a:r>
          </a:p>
          <a:p>
            <a:pPr lvl="1">
              <a:lnSpc>
                <a:spcPct val="90000"/>
              </a:lnSpc>
            </a:pPr>
            <a:r>
              <a:rPr lang="en-US" dirty="0"/>
              <a:t>Level 1 =           1 page  =     8 Kbytes</a:t>
            </a:r>
          </a:p>
          <a:p>
            <a:pPr lvl="1">
              <a:lnSpc>
                <a:spcPct val="90000"/>
              </a:lnSpc>
            </a:pPr>
            <a:r>
              <a:rPr lang="en-US" dirty="0"/>
              <a:t>Level 2 =      133 pages =     1 </a:t>
            </a:r>
            <a:r>
              <a:rPr lang="en-US" dirty="0" err="1"/>
              <a:t>Mbyte</a:t>
            </a:r>
            <a:endParaRPr lang="en-US" dirty="0"/>
          </a:p>
          <a:p>
            <a:pPr lvl="1">
              <a:lnSpc>
                <a:spcPct val="90000"/>
              </a:lnSpc>
            </a:pPr>
            <a:r>
              <a:rPr lang="en-US" dirty="0"/>
              <a:t>Level 3 = 17,689 pages = 133 </a:t>
            </a:r>
            <a:r>
              <a:rPr lang="en-US" dirty="0" err="1"/>
              <a:t>MBytes</a:t>
            </a:r>
            <a:r>
              <a:rPr lang="en-US" dirty="0"/>
              <a:t>    </a:t>
            </a:r>
            <a:r>
              <a:rPr lang="en-US" sz="2000" dirty="0"/>
              <a:t>  </a:t>
            </a:r>
          </a:p>
        </p:txBody>
      </p:sp>
      <p:sp>
        <p:nvSpPr>
          <p:cNvPr id="6" name="TextBox 5"/>
          <p:cNvSpPr txBox="1"/>
          <p:nvPr/>
        </p:nvSpPr>
        <p:spPr>
          <a:xfrm>
            <a:off x="7327900" y="5294293"/>
            <a:ext cx="2590800"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Typically</a:t>
            </a:r>
            <a:r>
              <a:rPr lang="en-US" sz="2800">
                <a:latin typeface="+mj-lt"/>
              </a:rPr>
              <a:t>, only pay </a:t>
            </a:r>
            <a:r>
              <a:rPr lang="en-US" sz="2800" dirty="0">
                <a:latin typeface="+mj-lt"/>
              </a:rPr>
              <a:t>for one IO!</a:t>
            </a:r>
          </a:p>
        </p:txBody>
      </p:sp>
      <p:sp>
        <p:nvSpPr>
          <p:cNvPr id="11" name="TextBox 10"/>
          <p:cNvSpPr txBox="1"/>
          <p:nvPr/>
        </p:nvSpPr>
        <p:spPr>
          <a:xfrm>
            <a:off x="8293100" y="1892300"/>
            <a:ext cx="3505200"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a:latin typeface="+mj-lt"/>
              </a:rPr>
              <a:t>Fill-factor</a:t>
            </a:r>
            <a:r>
              <a:rPr lang="en-US" sz="2400" dirty="0">
                <a:latin typeface="+mj-lt"/>
              </a:rPr>
              <a:t> is the percent of available slots in the B+ Tree that are filled; is usually &lt; 1 to leave slack for (quicker) insertions</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spTree>
    <p:extLst>
      <p:ext uri="{BB962C8B-B14F-4D97-AF65-F5344CB8AC3E}">
        <p14:creationId xmlns:p14="http://schemas.microsoft.com/office/powerpoint/2010/main" val="219354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97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97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97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3">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Bottom)">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P spid="6"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a:t>Simple Cost Model for Search</a:t>
            </a:r>
          </a:p>
        </p:txBody>
      </p:sp>
      <p:sp>
        <p:nvSpPr>
          <p:cNvPr id="83973" name="Rectangle 5"/>
          <p:cNvSpPr>
            <a:spLocks noGrp="1" noChangeArrowheads="1"/>
          </p:cNvSpPr>
          <p:nvPr>
            <p:ph type="body" idx="1"/>
          </p:nvPr>
        </p:nvSpPr>
        <p:spPr>
          <a:xfrm>
            <a:off x="850900" y="1866900"/>
            <a:ext cx="10820400" cy="4660900"/>
          </a:xfrm>
          <a:noFill/>
          <a:ln/>
        </p:spPr>
        <p:txBody>
          <a:bodyPr vert="horz" lIns="92075" tIns="46038" rIns="92075" bIns="46038" rtlCol="0">
            <a:normAutofit fontScale="92500" lnSpcReduction="20000"/>
          </a:bodyPr>
          <a:lstStyle/>
          <a:p>
            <a:pPr>
              <a:lnSpc>
                <a:spcPct val="90000"/>
              </a:lnSpc>
            </a:pPr>
            <a:r>
              <a:rPr lang="en-US" dirty="0"/>
              <a:t>Let:</a:t>
            </a:r>
          </a:p>
          <a:p>
            <a:pPr lvl="1"/>
            <a:r>
              <a:rPr lang="en-US" b="1" i="1" dirty="0"/>
              <a:t>f</a:t>
            </a:r>
            <a:r>
              <a:rPr lang="en-US" dirty="0"/>
              <a:t> = </a:t>
            </a:r>
            <a:r>
              <a:rPr lang="en-US" dirty="0" err="1"/>
              <a:t>fanout</a:t>
            </a:r>
            <a:r>
              <a:rPr lang="en-US" dirty="0"/>
              <a:t>, which is </a:t>
            </a:r>
            <a:r>
              <a:rPr lang="en-US" b="1" dirty="0"/>
              <a:t>in [d+1, 2d+1] </a:t>
            </a:r>
            <a:r>
              <a:rPr lang="en-US" b="1" i="1" dirty="0"/>
              <a:t>(we’ll assume it’s constant for our cost model…)</a:t>
            </a:r>
            <a:endParaRPr lang="en-US" dirty="0"/>
          </a:p>
          <a:p>
            <a:pPr lvl="1"/>
            <a:r>
              <a:rPr lang="en-US" b="1" i="1" dirty="0"/>
              <a:t>N</a:t>
            </a:r>
            <a:r>
              <a:rPr lang="en-US" dirty="0"/>
              <a:t> = the total number of </a:t>
            </a:r>
            <a:r>
              <a:rPr lang="en-US" i="1" dirty="0"/>
              <a:t>pages </a:t>
            </a:r>
            <a:r>
              <a:rPr lang="en-US" dirty="0"/>
              <a:t>we need to index</a:t>
            </a:r>
          </a:p>
          <a:p>
            <a:pPr lvl="1"/>
            <a:r>
              <a:rPr lang="en-US" b="1" i="1" dirty="0"/>
              <a:t>F</a:t>
            </a:r>
            <a:r>
              <a:rPr lang="en-US" dirty="0"/>
              <a:t> = fill-factor (usually ~= 2/3)</a:t>
            </a:r>
          </a:p>
          <a:p>
            <a:pPr lvl="1"/>
            <a:endParaRPr lang="en-US" dirty="0"/>
          </a:p>
          <a:p>
            <a:r>
              <a:rPr lang="en-US" dirty="0"/>
              <a:t>Our B+ Tree needs to have room to index </a:t>
            </a:r>
            <a:r>
              <a:rPr lang="en-US" b="1" i="1" dirty="0"/>
              <a:t>N / F </a:t>
            </a:r>
            <a:r>
              <a:rPr lang="en-US" dirty="0"/>
              <a:t>pages!</a:t>
            </a:r>
          </a:p>
          <a:p>
            <a:pPr lvl="1"/>
            <a:r>
              <a:rPr lang="en-US" dirty="0"/>
              <a:t>We have the fill factor in order to leave some open slots for faster insertions</a:t>
            </a:r>
          </a:p>
          <a:p>
            <a:pPr lvl="1"/>
            <a:endParaRPr lang="en-US" dirty="0"/>
          </a:p>
          <a:p>
            <a:r>
              <a:rPr lang="en-US" dirty="0">
                <a:sym typeface="Wingdings"/>
              </a:rPr>
              <a:t>What height (</a:t>
            </a:r>
            <a:r>
              <a:rPr lang="en-US" i="1" dirty="0">
                <a:sym typeface="Wingdings"/>
              </a:rPr>
              <a:t>h</a:t>
            </a:r>
            <a:r>
              <a:rPr lang="en-US" dirty="0">
                <a:sym typeface="Wingdings"/>
              </a:rPr>
              <a:t>) does our B+ Tree need to be?</a:t>
            </a:r>
          </a:p>
          <a:p>
            <a:pPr lvl="1"/>
            <a:r>
              <a:rPr lang="en-US" dirty="0">
                <a:sym typeface="Wingdings"/>
              </a:rPr>
              <a:t>h=1  Just the root node- room to index f pages</a:t>
            </a:r>
          </a:p>
          <a:p>
            <a:pPr lvl="1"/>
            <a:r>
              <a:rPr lang="en-US" dirty="0">
                <a:sym typeface="Wingdings"/>
              </a:rPr>
              <a:t>h=2  f leaf nodes- room to index f</a:t>
            </a:r>
            <a:r>
              <a:rPr lang="en-US" baseline="30000" dirty="0">
                <a:sym typeface="Wingdings"/>
              </a:rPr>
              <a:t>2</a:t>
            </a:r>
            <a:r>
              <a:rPr lang="en-US" dirty="0">
                <a:sym typeface="Wingdings"/>
              </a:rPr>
              <a:t> pages</a:t>
            </a:r>
          </a:p>
          <a:p>
            <a:pPr lvl="1"/>
            <a:r>
              <a:rPr lang="en-US" dirty="0">
                <a:sym typeface="Wingdings"/>
              </a:rPr>
              <a:t>h=3  f</a:t>
            </a:r>
            <a:r>
              <a:rPr lang="en-US" baseline="30000" dirty="0">
                <a:sym typeface="Wingdings"/>
              </a:rPr>
              <a:t>2</a:t>
            </a:r>
            <a:r>
              <a:rPr lang="en-US" dirty="0">
                <a:sym typeface="Wingdings"/>
              </a:rPr>
              <a:t> leaf nodes- room to index f</a:t>
            </a:r>
            <a:r>
              <a:rPr lang="en-US" baseline="30000" dirty="0">
                <a:sym typeface="Wingdings"/>
              </a:rPr>
              <a:t>3 </a:t>
            </a:r>
            <a:r>
              <a:rPr lang="en-US" dirty="0">
                <a:sym typeface="Wingdings"/>
              </a:rPr>
              <a:t>pages</a:t>
            </a:r>
          </a:p>
          <a:p>
            <a:pPr lvl="1"/>
            <a:r>
              <a:rPr lang="en-US" dirty="0">
                <a:sym typeface="Wingdings"/>
              </a:rPr>
              <a:t>…</a:t>
            </a:r>
          </a:p>
          <a:p>
            <a:pPr lvl="1"/>
            <a:r>
              <a:rPr lang="en-US" dirty="0">
                <a:sym typeface="Wingdings"/>
              </a:rPr>
              <a:t>h  f</a:t>
            </a:r>
            <a:r>
              <a:rPr lang="en-US" baseline="30000" dirty="0">
                <a:sym typeface="Wingdings"/>
              </a:rPr>
              <a:t>h-1</a:t>
            </a:r>
            <a:r>
              <a:rPr lang="en-US" dirty="0">
                <a:sym typeface="Wingdings"/>
              </a:rPr>
              <a:t> leaf nodes- room to index </a:t>
            </a:r>
            <a:r>
              <a:rPr lang="en-US" dirty="0" err="1">
                <a:sym typeface="Wingdings"/>
              </a:rPr>
              <a:t>f</a:t>
            </a:r>
            <a:r>
              <a:rPr lang="en-US" baseline="30000" dirty="0" err="1">
                <a:sym typeface="Wingdings"/>
              </a:rPr>
              <a:t>h</a:t>
            </a:r>
            <a:r>
              <a:rPr lang="en-US" dirty="0">
                <a:sym typeface="Wingdings"/>
              </a:rPr>
              <a:t> pages!</a:t>
            </a:r>
            <a:endParaRPr lang="en-US" baseline="30000" dirty="0">
              <a:sym typeface="Wingdings"/>
            </a:endParaRPr>
          </a:p>
          <a:p>
            <a:pPr marL="0" indent="0">
              <a:buNone/>
            </a:pPr>
            <a:endParaRPr lang="en-US" dirty="0">
              <a:sym typeface="Wingdings"/>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mc:AlternateContent xmlns:mc="http://schemas.openxmlformats.org/markup-compatibility/2006" xmlns:a14="http://schemas.microsoft.com/office/drawing/2010/main">
        <mc:Choice Requires="a14">
          <p:sp>
            <p:nvSpPr>
              <p:cNvPr id="2" name="Rectangle 1"/>
              <p:cNvSpPr/>
              <p:nvPr/>
            </p:nvSpPr>
            <p:spPr>
              <a:xfrm>
                <a:off x="7943850" y="5083466"/>
                <a:ext cx="3511550" cy="1164934"/>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800" dirty="0">
                    <a:latin typeface="+mj-lt"/>
                    <a:sym typeface="Wingdings"/>
                  </a:rPr>
                  <a:t> We need a B+ Tree </a:t>
                </a:r>
                <a:r>
                  <a:rPr lang="en-US" sz="2800">
                    <a:latin typeface="+mj-lt"/>
                    <a:sym typeface="Wingdings"/>
                  </a:rPr>
                  <a:t>of height h = </a:t>
                </a:r>
                <a14:m>
                  <m:oMath xmlns:m="http://schemas.openxmlformats.org/officeDocument/2006/math">
                    <m:d>
                      <m:dPr>
                        <m:begChr m:val="⌈"/>
                        <m:endChr m:val="⌉"/>
                        <m:ctrlPr>
                          <a:rPr lang="en-US" sz="2800" i="1">
                            <a:latin typeface="Cambria Math" panose="02040503050406030204" pitchFamily="18" charset="0"/>
                            <a:sym typeface="Wingdings"/>
                          </a:rPr>
                        </m:ctrlPr>
                      </m:dPr>
                      <m:e>
                        <m:func>
                          <m:funcPr>
                            <m:ctrlPr>
                              <a:rPr lang="en-US" sz="2800" i="1">
                                <a:latin typeface="Cambria Math" panose="02040503050406030204" pitchFamily="18" charset="0"/>
                                <a:sym typeface="Wingdings"/>
                              </a:rPr>
                            </m:ctrlPr>
                          </m:funcPr>
                          <m:fName>
                            <m:sSub>
                              <m:sSubPr>
                                <m:ctrlPr>
                                  <a:rPr lang="en-US" sz="2800" i="1">
                                    <a:latin typeface="Cambria Math" panose="02040503050406030204" pitchFamily="18" charset="0"/>
                                    <a:sym typeface="Wingdings"/>
                                  </a:rPr>
                                </m:ctrlPr>
                              </m:sSubPr>
                              <m:e>
                                <m:r>
                                  <m:rPr>
                                    <m:sty m:val="p"/>
                                  </m:rPr>
                                  <a:rPr lang="en-US" sz="2800">
                                    <a:latin typeface="Cambria Math" charset="0"/>
                                    <a:sym typeface="Wingdings"/>
                                  </a:rPr>
                                  <m:t>log</m:t>
                                </m:r>
                              </m:e>
                              <m:sub>
                                <m:r>
                                  <a:rPr lang="en-US" sz="2800" i="1" smtClean="0">
                                    <a:latin typeface="Cambria Math" charset="0"/>
                                    <a:sym typeface="Wingdings"/>
                                  </a:rPr>
                                  <m:t>𝑓</m:t>
                                </m:r>
                              </m:sub>
                            </m:sSub>
                          </m:fName>
                          <m:e>
                            <m:f>
                              <m:fPr>
                                <m:ctrlPr>
                                  <a:rPr lang="en-US" sz="2800" i="1">
                                    <a:latin typeface="Cambria Math" panose="02040503050406030204" pitchFamily="18" charset="0"/>
                                    <a:sym typeface="Wingdings"/>
                                  </a:rPr>
                                </m:ctrlPr>
                              </m:fPr>
                              <m:num>
                                <m:r>
                                  <a:rPr lang="en-US" sz="2800" i="1">
                                    <a:latin typeface="Cambria Math" charset="0"/>
                                    <a:sym typeface="Wingdings"/>
                                  </a:rPr>
                                  <m:t>𝑁</m:t>
                                </m:r>
                              </m:num>
                              <m:den>
                                <m:r>
                                  <a:rPr lang="en-US" sz="2800" i="1">
                                    <a:latin typeface="Cambria Math" charset="0"/>
                                    <a:sym typeface="Wingdings"/>
                                  </a:rPr>
                                  <m:t>𝐹</m:t>
                                </m:r>
                              </m:den>
                            </m:f>
                          </m:e>
                        </m:func>
                      </m:e>
                    </m:d>
                  </m:oMath>
                </a14:m>
                <a:r>
                  <a:rPr lang="en-US" sz="2800" dirty="0">
                    <a:latin typeface="+mj-lt"/>
                  </a:rPr>
                  <a:t>!</a:t>
                </a:r>
              </a:p>
            </p:txBody>
          </p:sp>
        </mc:Choice>
        <mc:Fallback xmlns="">
          <p:sp>
            <p:nvSpPr>
              <p:cNvPr id="2" name="Rectangle 1"/>
              <p:cNvSpPr>
                <a:spLocks noRot="1" noChangeAspect="1" noMove="1" noResize="1" noEditPoints="1" noAdjustHandles="1" noChangeArrowheads="1" noChangeShapeType="1" noTextEdit="1"/>
              </p:cNvSpPr>
              <p:nvPr/>
            </p:nvSpPr>
            <p:spPr>
              <a:xfrm>
                <a:off x="7943850" y="5083466"/>
                <a:ext cx="3511550" cy="1164934"/>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952625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7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97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9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a:t>Simple Cost Model for Search</a:t>
            </a:r>
          </a:p>
        </p:txBody>
      </p:sp>
      <mc:AlternateContent xmlns:mc="http://schemas.openxmlformats.org/markup-compatibility/2006" xmlns:a14="http://schemas.microsoft.com/office/drawing/2010/main">
        <mc:Choice Requires="a14">
          <p:sp>
            <p:nvSpPr>
              <p:cNvPr id="83973" name="Rectangle 5"/>
              <p:cNvSpPr>
                <a:spLocks noGrp="1" noChangeArrowheads="1"/>
              </p:cNvSpPr>
              <p:nvPr>
                <p:ph type="body" idx="1"/>
              </p:nvPr>
            </p:nvSpPr>
            <p:spPr>
              <a:xfrm>
                <a:off x="850900" y="1866900"/>
                <a:ext cx="10820400" cy="3962400"/>
              </a:xfrm>
              <a:noFill/>
              <a:ln/>
            </p:spPr>
            <p:txBody>
              <a:bodyPr vert="horz" lIns="92075" tIns="46038" rIns="92075" bIns="46038" rtlCol="0">
                <a:normAutofit lnSpcReduction="10000"/>
              </a:bodyPr>
              <a:lstStyle/>
              <a:p>
                <a:r>
                  <a:rPr lang="en-US" dirty="0"/>
                  <a:t>Note that if we have </a:t>
                </a:r>
                <a:r>
                  <a:rPr lang="en-US" b="1" i="1" dirty="0"/>
                  <a:t>B</a:t>
                </a:r>
                <a:r>
                  <a:rPr lang="en-US" dirty="0"/>
                  <a:t> available buffer pages, by the same logic:</a:t>
                </a:r>
              </a:p>
              <a:p>
                <a:pPr lvl="1"/>
                <a:r>
                  <a:rPr lang="en-US" dirty="0"/>
                  <a:t>We can store </a:t>
                </a:r>
                <a14:m>
                  <m:oMath xmlns:m="http://schemas.openxmlformats.org/officeDocument/2006/math">
                    <m:r>
                      <a:rPr lang="en-US" b="1" i="1" smtClean="0">
                        <a:latin typeface="Cambria Math" charset="0"/>
                      </a:rPr>
                      <m:t>𝑳</m:t>
                    </m:r>
                    <m:r>
                      <a:rPr lang="en-US" b="1" i="1" baseline="-25000" smtClean="0">
                        <a:latin typeface="Cambria Math" charset="0"/>
                      </a:rPr>
                      <m:t>𝑩</m:t>
                    </m:r>
                  </m:oMath>
                </a14:m>
                <a:r>
                  <a:rPr lang="en-US" dirty="0">
                    <a:sym typeface="Wingdings"/>
                  </a:rPr>
                  <a:t> levels of the B+ Tree in memory</a:t>
                </a:r>
              </a:p>
              <a:p>
                <a:pPr lvl="1"/>
                <a:r>
                  <a:rPr lang="en-US" dirty="0">
                    <a:sym typeface="Wingdings"/>
                  </a:rPr>
                  <a:t>where </a:t>
                </a:r>
                <a14:m>
                  <m:oMath xmlns:m="http://schemas.openxmlformats.org/officeDocument/2006/math">
                    <m:r>
                      <a:rPr lang="en-US" b="1" i="1">
                        <a:latin typeface="Cambria Math" charset="0"/>
                      </a:rPr>
                      <m:t>𝑳</m:t>
                    </m:r>
                    <m:r>
                      <a:rPr lang="en-US" b="1" i="1" baseline="-25000">
                        <a:latin typeface="Cambria Math" charset="0"/>
                      </a:rPr>
                      <m:t>𝑩</m:t>
                    </m:r>
                  </m:oMath>
                </a14:m>
                <a:r>
                  <a:rPr lang="en-US" dirty="0">
                    <a:sym typeface="Wingdings"/>
                  </a:rPr>
                  <a:t> </a:t>
                </a:r>
                <a:r>
                  <a:rPr lang="en-US" b="1" i="1" dirty="0">
                    <a:sym typeface="Wingdings"/>
                  </a:rPr>
                  <a:t>is the number of levels such that the sum of all the levels’ nodes fit in the buffer:</a:t>
                </a:r>
              </a:p>
              <a:p>
                <a:pPr lvl="2"/>
                <a14:m>
                  <m:oMath xmlns:m="http://schemas.openxmlformats.org/officeDocument/2006/math">
                    <m:r>
                      <a:rPr lang="en-US" b="0" i="1" smtClean="0">
                        <a:latin typeface="Cambria Math" charset="0"/>
                        <a:sym typeface="Wingdings"/>
                      </a:rPr>
                      <m:t>𝐵</m:t>
                    </m:r>
                    <m:r>
                      <a:rPr lang="en-US" b="0" i="1" smtClean="0">
                        <a:latin typeface="Cambria Math" charset="0"/>
                        <a:ea typeface="Cambria Math" charset="0"/>
                        <a:cs typeface="Cambria Math" charset="0"/>
                        <a:sym typeface="Wingdings"/>
                      </a:rPr>
                      <m:t>≥1+</m:t>
                    </m:r>
                    <m:r>
                      <a:rPr lang="en-US" b="0" i="1" smtClean="0">
                        <a:latin typeface="Cambria Math" charset="0"/>
                        <a:ea typeface="Cambria Math" charset="0"/>
                        <a:cs typeface="Cambria Math" charset="0"/>
                        <a:sym typeface="Wingdings"/>
                      </a:rPr>
                      <m:t>𝑓</m:t>
                    </m:r>
                    <m:r>
                      <a:rPr lang="en-US" b="0" i="1" smtClean="0">
                        <a:latin typeface="Cambria Math" charset="0"/>
                        <a:ea typeface="Cambria Math" charset="0"/>
                        <a:cs typeface="Cambria Math" charset="0"/>
                        <a:sym typeface="Wingdings"/>
                      </a:rPr>
                      <m:t>+…+</m:t>
                    </m:r>
                    <m:sSup>
                      <m:sSupPr>
                        <m:ctrlPr>
                          <a:rPr lang="en-US" b="0" i="1" smtClean="0">
                            <a:latin typeface="Cambria Math" panose="02040503050406030204" pitchFamily="18" charset="0"/>
                            <a:ea typeface="Cambria Math" charset="0"/>
                            <a:cs typeface="Cambria Math" charset="0"/>
                            <a:sym typeface="Wingdings"/>
                          </a:rPr>
                        </m:ctrlPr>
                      </m:sSupPr>
                      <m:e>
                        <m:r>
                          <a:rPr lang="en-US" b="0" i="1" smtClean="0">
                            <a:latin typeface="Cambria Math" charset="0"/>
                            <a:ea typeface="Cambria Math" charset="0"/>
                            <a:cs typeface="Cambria Math" charset="0"/>
                            <a:sym typeface="Wingdings"/>
                          </a:rPr>
                          <m:t>𝑓</m:t>
                        </m:r>
                      </m:e>
                      <m:sup>
                        <m:r>
                          <a:rPr lang="en-US" b="0" i="1" smtClean="0">
                            <a:latin typeface="Cambria Math" charset="0"/>
                            <a:ea typeface="Cambria Math" charset="0"/>
                            <a:cs typeface="Cambria Math" charset="0"/>
                            <a:sym typeface="Wingdings"/>
                          </a:rPr>
                          <m:t>𝐿</m:t>
                        </m:r>
                        <m:r>
                          <a:rPr lang="en-US" b="0" i="1" baseline="-25000" smtClean="0">
                            <a:latin typeface="Cambria Math" charset="0"/>
                            <a:ea typeface="Cambria Math" charset="0"/>
                            <a:cs typeface="Cambria Math" charset="0"/>
                            <a:sym typeface="Wingdings"/>
                          </a:rPr>
                          <m:t>𝐵</m:t>
                        </m:r>
                        <m:r>
                          <a:rPr lang="en-US" b="0" i="1" smtClean="0">
                            <a:latin typeface="Cambria Math" charset="0"/>
                            <a:ea typeface="Cambria Math" charset="0"/>
                            <a:cs typeface="Cambria Math" charset="0"/>
                            <a:sym typeface="Wingdings"/>
                          </a:rPr>
                          <m:t>−1</m:t>
                        </m:r>
                      </m:sup>
                    </m:sSup>
                    <m:r>
                      <a:rPr lang="en-US" b="0" i="1" smtClean="0">
                        <a:latin typeface="Cambria Math" charset="0"/>
                        <a:ea typeface="Cambria Math" charset="0"/>
                        <a:cs typeface="Cambria Math" charset="0"/>
                        <a:sym typeface="Wingdings"/>
                      </a:rPr>
                      <m:t>=</m:t>
                    </m:r>
                    <m:nary>
                      <m:naryPr>
                        <m:chr m:val="∑"/>
                        <m:ctrlPr>
                          <a:rPr lang="en-US" b="0" i="1" smtClean="0">
                            <a:latin typeface="Cambria Math" panose="02040503050406030204" pitchFamily="18" charset="0"/>
                            <a:ea typeface="Cambria Math" charset="0"/>
                            <a:cs typeface="Cambria Math" charset="0"/>
                            <a:sym typeface="Wingdings"/>
                          </a:rPr>
                        </m:ctrlPr>
                      </m:naryPr>
                      <m:sub>
                        <m:r>
                          <m:rPr>
                            <m:brk m:alnAt="23"/>
                          </m:rPr>
                          <a:rPr lang="en-US" b="0" i="1" smtClean="0">
                            <a:latin typeface="Cambria Math" charset="0"/>
                            <a:ea typeface="Cambria Math" charset="0"/>
                            <a:cs typeface="Cambria Math" charset="0"/>
                            <a:sym typeface="Wingdings"/>
                          </a:rPr>
                          <m:t>𝑙</m:t>
                        </m:r>
                        <m:r>
                          <a:rPr lang="en-US" b="0" i="1" smtClean="0">
                            <a:latin typeface="Cambria Math" charset="0"/>
                            <a:ea typeface="Cambria Math" charset="0"/>
                            <a:cs typeface="Cambria Math" charset="0"/>
                            <a:sym typeface="Wingdings"/>
                          </a:rPr>
                          <m:t>=0</m:t>
                        </m:r>
                      </m:sub>
                      <m:sup>
                        <m:r>
                          <a:rPr lang="en-US" b="0" i="1" smtClean="0">
                            <a:latin typeface="Cambria Math" charset="0"/>
                            <a:ea typeface="Cambria Math" charset="0"/>
                            <a:cs typeface="Cambria Math" charset="0"/>
                            <a:sym typeface="Wingdings"/>
                          </a:rPr>
                          <m:t>𝐿</m:t>
                        </m:r>
                        <m:r>
                          <a:rPr lang="en-US" b="0" i="1" baseline="-25000" smtClean="0">
                            <a:latin typeface="Cambria Math" charset="0"/>
                            <a:ea typeface="Cambria Math" charset="0"/>
                            <a:cs typeface="Cambria Math" charset="0"/>
                            <a:sym typeface="Wingdings"/>
                          </a:rPr>
                          <m:t>𝐵</m:t>
                        </m:r>
                        <m:r>
                          <a:rPr lang="en-US" b="0" i="1" smtClean="0">
                            <a:latin typeface="Cambria Math" charset="0"/>
                            <a:ea typeface="Cambria Math" charset="0"/>
                            <a:cs typeface="Cambria Math" charset="0"/>
                            <a:sym typeface="Wingdings"/>
                          </a:rPr>
                          <m:t>−1</m:t>
                        </m:r>
                      </m:sup>
                      <m:e>
                        <m:r>
                          <a:rPr lang="en-US" b="0" i="1" smtClean="0">
                            <a:latin typeface="Cambria Math" charset="0"/>
                            <a:ea typeface="Cambria Math" charset="0"/>
                            <a:cs typeface="Cambria Math" charset="0"/>
                            <a:sym typeface="Wingdings"/>
                          </a:rPr>
                          <m:t>𝑓</m:t>
                        </m:r>
                        <m:r>
                          <a:rPr lang="en-US" b="0" i="1" baseline="30000" smtClean="0">
                            <a:latin typeface="Cambria Math" charset="0"/>
                            <a:ea typeface="Cambria Math" charset="0"/>
                            <a:cs typeface="Cambria Math" charset="0"/>
                            <a:sym typeface="Wingdings"/>
                          </a:rPr>
                          <m:t>𝑙</m:t>
                        </m:r>
                      </m:e>
                    </m:nary>
                  </m:oMath>
                </a14:m>
                <a:endParaRPr lang="en-US" dirty="0">
                  <a:sym typeface="Wingdings"/>
                </a:endParaRPr>
              </a:p>
              <a:p>
                <a:endParaRPr lang="en-US" dirty="0">
                  <a:sym typeface="Wingdings"/>
                </a:endParaRPr>
              </a:p>
              <a:p>
                <a:r>
                  <a:rPr lang="en-US" dirty="0">
                    <a:sym typeface="Wingdings"/>
                  </a:rPr>
                  <a:t>In summary: to do exact search:</a:t>
                </a:r>
              </a:p>
              <a:p>
                <a:pPr lvl="1"/>
                <a:r>
                  <a:rPr lang="en-US" dirty="0">
                    <a:solidFill>
                      <a:srgbClr val="C00000"/>
                    </a:solidFill>
                    <a:sym typeface="Wingdings"/>
                  </a:rPr>
                  <a:t>We read in one page per level of the tree</a:t>
                </a:r>
              </a:p>
              <a:p>
                <a:pPr lvl="1"/>
                <a:r>
                  <a:rPr lang="en-US" dirty="0">
                    <a:solidFill>
                      <a:srgbClr val="0070C0"/>
                    </a:solidFill>
                    <a:sym typeface="Wingdings"/>
                  </a:rPr>
                  <a:t>However, levels that we can fit in buffer are free!</a:t>
                </a:r>
              </a:p>
              <a:p>
                <a:pPr lvl="1"/>
                <a:r>
                  <a:rPr lang="en-US" dirty="0">
                    <a:solidFill>
                      <a:schemeClr val="accent6"/>
                    </a:solidFill>
                    <a:sym typeface="Wingdings"/>
                  </a:rPr>
                  <a:t>Finally we read in the actual record</a:t>
                </a:r>
              </a:p>
              <a:p>
                <a:endParaRPr lang="en-US" dirty="0">
                  <a:sym typeface="Wingdings"/>
                </a:endParaRPr>
              </a:p>
            </p:txBody>
          </p:sp>
        </mc:Choice>
        <mc:Fallback xmlns="">
          <p:sp>
            <p:nvSpPr>
              <p:cNvPr id="83973" name="Rectangle 5"/>
              <p:cNvSpPr>
                <a:spLocks noGrp="1" noRot="1" noChangeAspect="1" noMove="1" noResize="1" noEditPoints="1" noAdjustHandles="1" noChangeArrowheads="1" noChangeShapeType="1" noTextEdit="1"/>
              </p:cNvSpPr>
              <p:nvPr>
                <p:ph type="body" idx="1"/>
              </p:nvPr>
            </p:nvSpPr>
            <p:spPr>
              <a:xfrm>
                <a:off x="850900" y="1866900"/>
                <a:ext cx="10820400" cy="3962400"/>
              </a:xfrm>
              <a:blipFill rotWithShape="0">
                <a:blip r:embed="rId3"/>
                <a:stretch>
                  <a:fillRect l="-1014" t="-3385" r="-1070"/>
                </a:stretch>
              </a:blipFill>
              <a:ln/>
            </p:spPr>
            <p:txBody>
              <a:bodyPr/>
              <a:lstStyle/>
              <a:p>
                <a:r>
                  <a:rPr lang="en-US">
                    <a:noFill/>
                  </a:rPr>
                  <a:t> </a:t>
                </a:r>
              </a:p>
            </p:txBody>
          </p:sp>
        </mc:Fallback>
      </mc:AlternateContent>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mc:AlternateContent xmlns:mc="http://schemas.openxmlformats.org/markup-compatibility/2006" xmlns:a14="http://schemas.microsoft.com/office/drawing/2010/main">
        <mc:Choice Requires="a14">
          <p:sp>
            <p:nvSpPr>
              <p:cNvPr id="2" name="Rectangle 1"/>
              <p:cNvSpPr/>
              <p:nvPr/>
            </p:nvSpPr>
            <p:spPr>
              <a:xfrm>
                <a:off x="7810659" y="4045081"/>
                <a:ext cx="4161011" cy="161351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a:spAutoFit/>
              </a:bodyPr>
              <a:lstStyle/>
              <a:p>
                <a:r>
                  <a:rPr lang="en-US" sz="2800" dirty="0">
                    <a:latin typeface="+mj-lt"/>
                    <a:sym typeface="Wingdings"/>
                  </a:rPr>
                  <a:t>IO Cost: </a:t>
                </a:r>
                <a14:m>
                  <m:oMath xmlns:m="http://schemas.openxmlformats.org/officeDocument/2006/math">
                    <m:d>
                      <m:dPr>
                        <m:begChr m:val="⌈"/>
                        <m:endChr m:val="⌉"/>
                        <m:ctrlPr>
                          <a:rPr lang="en-US" sz="2800" i="1" smtClean="0">
                            <a:solidFill>
                              <a:srgbClr val="C00000"/>
                            </a:solidFill>
                            <a:latin typeface="Cambria Math" panose="02040503050406030204" pitchFamily="18" charset="0"/>
                            <a:sym typeface="Wingdings"/>
                          </a:rPr>
                        </m:ctrlPr>
                      </m:dPr>
                      <m:e>
                        <m:func>
                          <m:funcPr>
                            <m:ctrlPr>
                              <a:rPr lang="en-US" sz="2800" i="1">
                                <a:solidFill>
                                  <a:srgbClr val="C00000"/>
                                </a:solidFill>
                                <a:latin typeface="Cambria Math" panose="02040503050406030204" pitchFamily="18" charset="0"/>
                                <a:sym typeface="Wingdings"/>
                              </a:rPr>
                            </m:ctrlPr>
                          </m:funcPr>
                          <m:fName>
                            <m:sSub>
                              <m:sSubPr>
                                <m:ctrlPr>
                                  <a:rPr lang="en-US" sz="2800" i="1">
                                    <a:solidFill>
                                      <a:srgbClr val="C00000"/>
                                    </a:solidFill>
                                    <a:latin typeface="Cambria Math" panose="02040503050406030204" pitchFamily="18" charset="0"/>
                                    <a:sym typeface="Wingdings"/>
                                  </a:rPr>
                                </m:ctrlPr>
                              </m:sSubPr>
                              <m:e>
                                <m:r>
                                  <m:rPr>
                                    <m:sty m:val="p"/>
                                  </m:rPr>
                                  <a:rPr lang="en-US" sz="2800">
                                    <a:solidFill>
                                      <a:srgbClr val="C00000"/>
                                    </a:solidFill>
                                    <a:latin typeface="Cambria Math" charset="0"/>
                                    <a:sym typeface="Wingdings"/>
                                  </a:rPr>
                                  <m:t>log</m:t>
                                </m:r>
                              </m:e>
                              <m:sub>
                                <m:r>
                                  <a:rPr lang="en-US" sz="2800" i="1" smtClean="0">
                                    <a:solidFill>
                                      <a:srgbClr val="C00000"/>
                                    </a:solidFill>
                                    <a:latin typeface="Cambria Math" charset="0"/>
                                    <a:sym typeface="Wingdings"/>
                                  </a:rPr>
                                  <m:t>𝑓</m:t>
                                </m:r>
                              </m:sub>
                            </m:sSub>
                          </m:fName>
                          <m:e>
                            <m:f>
                              <m:fPr>
                                <m:ctrlPr>
                                  <a:rPr lang="en-US" sz="2800" i="1">
                                    <a:solidFill>
                                      <a:srgbClr val="C00000"/>
                                    </a:solidFill>
                                    <a:latin typeface="Cambria Math" panose="02040503050406030204" pitchFamily="18" charset="0"/>
                                    <a:sym typeface="Wingdings"/>
                                  </a:rPr>
                                </m:ctrlPr>
                              </m:fPr>
                              <m:num>
                                <m:r>
                                  <a:rPr lang="en-US" sz="2800" i="1">
                                    <a:solidFill>
                                      <a:srgbClr val="C00000"/>
                                    </a:solidFill>
                                    <a:latin typeface="Cambria Math" charset="0"/>
                                    <a:sym typeface="Wingdings"/>
                                  </a:rPr>
                                  <m:t>𝑁</m:t>
                                </m:r>
                              </m:num>
                              <m:den>
                                <m:r>
                                  <a:rPr lang="en-US" sz="2800" i="1">
                                    <a:solidFill>
                                      <a:srgbClr val="C00000"/>
                                    </a:solidFill>
                                    <a:latin typeface="Cambria Math" charset="0"/>
                                    <a:sym typeface="Wingdings"/>
                                  </a:rPr>
                                  <m:t>𝐹</m:t>
                                </m:r>
                              </m:den>
                            </m:f>
                          </m:e>
                        </m:func>
                      </m:e>
                    </m:d>
                    <m:r>
                      <a:rPr lang="en-US" sz="2800" b="0" i="0" smtClean="0">
                        <a:latin typeface="Cambria Math" charset="0"/>
                        <a:sym typeface="Wingdings"/>
                      </a:rPr>
                      <m:t>−</m:t>
                    </m:r>
                    <m:r>
                      <a:rPr lang="en-US" sz="2800" b="0" i="1" smtClean="0">
                        <a:solidFill>
                          <a:srgbClr val="0070C0"/>
                        </a:solidFill>
                        <a:latin typeface="Cambria Math" charset="0"/>
                        <a:sym typeface="Wingdings"/>
                      </a:rPr>
                      <m:t>𝐿</m:t>
                    </m:r>
                    <m:r>
                      <a:rPr lang="en-US" sz="2800" b="0" i="1" baseline="-25000" smtClean="0">
                        <a:solidFill>
                          <a:srgbClr val="0070C0"/>
                        </a:solidFill>
                        <a:latin typeface="Cambria Math" charset="0"/>
                        <a:sym typeface="Wingdings"/>
                      </a:rPr>
                      <m:t>𝐵</m:t>
                    </m:r>
                    <m:r>
                      <a:rPr lang="en-US" sz="2800" b="0" i="1" smtClean="0">
                        <a:latin typeface="Cambria Math" charset="0"/>
                        <a:sym typeface="Wingdings"/>
                      </a:rPr>
                      <m:t>+</m:t>
                    </m:r>
                    <m:r>
                      <a:rPr lang="en-US" sz="2800" b="0" i="1" smtClean="0">
                        <a:solidFill>
                          <a:schemeClr val="accent6"/>
                        </a:solidFill>
                        <a:latin typeface="Cambria Math" charset="0"/>
                        <a:sym typeface="Wingdings"/>
                      </a:rPr>
                      <m:t>1</m:t>
                    </m:r>
                  </m:oMath>
                </a14:m>
                <a:r>
                  <a:rPr lang="en-US" sz="2800" dirty="0">
                    <a:solidFill>
                      <a:schemeClr val="accent6"/>
                    </a:solidFill>
                    <a:latin typeface="+mj-lt"/>
                  </a:rPr>
                  <a:t>  </a:t>
                </a:r>
              </a:p>
              <a:p>
                <a:endParaRPr lang="en-US" sz="2800" i="1" dirty="0">
                  <a:solidFill>
                    <a:schemeClr val="accent6"/>
                  </a:solidFill>
                  <a:latin typeface="+mj-lt"/>
                </a:endParaRPr>
              </a:p>
              <a:p>
                <a:r>
                  <a:rPr lang="en-US" sz="2800" i="1" dirty="0">
                    <a:solidFill>
                      <a:schemeClr val="tx1"/>
                    </a:solidFill>
                    <a:latin typeface="+mj-lt"/>
                  </a:rPr>
                  <a:t>where  </a:t>
                </a:r>
                <a14:m>
                  <m:oMath xmlns:m="http://schemas.openxmlformats.org/officeDocument/2006/math">
                    <m:r>
                      <a:rPr lang="en-US" sz="2800" i="1">
                        <a:solidFill>
                          <a:schemeClr val="tx1"/>
                        </a:solidFill>
                        <a:latin typeface="Cambria Math" charset="0"/>
                        <a:sym typeface="Wingdings"/>
                      </a:rPr>
                      <m:t>𝐵</m:t>
                    </m:r>
                    <m:r>
                      <a:rPr lang="en-US" sz="2800" i="1">
                        <a:solidFill>
                          <a:schemeClr val="tx1"/>
                        </a:solidFill>
                        <a:latin typeface="Cambria Math" charset="0"/>
                        <a:ea typeface="Cambria Math" charset="0"/>
                        <a:cs typeface="Cambria Math" charset="0"/>
                        <a:sym typeface="Wingdings"/>
                      </a:rPr>
                      <m:t>≥</m:t>
                    </m:r>
                    <m:nary>
                      <m:naryPr>
                        <m:chr m:val="∑"/>
                        <m:ctrlPr>
                          <a:rPr lang="en-US" sz="2800" i="1">
                            <a:solidFill>
                              <a:schemeClr val="tx1"/>
                            </a:solidFill>
                            <a:latin typeface="Cambria Math" panose="02040503050406030204" pitchFamily="18" charset="0"/>
                            <a:ea typeface="Cambria Math" charset="0"/>
                            <a:cs typeface="Cambria Math" charset="0"/>
                            <a:sym typeface="Wingdings"/>
                          </a:rPr>
                        </m:ctrlPr>
                      </m:naryPr>
                      <m:sub>
                        <m:r>
                          <m:rPr>
                            <m:brk m:alnAt="23"/>
                          </m:rPr>
                          <a:rPr lang="en-US" sz="2800" i="1">
                            <a:solidFill>
                              <a:schemeClr val="tx1"/>
                            </a:solidFill>
                            <a:latin typeface="Cambria Math" charset="0"/>
                            <a:ea typeface="Cambria Math" charset="0"/>
                            <a:cs typeface="Cambria Math" charset="0"/>
                            <a:sym typeface="Wingdings"/>
                          </a:rPr>
                          <m:t>𝑙</m:t>
                        </m:r>
                        <m:r>
                          <a:rPr lang="en-US" sz="2800" i="1">
                            <a:solidFill>
                              <a:schemeClr val="tx1"/>
                            </a:solidFill>
                            <a:latin typeface="Cambria Math" charset="0"/>
                            <a:ea typeface="Cambria Math" charset="0"/>
                            <a:cs typeface="Cambria Math" charset="0"/>
                            <a:sym typeface="Wingdings"/>
                          </a:rPr>
                          <m:t>=0</m:t>
                        </m:r>
                      </m:sub>
                      <m:sup>
                        <m:r>
                          <a:rPr lang="en-US" sz="2800" i="1" smtClean="0">
                            <a:solidFill>
                              <a:srgbClr val="0070C0"/>
                            </a:solidFill>
                            <a:latin typeface="Cambria Math" charset="0"/>
                            <a:ea typeface="Cambria Math" charset="0"/>
                            <a:cs typeface="Cambria Math" charset="0"/>
                            <a:sym typeface="Wingdings"/>
                          </a:rPr>
                          <m:t>𝐿</m:t>
                        </m:r>
                        <m:r>
                          <a:rPr lang="en-US" sz="2800" i="1" baseline="-25000">
                            <a:solidFill>
                              <a:srgbClr val="0070C0"/>
                            </a:solidFill>
                            <a:latin typeface="Cambria Math" charset="0"/>
                            <a:ea typeface="Cambria Math" charset="0"/>
                            <a:cs typeface="Cambria Math" charset="0"/>
                            <a:sym typeface="Wingdings"/>
                          </a:rPr>
                          <m:t>𝐵</m:t>
                        </m:r>
                        <m:r>
                          <a:rPr lang="en-US" sz="2800" i="1">
                            <a:solidFill>
                              <a:schemeClr val="tx1"/>
                            </a:solidFill>
                            <a:latin typeface="Cambria Math" charset="0"/>
                            <a:ea typeface="Cambria Math" charset="0"/>
                            <a:cs typeface="Cambria Math" charset="0"/>
                            <a:sym typeface="Wingdings"/>
                          </a:rPr>
                          <m:t>−1</m:t>
                        </m:r>
                      </m:sup>
                      <m:e>
                        <m:r>
                          <a:rPr lang="en-US" sz="2800" i="1">
                            <a:solidFill>
                              <a:schemeClr val="tx1"/>
                            </a:solidFill>
                            <a:latin typeface="Cambria Math" charset="0"/>
                            <a:ea typeface="Cambria Math" charset="0"/>
                            <a:cs typeface="Cambria Math" charset="0"/>
                            <a:sym typeface="Wingdings"/>
                          </a:rPr>
                          <m:t>𝑓</m:t>
                        </m:r>
                        <m:r>
                          <a:rPr lang="en-US" sz="2800" i="1" baseline="30000">
                            <a:solidFill>
                              <a:schemeClr val="tx1"/>
                            </a:solidFill>
                            <a:latin typeface="Cambria Math" charset="0"/>
                            <a:ea typeface="Cambria Math" charset="0"/>
                            <a:cs typeface="Cambria Math" charset="0"/>
                            <a:sym typeface="Wingdings"/>
                          </a:rPr>
                          <m:t>𝑙</m:t>
                        </m:r>
                      </m:e>
                    </m:nary>
                  </m:oMath>
                </a14:m>
                <a:endParaRPr lang="en-US" sz="2800" i="1" dirty="0">
                  <a:solidFill>
                    <a:schemeClr val="accent6"/>
                  </a:solidFill>
                  <a:latin typeface="+mj-lt"/>
                </a:endParaRPr>
              </a:p>
            </p:txBody>
          </p:sp>
        </mc:Choice>
        <mc:Fallback xmlns="">
          <p:sp>
            <p:nvSpPr>
              <p:cNvPr id="2" name="Rectangle 1"/>
              <p:cNvSpPr>
                <a:spLocks noRot="1" noChangeAspect="1" noMove="1" noResize="1" noEditPoints="1" noAdjustHandles="1" noChangeArrowheads="1" noChangeShapeType="1" noTextEdit="1"/>
              </p:cNvSpPr>
              <p:nvPr/>
            </p:nvSpPr>
            <p:spPr>
              <a:xfrm>
                <a:off x="7810659" y="4045081"/>
                <a:ext cx="4161011" cy="161351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315342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97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a:t>1. Indexes: </a:t>
            </a:r>
            <a:br>
              <a:rPr lang="en-US" dirty="0"/>
            </a:br>
            <a:r>
              <a:rPr lang="en-US" dirty="0"/>
              <a:t>Motivations &amp; Basics</a:t>
            </a:r>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a:t>
              </a:r>
            </a:p>
          </p:txBody>
        </p:sp>
      </p:grpSp>
    </p:spTree>
    <p:extLst>
      <p:ext uri="{BB962C8B-B14F-4D97-AF65-F5344CB8AC3E}">
        <p14:creationId xmlns:p14="http://schemas.microsoft.com/office/powerpoint/2010/main" val="94043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a:t>Simple Cost Model for Search</a:t>
            </a:r>
          </a:p>
        </p:txBody>
      </p:sp>
      <p:sp>
        <p:nvSpPr>
          <p:cNvPr id="83973" name="Rectangle 5"/>
          <p:cNvSpPr>
            <a:spLocks noGrp="1" noChangeArrowheads="1"/>
          </p:cNvSpPr>
          <p:nvPr>
            <p:ph type="body" idx="1"/>
          </p:nvPr>
        </p:nvSpPr>
        <p:spPr>
          <a:xfrm>
            <a:off x="850900" y="1866900"/>
            <a:ext cx="10820400" cy="2552700"/>
          </a:xfrm>
          <a:noFill/>
          <a:ln/>
        </p:spPr>
        <p:txBody>
          <a:bodyPr vert="horz" lIns="92075" tIns="46038" rIns="92075" bIns="46038" rtlCol="0">
            <a:normAutofit/>
          </a:bodyPr>
          <a:lstStyle/>
          <a:p>
            <a:r>
              <a:rPr lang="en-US" dirty="0"/>
              <a:t>To do range search, we just follow the horizontal pointers</a:t>
            </a:r>
          </a:p>
          <a:p>
            <a:endParaRPr lang="en-US" dirty="0">
              <a:solidFill>
                <a:schemeClr val="accent6"/>
              </a:solidFill>
              <a:sym typeface="Wingdings"/>
            </a:endParaRPr>
          </a:p>
          <a:p>
            <a:r>
              <a:rPr lang="en-US" dirty="0">
                <a:sym typeface="Wingdings"/>
              </a:rPr>
              <a:t>The IO cost is that of loading additional leaf nodes we need to access + the IO cost of loading each </a:t>
            </a:r>
            <a:r>
              <a:rPr lang="en-US" b="1" i="1" dirty="0">
                <a:sym typeface="Wingdings"/>
              </a:rPr>
              <a:t>page</a:t>
            </a:r>
            <a:r>
              <a:rPr lang="en-US" dirty="0">
                <a:sym typeface="Wingdings"/>
              </a:rPr>
              <a:t> of the results- we phrase this as “Cost(OUT)”</a:t>
            </a:r>
          </a:p>
          <a:p>
            <a:endParaRPr lang="en-US" dirty="0">
              <a:sym typeface="Wingdings"/>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mc:AlternateContent xmlns:mc="http://schemas.openxmlformats.org/markup-compatibility/2006" xmlns:a14="http://schemas.microsoft.com/office/drawing/2010/main">
        <mc:Choice Requires="a14">
          <p:sp>
            <p:nvSpPr>
              <p:cNvPr id="15" name="Rectangle 14"/>
              <p:cNvSpPr/>
              <p:nvPr/>
            </p:nvSpPr>
            <p:spPr>
              <a:xfrm>
                <a:off x="4180594" y="4527240"/>
                <a:ext cx="5690917" cy="161351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none">
                <a:spAutoFit/>
              </a:bodyPr>
              <a:lstStyle/>
              <a:p>
                <a:r>
                  <a:rPr lang="en-US" sz="2800" dirty="0">
                    <a:latin typeface="+mj-lt"/>
                    <a:sym typeface="Wingdings"/>
                  </a:rPr>
                  <a:t>IO Cost: </a:t>
                </a:r>
                <a14:m>
                  <m:oMath xmlns:m="http://schemas.openxmlformats.org/officeDocument/2006/math">
                    <m:d>
                      <m:dPr>
                        <m:begChr m:val="⌈"/>
                        <m:endChr m:val="⌉"/>
                        <m:ctrlPr>
                          <a:rPr lang="en-US" sz="2800" i="1" smtClean="0">
                            <a:solidFill>
                              <a:srgbClr val="C00000"/>
                            </a:solidFill>
                            <a:latin typeface="Cambria Math" panose="02040503050406030204" pitchFamily="18" charset="0"/>
                            <a:sym typeface="Wingdings"/>
                          </a:rPr>
                        </m:ctrlPr>
                      </m:dPr>
                      <m:e>
                        <m:func>
                          <m:funcPr>
                            <m:ctrlPr>
                              <a:rPr lang="en-US" sz="2800" i="1">
                                <a:solidFill>
                                  <a:srgbClr val="C00000"/>
                                </a:solidFill>
                                <a:latin typeface="Cambria Math" panose="02040503050406030204" pitchFamily="18" charset="0"/>
                                <a:sym typeface="Wingdings"/>
                              </a:rPr>
                            </m:ctrlPr>
                          </m:funcPr>
                          <m:fName>
                            <m:sSub>
                              <m:sSubPr>
                                <m:ctrlPr>
                                  <a:rPr lang="en-US" sz="2800" i="1">
                                    <a:solidFill>
                                      <a:srgbClr val="C00000"/>
                                    </a:solidFill>
                                    <a:latin typeface="Cambria Math" panose="02040503050406030204" pitchFamily="18" charset="0"/>
                                    <a:sym typeface="Wingdings"/>
                                  </a:rPr>
                                </m:ctrlPr>
                              </m:sSubPr>
                              <m:e>
                                <m:r>
                                  <m:rPr>
                                    <m:sty m:val="p"/>
                                  </m:rPr>
                                  <a:rPr lang="en-US" sz="2800">
                                    <a:solidFill>
                                      <a:srgbClr val="C00000"/>
                                    </a:solidFill>
                                    <a:latin typeface="Cambria Math" charset="0"/>
                                    <a:sym typeface="Wingdings"/>
                                  </a:rPr>
                                  <m:t>log</m:t>
                                </m:r>
                              </m:e>
                              <m:sub>
                                <m:r>
                                  <a:rPr lang="en-US" sz="2800" i="1" smtClean="0">
                                    <a:solidFill>
                                      <a:srgbClr val="C00000"/>
                                    </a:solidFill>
                                    <a:latin typeface="Cambria Math" charset="0"/>
                                    <a:sym typeface="Wingdings"/>
                                  </a:rPr>
                                  <m:t>𝑓</m:t>
                                </m:r>
                              </m:sub>
                            </m:sSub>
                          </m:fName>
                          <m:e>
                            <m:f>
                              <m:fPr>
                                <m:ctrlPr>
                                  <a:rPr lang="en-US" sz="2800" i="1">
                                    <a:solidFill>
                                      <a:srgbClr val="C00000"/>
                                    </a:solidFill>
                                    <a:latin typeface="Cambria Math" panose="02040503050406030204" pitchFamily="18" charset="0"/>
                                    <a:sym typeface="Wingdings"/>
                                  </a:rPr>
                                </m:ctrlPr>
                              </m:fPr>
                              <m:num>
                                <m:r>
                                  <a:rPr lang="en-US" sz="2800" i="1">
                                    <a:solidFill>
                                      <a:srgbClr val="C00000"/>
                                    </a:solidFill>
                                    <a:latin typeface="Cambria Math" charset="0"/>
                                    <a:sym typeface="Wingdings"/>
                                  </a:rPr>
                                  <m:t>𝑁</m:t>
                                </m:r>
                              </m:num>
                              <m:den>
                                <m:r>
                                  <a:rPr lang="en-US" sz="2800" i="1">
                                    <a:solidFill>
                                      <a:srgbClr val="C00000"/>
                                    </a:solidFill>
                                    <a:latin typeface="Cambria Math" charset="0"/>
                                    <a:sym typeface="Wingdings"/>
                                  </a:rPr>
                                  <m:t>𝐹</m:t>
                                </m:r>
                              </m:den>
                            </m:f>
                          </m:e>
                        </m:func>
                      </m:e>
                    </m:d>
                    <m:r>
                      <a:rPr lang="en-US" sz="2800" b="0" i="0" smtClean="0">
                        <a:latin typeface="Cambria Math" charset="0"/>
                        <a:sym typeface="Wingdings"/>
                      </a:rPr>
                      <m:t>−</m:t>
                    </m:r>
                    <m:r>
                      <a:rPr lang="en-US" sz="2800" b="0" i="1" smtClean="0">
                        <a:solidFill>
                          <a:srgbClr val="0070C0"/>
                        </a:solidFill>
                        <a:latin typeface="Cambria Math" charset="0"/>
                        <a:sym typeface="Wingdings"/>
                      </a:rPr>
                      <m:t>𝐿</m:t>
                    </m:r>
                    <m:r>
                      <a:rPr lang="en-US" sz="2800" b="0" i="1" baseline="-25000" smtClean="0">
                        <a:solidFill>
                          <a:srgbClr val="0070C0"/>
                        </a:solidFill>
                        <a:latin typeface="Cambria Math" charset="0"/>
                        <a:sym typeface="Wingdings"/>
                      </a:rPr>
                      <m:t>𝐵</m:t>
                    </m:r>
                    <m:r>
                      <a:rPr lang="en-US" sz="2800" b="0" i="1" smtClean="0">
                        <a:latin typeface="Cambria Math" charset="0"/>
                        <a:sym typeface="Wingdings"/>
                      </a:rPr>
                      <m:t>+</m:t>
                    </m:r>
                    <m:r>
                      <a:rPr lang="en-US" sz="2800" b="0" i="1" smtClean="0">
                        <a:solidFill>
                          <a:schemeClr val="accent6"/>
                        </a:solidFill>
                        <a:latin typeface="Cambria Math" charset="0"/>
                        <a:sym typeface="Wingdings"/>
                      </a:rPr>
                      <m:t>𝐶𝑜𝑠𝑡</m:t>
                    </m:r>
                    <m:r>
                      <a:rPr lang="en-US" sz="2800" b="0" i="1" smtClean="0">
                        <a:solidFill>
                          <a:schemeClr val="accent6"/>
                        </a:solidFill>
                        <a:latin typeface="Cambria Math" charset="0"/>
                        <a:sym typeface="Wingdings"/>
                      </a:rPr>
                      <m:t>(</m:t>
                    </m:r>
                    <m:r>
                      <a:rPr lang="en-US" sz="2800" b="0" i="1" smtClean="0">
                        <a:solidFill>
                          <a:schemeClr val="accent6"/>
                        </a:solidFill>
                        <a:latin typeface="Cambria Math" charset="0"/>
                        <a:sym typeface="Wingdings"/>
                      </a:rPr>
                      <m:t>𝑂𝑈𝑇</m:t>
                    </m:r>
                    <m:r>
                      <a:rPr lang="en-US" sz="2800" b="0" i="1" smtClean="0">
                        <a:solidFill>
                          <a:schemeClr val="accent6"/>
                        </a:solidFill>
                        <a:latin typeface="Cambria Math" charset="0"/>
                        <a:sym typeface="Wingdings"/>
                      </a:rPr>
                      <m:t>)</m:t>
                    </m:r>
                  </m:oMath>
                </a14:m>
                <a:r>
                  <a:rPr lang="en-US" sz="2800" dirty="0">
                    <a:solidFill>
                      <a:schemeClr val="accent6"/>
                    </a:solidFill>
                    <a:latin typeface="+mj-lt"/>
                  </a:rPr>
                  <a:t>  </a:t>
                </a:r>
              </a:p>
              <a:p>
                <a:endParaRPr lang="en-US" sz="2800" i="1" dirty="0">
                  <a:solidFill>
                    <a:schemeClr val="accent6"/>
                  </a:solidFill>
                  <a:latin typeface="+mj-lt"/>
                </a:endParaRPr>
              </a:p>
              <a:p>
                <a:r>
                  <a:rPr lang="en-US" sz="2800" i="1" dirty="0">
                    <a:solidFill>
                      <a:schemeClr val="tx1"/>
                    </a:solidFill>
                    <a:latin typeface="+mj-lt"/>
                  </a:rPr>
                  <a:t>where  </a:t>
                </a:r>
                <a14:m>
                  <m:oMath xmlns:m="http://schemas.openxmlformats.org/officeDocument/2006/math">
                    <m:r>
                      <a:rPr lang="en-US" sz="2800" i="1">
                        <a:solidFill>
                          <a:schemeClr val="tx1"/>
                        </a:solidFill>
                        <a:latin typeface="Cambria Math" charset="0"/>
                        <a:sym typeface="Wingdings"/>
                      </a:rPr>
                      <m:t>𝐵</m:t>
                    </m:r>
                    <m:r>
                      <a:rPr lang="en-US" sz="2800" i="1">
                        <a:solidFill>
                          <a:schemeClr val="tx1"/>
                        </a:solidFill>
                        <a:latin typeface="Cambria Math" charset="0"/>
                        <a:ea typeface="Cambria Math" charset="0"/>
                        <a:cs typeface="Cambria Math" charset="0"/>
                        <a:sym typeface="Wingdings"/>
                      </a:rPr>
                      <m:t>≥</m:t>
                    </m:r>
                    <m:nary>
                      <m:naryPr>
                        <m:chr m:val="∑"/>
                        <m:ctrlPr>
                          <a:rPr lang="en-US" sz="2800" i="1">
                            <a:solidFill>
                              <a:schemeClr val="tx1"/>
                            </a:solidFill>
                            <a:latin typeface="Cambria Math" panose="02040503050406030204" pitchFamily="18" charset="0"/>
                            <a:ea typeface="Cambria Math" charset="0"/>
                            <a:cs typeface="Cambria Math" charset="0"/>
                            <a:sym typeface="Wingdings"/>
                          </a:rPr>
                        </m:ctrlPr>
                      </m:naryPr>
                      <m:sub>
                        <m:r>
                          <m:rPr>
                            <m:brk m:alnAt="23"/>
                          </m:rPr>
                          <a:rPr lang="en-US" sz="2800" i="1">
                            <a:solidFill>
                              <a:schemeClr val="tx1"/>
                            </a:solidFill>
                            <a:latin typeface="Cambria Math" charset="0"/>
                            <a:ea typeface="Cambria Math" charset="0"/>
                            <a:cs typeface="Cambria Math" charset="0"/>
                            <a:sym typeface="Wingdings"/>
                          </a:rPr>
                          <m:t>𝑙</m:t>
                        </m:r>
                        <m:r>
                          <a:rPr lang="en-US" sz="2800" i="1">
                            <a:solidFill>
                              <a:schemeClr val="tx1"/>
                            </a:solidFill>
                            <a:latin typeface="Cambria Math" charset="0"/>
                            <a:ea typeface="Cambria Math" charset="0"/>
                            <a:cs typeface="Cambria Math" charset="0"/>
                            <a:sym typeface="Wingdings"/>
                          </a:rPr>
                          <m:t>=0</m:t>
                        </m:r>
                      </m:sub>
                      <m:sup>
                        <m:r>
                          <a:rPr lang="en-US" sz="2800" i="1" smtClean="0">
                            <a:solidFill>
                              <a:srgbClr val="0070C0"/>
                            </a:solidFill>
                            <a:latin typeface="Cambria Math" charset="0"/>
                            <a:ea typeface="Cambria Math" charset="0"/>
                            <a:cs typeface="Cambria Math" charset="0"/>
                            <a:sym typeface="Wingdings"/>
                          </a:rPr>
                          <m:t>𝐿</m:t>
                        </m:r>
                        <m:r>
                          <a:rPr lang="en-US" sz="2800" i="1" baseline="-25000">
                            <a:solidFill>
                              <a:srgbClr val="0070C0"/>
                            </a:solidFill>
                            <a:latin typeface="Cambria Math" charset="0"/>
                            <a:ea typeface="Cambria Math" charset="0"/>
                            <a:cs typeface="Cambria Math" charset="0"/>
                            <a:sym typeface="Wingdings"/>
                          </a:rPr>
                          <m:t>𝐵</m:t>
                        </m:r>
                        <m:r>
                          <a:rPr lang="en-US" sz="2800" i="1">
                            <a:solidFill>
                              <a:schemeClr val="tx1"/>
                            </a:solidFill>
                            <a:latin typeface="Cambria Math" charset="0"/>
                            <a:ea typeface="Cambria Math" charset="0"/>
                            <a:cs typeface="Cambria Math" charset="0"/>
                            <a:sym typeface="Wingdings"/>
                          </a:rPr>
                          <m:t>−1</m:t>
                        </m:r>
                      </m:sup>
                      <m:e>
                        <m:r>
                          <a:rPr lang="en-US" sz="2800" i="1">
                            <a:solidFill>
                              <a:schemeClr val="tx1"/>
                            </a:solidFill>
                            <a:latin typeface="Cambria Math" charset="0"/>
                            <a:ea typeface="Cambria Math" charset="0"/>
                            <a:cs typeface="Cambria Math" charset="0"/>
                            <a:sym typeface="Wingdings"/>
                          </a:rPr>
                          <m:t>𝑓</m:t>
                        </m:r>
                        <m:r>
                          <a:rPr lang="en-US" sz="2800" i="1" baseline="30000">
                            <a:solidFill>
                              <a:schemeClr val="tx1"/>
                            </a:solidFill>
                            <a:latin typeface="Cambria Math" charset="0"/>
                            <a:ea typeface="Cambria Math" charset="0"/>
                            <a:cs typeface="Cambria Math" charset="0"/>
                            <a:sym typeface="Wingdings"/>
                          </a:rPr>
                          <m:t>𝑙</m:t>
                        </m:r>
                      </m:e>
                    </m:nary>
                  </m:oMath>
                </a14:m>
                <a:endParaRPr lang="en-US" sz="2800" i="1" dirty="0">
                  <a:solidFill>
                    <a:schemeClr val="accent6"/>
                  </a:solidFill>
                  <a:latin typeface="+mj-lt"/>
                </a:endParaRPr>
              </a:p>
            </p:txBody>
          </p:sp>
        </mc:Choice>
        <mc:Fallback xmlns="">
          <p:sp>
            <p:nvSpPr>
              <p:cNvPr id="15" name="Rectangle 14"/>
              <p:cNvSpPr>
                <a:spLocks noRot="1" noChangeAspect="1" noMove="1" noResize="1" noEditPoints="1" noAdjustHandles="1" noChangeArrowheads="1" noChangeShapeType="1" noTextEdit="1"/>
              </p:cNvSpPr>
              <p:nvPr/>
            </p:nvSpPr>
            <p:spPr>
              <a:xfrm>
                <a:off x="4180594" y="4527240"/>
                <a:ext cx="5690917" cy="161351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907750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Range Search Animation</a:t>
            </a:r>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189198"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10</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12</a:t>
            </a:r>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15</a:t>
            </a:r>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20</a:t>
            </a:r>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28</a:t>
            </a:r>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30</a:t>
            </a:r>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40</a:t>
            </a:r>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59</a:t>
            </a:r>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63</a:t>
            </a:r>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80</a:t>
            </a:r>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84</a:t>
            </a:r>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89</a:t>
            </a:r>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366904" y="636314"/>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a:t>Not all nodes pictured</a:t>
            </a:r>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[30,40)</a:t>
            </a: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p:cNvGrpSpPr/>
          <p:nvPr/>
        </p:nvGrpSpPr>
        <p:grpSpPr>
          <a:xfrm>
            <a:off x="0" y="-22510"/>
            <a:ext cx="12192000" cy="307777"/>
            <a:chOff x="0" y="-22510"/>
            <a:chExt cx="12192000" cy="307777"/>
          </a:xfrm>
        </p:grpSpPr>
        <p:sp>
          <p:nvSpPr>
            <p:cNvPr id="59" name="Rectangle 5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sp>
        <p:nvSpPr>
          <p:cNvPr id="2" name="TextBox 1"/>
          <p:cNvSpPr txBox="1"/>
          <p:nvPr/>
        </p:nvSpPr>
        <p:spPr>
          <a:xfrm>
            <a:off x="7696200" y="1312523"/>
            <a:ext cx="4495800" cy="461665"/>
          </a:xfrm>
          <a:prstGeom prst="rect">
            <a:avLst/>
          </a:prstGeom>
          <a:noFill/>
        </p:spPr>
        <p:txBody>
          <a:bodyPr wrap="square" rtlCol="0">
            <a:spAutoFit/>
          </a:bodyPr>
          <a:lstStyle/>
          <a:p>
            <a:pPr algn="ctr"/>
            <a:r>
              <a:rPr lang="en-US" sz="2400" dirty="0"/>
              <a:t>How many IOs did our friend do?</a:t>
            </a:r>
          </a:p>
        </p:txBody>
      </p:sp>
      <p:sp>
        <p:nvSpPr>
          <p:cNvPr id="55" name="TextBox 54"/>
          <p:cNvSpPr txBox="1"/>
          <p:nvPr/>
        </p:nvSpPr>
        <p:spPr>
          <a:xfrm>
            <a:off x="8763000" y="1847162"/>
            <a:ext cx="3048000" cy="830997"/>
          </a:xfrm>
          <a:prstGeom prst="rect">
            <a:avLst/>
          </a:prstGeom>
          <a:solidFill>
            <a:schemeClr val="accent6">
              <a:lumMod val="20000"/>
              <a:lumOff val="80000"/>
            </a:schemeClr>
          </a:solidFill>
        </p:spPr>
        <p:txBody>
          <a:bodyPr wrap="square" rtlCol="0">
            <a:spAutoFit/>
          </a:bodyPr>
          <a:lstStyle/>
          <a:p>
            <a:pPr algn="ctr"/>
            <a:r>
              <a:rPr lang="en-US" sz="2400" i="1" dirty="0"/>
              <a:t>Depends on </a:t>
            </a:r>
            <a:r>
              <a:rPr lang="en-US" sz="2400" b="1" i="1" dirty="0"/>
              <a:t>how the data</a:t>
            </a:r>
            <a:r>
              <a:rPr lang="en-US" sz="2400" i="1" dirty="0"/>
              <a:t> are arranged</a:t>
            </a:r>
          </a:p>
        </p:txBody>
      </p:sp>
    </p:spTree>
    <p:extLst>
      <p:ext uri="{BB962C8B-B14F-4D97-AF65-F5344CB8AC3E}">
        <p14:creationId xmlns:p14="http://schemas.microsoft.com/office/powerpoint/2010/main" val="419215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4"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5"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6" nodeType="clickEffect">
                                  <p:stCondLst>
                                    <p:cond delay="0"/>
                                  </p:stCondLst>
                                  <p:childTnLst>
                                    <p:animRot by="10800000">
                                      <p:cBhvr>
                                        <p:cTn id="46" dur="2000" fill="hold"/>
                                        <p:tgtEl>
                                          <p:spTgt spid="57"/>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2" animBg="1"/>
      <p:bldP spid="57" grpId="3" animBg="1"/>
      <p:bldP spid="57" grpId="4" animBg="1"/>
      <p:bldP spid="57" grpId="5" animBg="1"/>
      <p:bldP spid="57" grpId="6" animBg="1"/>
      <p:bldP spid="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5"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6" name="Rectangle 4"/>
          <p:cNvSpPr>
            <a:spLocks noGrp="1" noChangeArrowheads="1"/>
          </p:cNvSpPr>
          <p:nvPr>
            <p:ph type="title"/>
          </p:nvPr>
        </p:nvSpPr>
        <p:spPr>
          <a:noFill/>
          <a:ln/>
        </p:spPr>
        <p:txBody>
          <a:bodyPr/>
          <a:lstStyle/>
          <a:p>
            <a:r>
              <a:rPr lang="en-US" dirty="0"/>
              <a:t>Clustered Indexes</a:t>
            </a:r>
          </a:p>
        </p:txBody>
      </p:sp>
      <p:sp>
        <p:nvSpPr>
          <p:cNvPr id="2" name="Rectangle 1"/>
          <p:cNvSpPr/>
          <p:nvPr/>
        </p:nvSpPr>
        <p:spPr>
          <a:xfrm>
            <a:off x="1743618" y="2767281"/>
            <a:ext cx="8670150" cy="1938992"/>
          </a:xfrm>
          <a:prstGeom prst="rect">
            <a:avLst/>
          </a:prstGeom>
        </p:spPr>
        <p:txBody>
          <a:bodyPr wrap="square">
            <a:spAutoFit/>
          </a:bodyPr>
          <a:lstStyle/>
          <a:p>
            <a:pPr algn="ctr"/>
            <a:r>
              <a:rPr lang="en-US" sz="4000" dirty="0"/>
              <a:t>An index is </a:t>
            </a:r>
            <a:r>
              <a:rPr lang="en-US" sz="4000" b="1" i="1" u="sng" dirty="0"/>
              <a:t>clustered</a:t>
            </a:r>
            <a:r>
              <a:rPr lang="en-US" sz="4000" dirty="0"/>
              <a:t> if the underlying data is ordered in the same way as the index’s data entries.</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339056"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Clustered Indexes</a:t>
              </a:r>
            </a:p>
          </p:txBody>
        </p:sp>
      </p:grpSp>
    </p:spTree>
    <p:extLst>
      <p:ext uri="{BB962C8B-B14F-4D97-AF65-F5344CB8AC3E}">
        <p14:creationId xmlns:p14="http://schemas.microsoft.com/office/powerpoint/2010/main" val="380019517"/>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vs. </a:t>
            </a:r>
            <a:r>
              <a:rPr lang="en-US" dirty="0" err="1"/>
              <a:t>Unclustered</a:t>
            </a:r>
            <a:r>
              <a:rPr lang="en-US" dirty="0"/>
              <a:t> Index</a:t>
            </a:r>
          </a:p>
        </p:txBody>
      </p:sp>
      <p:graphicFrame>
        <p:nvGraphicFramePr>
          <p:cNvPr id="3" name="Group 4"/>
          <p:cNvGraphicFramePr>
            <a:graphicFrameLocks noGrp="1"/>
          </p:cNvGraphicFramePr>
          <p:nvPr>
            <p:extLst/>
          </p:nvPr>
        </p:nvGraphicFramePr>
        <p:xfrm>
          <a:off x="2239669" y="1982175"/>
          <a:ext cx="1160215" cy="685800"/>
        </p:xfrm>
        <a:graphic>
          <a:graphicData uri="http://schemas.openxmlformats.org/drawingml/2006/table">
            <a:tbl>
              <a:tblPr/>
              <a:tblGrid>
                <a:gridCol w="587573">
                  <a:extLst>
                    <a:ext uri="{9D8B030D-6E8A-4147-A177-3AD203B41FA5}">
                      <a16:colId xmlns:a16="http://schemas.microsoft.com/office/drawing/2014/main" val="20000"/>
                    </a:ext>
                  </a:extLst>
                </a:gridCol>
                <a:gridCol w="572642">
                  <a:extLst>
                    <a:ext uri="{9D8B030D-6E8A-4147-A177-3AD203B41FA5}">
                      <a16:colId xmlns:a16="http://schemas.microsoft.com/office/drawing/2014/main" val="20001"/>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4" name="Straight Arrow Connector 3"/>
          <p:cNvCxnSpPr>
            <a:endCxn id="5" idx="0"/>
          </p:cNvCxnSpPr>
          <p:nvPr/>
        </p:nvCxnSpPr>
        <p:spPr>
          <a:xfrm flipH="1">
            <a:off x="1758474"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Group 113"/>
          <p:cNvGraphicFramePr>
            <a:graphicFrameLocks noGrp="1"/>
          </p:cNvGraphicFramePr>
          <p:nvPr>
            <p:extLst/>
          </p:nvPr>
        </p:nvGraphicFramePr>
        <p:xfrm>
          <a:off x="903697" y="3371319"/>
          <a:ext cx="1709555" cy="718458"/>
        </p:xfrm>
        <a:graphic>
          <a:graphicData uri="http://schemas.openxmlformats.org/drawingml/2006/table">
            <a:tbl>
              <a:tblPr/>
              <a:tblGrid>
                <a:gridCol w="239135">
                  <a:extLst>
                    <a:ext uri="{9D8B030D-6E8A-4147-A177-3AD203B41FA5}">
                      <a16:colId xmlns:a16="http://schemas.microsoft.com/office/drawing/2014/main" val="20000"/>
                    </a:ext>
                  </a:extLst>
                </a:gridCol>
                <a:gridCol w="198430">
                  <a:extLst>
                    <a:ext uri="{9D8B030D-6E8A-4147-A177-3AD203B41FA5}">
                      <a16:colId xmlns:a16="http://schemas.microsoft.com/office/drawing/2014/main" val="20001"/>
                    </a:ext>
                  </a:extLst>
                </a:gridCol>
                <a:gridCol w="198431">
                  <a:extLst>
                    <a:ext uri="{9D8B030D-6E8A-4147-A177-3AD203B41FA5}">
                      <a16:colId xmlns:a16="http://schemas.microsoft.com/office/drawing/2014/main" val="20002"/>
                    </a:ext>
                  </a:extLst>
                </a:gridCol>
                <a:gridCol w="198430">
                  <a:extLst>
                    <a:ext uri="{9D8B030D-6E8A-4147-A177-3AD203B41FA5}">
                      <a16:colId xmlns:a16="http://schemas.microsoft.com/office/drawing/2014/main" val="20003"/>
                    </a:ext>
                  </a:extLst>
                </a:gridCol>
                <a:gridCol w="239135">
                  <a:extLst>
                    <a:ext uri="{9D8B030D-6E8A-4147-A177-3AD203B41FA5}">
                      <a16:colId xmlns:a16="http://schemas.microsoft.com/office/drawing/2014/main" val="20004"/>
                    </a:ext>
                  </a:extLst>
                </a:gridCol>
                <a:gridCol w="198430">
                  <a:extLst>
                    <a:ext uri="{9D8B030D-6E8A-4147-A177-3AD203B41FA5}">
                      <a16:colId xmlns:a16="http://schemas.microsoft.com/office/drawing/2014/main" val="20005"/>
                    </a:ext>
                  </a:extLst>
                </a:gridCol>
                <a:gridCol w="198431">
                  <a:extLst>
                    <a:ext uri="{9D8B030D-6E8A-4147-A177-3AD203B41FA5}">
                      <a16:colId xmlns:a16="http://schemas.microsoft.com/office/drawing/2014/main" val="20006"/>
                    </a:ext>
                  </a:extLst>
                </a:gridCol>
                <a:gridCol w="23913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Group 113"/>
          <p:cNvGraphicFramePr>
            <a:graphicFrameLocks noGrp="1"/>
          </p:cNvGraphicFramePr>
          <p:nvPr>
            <p:extLst/>
          </p:nvPr>
        </p:nvGraphicFramePr>
        <p:xfrm>
          <a:off x="3029482" y="3360433"/>
          <a:ext cx="1718593" cy="718458"/>
        </p:xfrm>
        <a:graphic>
          <a:graphicData uri="http://schemas.openxmlformats.org/drawingml/2006/table">
            <a:tbl>
              <a:tblPr/>
              <a:tblGrid>
                <a:gridCol w="240399">
                  <a:extLst>
                    <a:ext uri="{9D8B030D-6E8A-4147-A177-3AD203B41FA5}">
                      <a16:colId xmlns:a16="http://schemas.microsoft.com/office/drawing/2014/main" val="20000"/>
                    </a:ext>
                  </a:extLst>
                </a:gridCol>
                <a:gridCol w="199479">
                  <a:extLst>
                    <a:ext uri="{9D8B030D-6E8A-4147-A177-3AD203B41FA5}">
                      <a16:colId xmlns:a16="http://schemas.microsoft.com/office/drawing/2014/main" val="20001"/>
                    </a:ext>
                  </a:extLst>
                </a:gridCol>
                <a:gridCol w="199480">
                  <a:extLst>
                    <a:ext uri="{9D8B030D-6E8A-4147-A177-3AD203B41FA5}">
                      <a16:colId xmlns:a16="http://schemas.microsoft.com/office/drawing/2014/main" val="20002"/>
                    </a:ext>
                  </a:extLst>
                </a:gridCol>
                <a:gridCol w="199479">
                  <a:extLst>
                    <a:ext uri="{9D8B030D-6E8A-4147-A177-3AD203B41FA5}">
                      <a16:colId xmlns:a16="http://schemas.microsoft.com/office/drawing/2014/main" val="20003"/>
                    </a:ext>
                  </a:extLst>
                </a:gridCol>
                <a:gridCol w="240399">
                  <a:extLst>
                    <a:ext uri="{9D8B030D-6E8A-4147-A177-3AD203B41FA5}">
                      <a16:colId xmlns:a16="http://schemas.microsoft.com/office/drawing/2014/main" val="20004"/>
                    </a:ext>
                  </a:extLst>
                </a:gridCol>
                <a:gridCol w="199479">
                  <a:extLst>
                    <a:ext uri="{9D8B030D-6E8A-4147-A177-3AD203B41FA5}">
                      <a16:colId xmlns:a16="http://schemas.microsoft.com/office/drawing/2014/main" val="20005"/>
                    </a:ext>
                  </a:extLst>
                </a:gridCol>
                <a:gridCol w="199480">
                  <a:extLst>
                    <a:ext uri="{9D8B030D-6E8A-4147-A177-3AD203B41FA5}">
                      <a16:colId xmlns:a16="http://schemas.microsoft.com/office/drawing/2014/main" val="20006"/>
                    </a:ext>
                  </a:extLst>
                </a:gridCol>
                <a:gridCol w="240398">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8" name="Straight Arrow Connector 7"/>
          <p:cNvCxnSpPr>
            <a:endCxn id="7" idx="0"/>
          </p:cNvCxnSpPr>
          <p:nvPr/>
        </p:nvCxnSpPr>
        <p:spPr>
          <a:xfrm>
            <a:off x="3094447"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14" idx="0"/>
          </p:cNvCxnSpPr>
          <p:nvPr/>
        </p:nvCxnSpPr>
        <p:spPr>
          <a:xfrm flipH="1">
            <a:off x="827883" y="3888538"/>
            <a:ext cx="176009" cy="64079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8531" y="4529332"/>
            <a:ext cx="418704" cy="369332"/>
          </a:xfrm>
          <a:prstGeom prst="rect">
            <a:avLst/>
          </a:prstGeom>
          <a:solidFill>
            <a:schemeClr val="accent3">
              <a:lumMod val="20000"/>
              <a:lumOff val="80000"/>
            </a:schemeClr>
          </a:solidFill>
        </p:spPr>
        <p:txBody>
          <a:bodyPr wrap="none" rtlCol="0">
            <a:spAutoFit/>
          </a:bodyPr>
          <a:lstStyle/>
          <a:p>
            <a:r>
              <a:rPr lang="en-US" dirty="0"/>
              <a:t>19</a:t>
            </a:r>
          </a:p>
        </p:txBody>
      </p:sp>
      <p:cxnSp>
        <p:nvCxnSpPr>
          <p:cNvPr id="15" name="Straight Arrow Connector 14"/>
          <p:cNvCxnSpPr>
            <a:endCxn id="16" idx="0"/>
          </p:cNvCxnSpPr>
          <p:nvPr/>
        </p:nvCxnSpPr>
        <p:spPr>
          <a:xfrm>
            <a:off x="1337373" y="3896825"/>
            <a:ext cx="58319" cy="63250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6340" y="4529332"/>
            <a:ext cx="418704" cy="369332"/>
          </a:xfrm>
          <a:prstGeom prst="rect">
            <a:avLst/>
          </a:prstGeom>
          <a:solidFill>
            <a:schemeClr val="accent3">
              <a:lumMod val="20000"/>
              <a:lumOff val="80000"/>
            </a:schemeClr>
          </a:solidFill>
        </p:spPr>
        <p:txBody>
          <a:bodyPr wrap="none" rtlCol="0">
            <a:spAutoFit/>
          </a:bodyPr>
          <a:lstStyle/>
          <a:p>
            <a:r>
              <a:rPr lang="en-US" dirty="0"/>
              <a:t>22</a:t>
            </a:r>
          </a:p>
        </p:txBody>
      </p:sp>
      <p:cxnSp>
        <p:nvCxnSpPr>
          <p:cNvPr id="17" name="Straight Arrow Connector 16"/>
          <p:cNvCxnSpPr>
            <a:endCxn id="18" idx="0"/>
          </p:cNvCxnSpPr>
          <p:nvPr/>
        </p:nvCxnSpPr>
        <p:spPr>
          <a:xfrm>
            <a:off x="1765896" y="3896825"/>
            <a:ext cx="197605" cy="6407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54149" y="4537564"/>
            <a:ext cx="418704" cy="369332"/>
          </a:xfrm>
          <a:prstGeom prst="rect">
            <a:avLst/>
          </a:prstGeom>
          <a:solidFill>
            <a:schemeClr val="accent3">
              <a:lumMod val="20000"/>
              <a:lumOff val="80000"/>
            </a:schemeClr>
          </a:solidFill>
        </p:spPr>
        <p:txBody>
          <a:bodyPr wrap="none" rtlCol="0">
            <a:spAutoFit/>
          </a:bodyPr>
          <a:lstStyle/>
          <a:p>
            <a:r>
              <a:rPr lang="en-US" dirty="0"/>
              <a:t>27</a:t>
            </a:r>
          </a:p>
        </p:txBody>
      </p:sp>
      <p:cxnSp>
        <p:nvCxnSpPr>
          <p:cNvPr id="19" name="Straight Arrow Connector 18"/>
          <p:cNvCxnSpPr>
            <a:endCxn id="20" idx="0"/>
          </p:cNvCxnSpPr>
          <p:nvPr/>
        </p:nvCxnSpPr>
        <p:spPr>
          <a:xfrm>
            <a:off x="2178714" y="3896825"/>
            <a:ext cx="352596" cy="63947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21958" y="4536295"/>
            <a:ext cx="418704" cy="369332"/>
          </a:xfrm>
          <a:prstGeom prst="rect">
            <a:avLst/>
          </a:prstGeom>
          <a:solidFill>
            <a:schemeClr val="accent3">
              <a:lumMod val="20000"/>
              <a:lumOff val="80000"/>
            </a:schemeClr>
          </a:solidFill>
        </p:spPr>
        <p:txBody>
          <a:bodyPr wrap="none" rtlCol="0">
            <a:spAutoFit/>
          </a:bodyPr>
          <a:lstStyle/>
          <a:p>
            <a:r>
              <a:rPr lang="en-US" dirty="0"/>
              <a:t>28</a:t>
            </a:r>
          </a:p>
        </p:txBody>
      </p:sp>
      <p:cxnSp>
        <p:nvCxnSpPr>
          <p:cNvPr id="21" name="Straight Arrow Connector 20"/>
          <p:cNvCxnSpPr>
            <a:endCxn id="22" idx="0"/>
          </p:cNvCxnSpPr>
          <p:nvPr/>
        </p:nvCxnSpPr>
        <p:spPr>
          <a:xfrm flipH="1">
            <a:off x="3099119" y="3984377"/>
            <a:ext cx="69637" cy="5519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89767" y="4536295"/>
            <a:ext cx="418704" cy="369332"/>
          </a:xfrm>
          <a:prstGeom prst="rect">
            <a:avLst/>
          </a:prstGeom>
          <a:solidFill>
            <a:schemeClr val="accent3">
              <a:lumMod val="20000"/>
              <a:lumOff val="80000"/>
            </a:schemeClr>
          </a:solidFill>
        </p:spPr>
        <p:txBody>
          <a:bodyPr wrap="none" rtlCol="0">
            <a:spAutoFit/>
          </a:bodyPr>
          <a:lstStyle/>
          <a:p>
            <a:r>
              <a:rPr lang="en-US" dirty="0"/>
              <a:t>30</a:t>
            </a:r>
          </a:p>
        </p:txBody>
      </p:sp>
      <p:cxnSp>
        <p:nvCxnSpPr>
          <p:cNvPr id="23" name="Straight Arrow Connector 22"/>
          <p:cNvCxnSpPr>
            <a:endCxn id="24" idx="0"/>
          </p:cNvCxnSpPr>
          <p:nvPr/>
        </p:nvCxnSpPr>
        <p:spPr>
          <a:xfrm>
            <a:off x="3478167" y="3895856"/>
            <a:ext cx="188761"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457576" y="4536295"/>
            <a:ext cx="418704" cy="369332"/>
          </a:xfrm>
          <a:prstGeom prst="rect">
            <a:avLst/>
          </a:prstGeom>
          <a:solidFill>
            <a:schemeClr val="accent3">
              <a:lumMod val="20000"/>
              <a:lumOff val="80000"/>
            </a:schemeClr>
          </a:solidFill>
        </p:spPr>
        <p:txBody>
          <a:bodyPr wrap="none" rtlCol="0">
            <a:spAutoFit/>
          </a:bodyPr>
          <a:lstStyle/>
          <a:p>
            <a:r>
              <a:rPr lang="en-US" dirty="0"/>
              <a:t>33</a:t>
            </a:r>
          </a:p>
        </p:txBody>
      </p:sp>
      <p:cxnSp>
        <p:nvCxnSpPr>
          <p:cNvPr id="25" name="Straight Arrow Connector 24"/>
          <p:cNvCxnSpPr>
            <a:endCxn id="26" idx="0"/>
          </p:cNvCxnSpPr>
          <p:nvPr/>
        </p:nvCxnSpPr>
        <p:spPr>
          <a:xfrm>
            <a:off x="3884260" y="3895856"/>
            <a:ext cx="350477"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25385" y="4536295"/>
            <a:ext cx="418704" cy="369332"/>
          </a:xfrm>
          <a:prstGeom prst="rect">
            <a:avLst/>
          </a:prstGeom>
          <a:solidFill>
            <a:schemeClr val="accent3">
              <a:lumMod val="20000"/>
              <a:lumOff val="80000"/>
            </a:schemeClr>
          </a:solidFill>
        </p:spPr>
        <p:txBody>
          <a:bodyPr wrap="none" rtlCol="0">
            <a:spAutoFit/>
          </a:bodyPr>
          <a:lstStyle/>
          <a:p>
            <a:r>
              <a:rPr lang="en-US" dirty="0"/>
              <a:t>35</a:t>
            </a:r>
          </a:p>
        </p:txBody>
      </p:sp>
      <p:cxnSp>
        <p:nvCxnSpPr>
          <p:cNvPr id="27" name="Straight Arrow Connector 26"/>
          <p:cNvCxnSpPr>
            <a:endCxn id="28" idx="0"/>
          </p:cNvCxnSpPr>
          <p:nvPr/>
        </p:nvCxnSpPr>
        <p:spPr>
          <a:xfrm>
            <a:off x="4242717" y="3887901"/>
            <a:ext cx="559828" cy="64143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3193" y="4529332"/>
            <a:ext cx="418704" cy="369332"/>
          </a:xfrm>
          <a:prstGeom prst="rect">
            <a:avLst/>
          </a:prstGeom>
          <a:solidFill>
            <a:schemeClr val="accent3">
              <a:lumMod val="20000"/>
              <a:lumOff val="80000"/>
            </a:schemeClr>
          </a:solidFill>
        </p:spPr>
        <p:txBody>
          <a:bodyPr wrap="none" rtlCol="0">
            <a:spAutoFit/>
          </a:bodyPr>
          <a:lstStyle/>
          <a:p>
            <a:r>
              <a:rPr lang="en-US" dirty="0"/>
              <a:t>37</a:t>
            </a:r>
          </a:p>
        </p:txBody>
      </p:sp>
      <p:cxnSp>
        <p:nvCxnSpPr>
          <p:cNvPr id="34" name="Straight Arrow Connector 33"/>
          <p:cNvCxnSpPr/>
          <p:nvPr/>
        </p:nvCxnSpPr>
        <p:spPr>
          <a:xfrm flipV="1">
            <a:off x="2447323"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graphicFrame>
        <p:nvGraphicFramePr>
          <p:cNvPr id="86" name="Group 4"/>
          <p:cNvGraphicFramePr>
            <a:graphicFrameLocks noGrp="1"/>
          </p:cNvGraphicFramePr>
          <p:nvPr>
            <p:extLst/>
          </p:nvPr>
        </p:nvGraphicFramePr>
        <p:xfrm>
          <a:off x="8610782" y="1982175"/>
          <a:ext cx="1160215" cy="685800"/>
        </p:xfrm>
        <a:graphic>
          <a:graphicData uri="http://schemas.openxmlformats.org/drawingml/2006/table">
            <a:tbl>
              <a:tblPr/>
              <a:tblGrid>
                <a:gridCol w="587573">
                  <a:extLst>
                    <a:ext uri="{9D8B030D-6E8A-4147-A177-3AD203B41FA5}">
                      <a16:colId xmlns:a16="http://schemas.microsoft.com/office/drawing/2014/main" val="20000"/>
                    </a:ext>
                  </a:extLst>
                </a:gridCol>
                <a:gridCol w="572642">
                  <a:extLst>
                    <a:ext uri="{9D8B030D-6E8A-4147-A177-3AD203B41FA5}">
                      <a16:colId xmlns:a16="http://schemas.microsoft.com/office/drawing/2014/main" val="20001"/>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87" name="Straight Arrow Connector 86"/>
          <p:cNvCxnSpPr>
            <a:endCxn id="89" idx="0"/>
          </p:cNvCxnSpPr>
          <p:nvPr/>
        </p:nvCxnSpPr>
        <p:spPr>
          <a:xfrm flipH="1">
            <a:off x="8129587"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88" name="Group 113"/>
          <p:cNvGraphicFramePr>
            <a:graphicFrameLocks noGrp="1"/>
          </p:cNvGraphicFramePr>
          <p:nvPr>
            <p:extLst/>
          </p:nvPr>
        </p:nvGraphicFramePr>
        <p:xfrm>
          <a:off x="7274810" y="3371319"/>
          <a:ext cx="1709555" cy="718458"/>
        </p:xfrm>
        <a:graphic>
          <a:graphicData uri="http://schemas.openxmlformats.org/drawingml/2006/table">
            <a:tbl>
              <a:tblPr/>
              <a:tblGrid>
                <a:gridCol w="239135">
                  <a:extLst>
                    <a:ext uri="{9D8B030D-6E8A-4147-A177-3AD203B41FA5}">
                      <a16:colId xmlns:a16="http://schemas.microsoft.com/office/drawing/2014/main" val="20000"/>
                    </a:ext>
                  </a:extLst>
                </a:gridCol>
                <a:gridCol w="198430">
                  <a:extLst>
                    <a:ext uri="{9D8B030D-6E8A-4147-A177-3AD203B41FA5}">
                      <a16:colId xmlns:a16="http://schemas.microsoft.com/office/drawing/2014/main" val="20001"/>
                    </a:ext>
                  </a:extLst>
                </a:gridCol>
                <a:gridCol w="198431">
                  <a:extLst>
                    <a:ext uri="{9D8B030D-6E8A-4147-A177-3AD203B41FA5}">
                      <a16:colId xmlns:a16="http://schemas.microsoft.com/office/drawing/2014/main" val="20002"/>
                    </a:ext>
                  </a:extLst>
                </a:gridCol>
                <a:gridCol w="198430">
                  <a:extLst>
                    <a:ext uri="{9D8B030D-6E8A-4147-A177-3AD203B41FA5}">
                      <a16:colId xmlns:a16="http://schemas.microsoft.com/office/drawing/2014/main" val="20003"/>
                    </a:ext>
                  </a:extLst>
                </a:gridCol>
                <a:gridCol w="239135">
                  <a:extLst>
                    <a:ext uri="{9D8B030D-6E8A-4147-A177-3AD203B41FA5}">
                      <a16:colId xmlns:a16="http://schemas.microsoft.com/office/drawing/2014/main" val="20004"/>
                    </a:ext>
                  </a:extLst>
                </a:gridCol>
                <a:gridCol w="198430">
                  <a:extLst>
                    <a:ext uri="{9D8B030D-6E8A-4147-A177-3AD203B41FA5}">
                      <a16:colId xmlns:a16="http://schemas.microsoft.com/office/drawing/2014/main" val="20005"/>
                    </a:ext>
                  </a:extLst>
                </a:gridCol>
                <a:gridCol w="198431">
                  <a:extLst>
                    <a:ext uri="{9D8B030D-6E8A-4147-A177-3AD203B41FA5}">
                      <a16:colId xmlns:a16="http://schemas.microsoft.com/office/drawing/2014/main" val="20006"/>
                    </a:ext>
                  </a:extLst>
                </a:gridCol>
                <a:gridCol w="23913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89" name="Group 113"/>
          <p:cNvGraphicFramePr>
            <a:graphicFrameLocks noGrp="1"/>
          </p:cNvGraphicFramePr>
          <p:nvPr>
            <p:extLst/>
          </p:nvPr>
        </p:nvGraphicFramePr>
        <p:xfrm>
          <a:off x="9400595" y="3360433"/>
          <a:ext cx="1718593" cy="718458"/>
        </p:xfrm>
        <a:graphic>
          <a:graphicData uri="http://schemas.openxmlformats.org/drawingml/2006/table">
            <a:tbl>
              <a:tblPr/>
              <a:tblGrid>
                <a:gridCol w="240399">
                  <a:extLst>
                    <a:ext uri="{9D8B030D-6E8A-4147-A177-3AD203B41FA5}">
                      <a16:colId xmlns:a16="http://schemas.microsoft.com/office/drawing/2014/main" val="20000"/>
                    </a:ext>
                  </a:extLst>
                </a:gridCol>
                <a:gridCol w="199479">
                  <a:extLst>
                    <a:ext uri="{9D8B030D-6E8A-4147-A177-3AD203B41FA5}">
                      <a16:colId xmlns:a16="http://schemas.microsoft.com/office/drawing/2014/main" val="20001"/>
                    </a:ext>
                  </a:extLst>
                </a:gridCol>
                <a:gridCol w="199480">
                  <a:extLst>
                    <a:ext uri="{9D8B030D-6E8A-4147-A177-3AD203B41FA5}">
                      <a16:colId xmlns:a16="http://schemas.microsoft.com/office/drawing/2014/main" val="20002"/>
                    </a:ext>
                  </a:extLst>
                </a:gridCol>
                <a:gridCol w="199479">
                  <a:extLst>
                    <a:ext uri="{9D8B030D-6E8A-4147-A177-3AD203B41FA5}">
                      <a16:colId xmlns:a16="http://schemas.microsoft.com/office/drawing/2014/main" val="20003"/>
                    </a:ext>
                  </a:extLst>
                </a:gridCol>
                <a:gridCol w="240399">
                  <a:extLst>
                    <a:ext uri="{9D8B030D-6E8A-4147-A177-3AD203B41FA5}">
                      <a16:colId xmlns:a16="http://schemas.microsoft.com/office/drawing/2014/main" val="20004"/>
                    </a:ext>
                  </a:extLst>
                </a:gridCol>
                <a:gridCol w="199479">
                  <a:extLst>
                    <a:ext uri="{9D8B030D-6E8A-4147-A177-3AD203B41FA5}">
                      <a16:colId xmlns:a16="http://schemas.microsoft.com/office/drawing/2014/main" val="20005"/>
                    </a:ext>
                  </a:extLst>
                </a:gridCol>
                <a:gridCol w="199480">
                  <a:extLst>
                    <a:ext uri="{9D8B030D-6E8A-4147-A177-3AD203B41FA5}">
                      <a16:colId xmlns:a16="http://schemas.microsoft.com/office/drawing/2014/main" val="20006"/>
                    </a:ext>
                  </a:extLst>
                </a:gridCol>
                <a:gridCol w="240398">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90" name="Straight Arrow Connector 89"/>
          <p:cNvCxnSpPr>
            <a:endCxn id="96" idx="0"/>
          </p:cNvCxnSpPr>
          <p:nvPr/>
        </p:nvCxnSpPr>
        <p:spPr>
          <a:xfrm>
            <a:off x="8112178" y="3920167"/>
            <a:ext cx="222436" cy="617397"/>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989644" y="4529332"/>
            <a:ext cx="418704" cy="369332"/>
          </a:xfrm>
          <a:prstGeom prst="rect">
            <a:avLst/>
          </a:prstGeom>
          <a:solidFill>
            <a:schemeClr val="accent3">
              <a:lumMod val="20000"/>
              <a:lumOff val="80000"/>
            </a:schemeClr>
          </a:solidFill>
        </p:spPr>
        <p:txBody>
          <a:bodyPr wrap="none" rtlCol="0">
            <a:spAutoFit/>
          </a:bodyPr>
          <a:lstStyle/>
          <a:p>
            <a:r>
              <a:rPr lang="en-US" dirty="0"/>
              <a:t>19</a:t>
            </a:r>
          </a:p>
        </p:txBody>
      </p:sp>
      <p:cxnSp>
        <p:nvCxnSpPr>
          <p:cNvPr id="93" name="Straight Arrow Connector 92"/>
          <p:cNvCxnSpPr>
            <a:endCxn id="106" idx="0"/>
          </p:cNvCxnSpPr>
          <p:nvPr/>
        </p:nvCxnSpPr>
        <p:spPr>
          <a:xfrm flipH="1">
            <a:off x="9455520" y="3920167"/>
            <a:ext cx="1225846" cy="60794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8701051" y="4529332"/>
            <a:ext cx="418704" cy="369332"/>
          </a:xfrm>
          <a:prstGeom prst="rect">
            <a:avLst/>
          </a:prstGeom>
          <a:solidFill>
            <a:schemeClr val="accent3">
              <a:lumMod val="20000"/>
              <a:lumOff val="80000"/>
            </a:schemeClr>
          </a:solidFill>
        </p:spPr>
        <p:txBody>
          <a:bodyPr wrap="none" rtlCol="0">
            <a:spAutoFit/>
          </a:bodyPr>
          <a:lstStyle/>
          <a:p>
            <a:r>
              <a:rPr lang="en-US" dirty="0"/>
              <a:t>22</a:t>
            </a:r>
          </a:p>
        </p:txBody>
      </p:sp>
      <p:cxnSp>
        <p:nvCxnSpPr>
          <p:cNvPr id="95" name="Straight Arrow Connector 94"/>
          <p:cNvCxnSpPr>
            <a:endCxn id="92" idx="0"/>
          </p:cNvCxnSpPr>
          <p:nvPr/>
        </p:nvCxnSpPr>
        <p:spPr>
          <a:xfrm flipH="1">
            <a:off x="7198996" y="3903432"/>
            <a:ext cx="187763" cy="62590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8125262" y="4537564"/>
            <a:ext cx="418704" cy="369332"/>
          </a:xfrm>
          <a:prstGeom prst="rect">
            <a:avLst/>
          </a:prstGeom>
          <a:solidFill>
            <a:schemeClr val="accent3">
              <a:lumMod val="20000"/>
              <a:lumOff val="80000"/>
            </a:schemeClr>
          </a:solidFill>
        </p:spPr>
        <p:txBody>
          <a:bodyPr wrap="none" rtlCol="0">
            <a:spAutoFit/>
          </a:bodyPr>
          <a:lstStyle/>
          <a:p>
            <a:r>
              <a:rPr lang="en-US" dirty="0"/>
              <a:t>27</a:t>
            </a:r>
          </a:p>
        </p:txBody>
      </p:sp>
      <p:cxnSp>
        <p:nvCxnSpPr>
          <p:cNvPr id="97" name="Straight Arrow Connector 96"/>
          <p:cNvCxnSpPr>
            <a:endCxn id="98" idx="0"/>
          </p:cNvCxnSpPr>
          <p:nvPr/>
        </p:nvCxnSpPr>
        <p:spPr>
          <a:xfrm>
            <a:off x="8549827" y="3896825"/>
            <a:ext cx="1459326" cy="64515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9799801" y="4541980"/>
            <a:ext cx="418704" cy="369332"/>
          </a:xfrm>
          <a:prstGeom prst="rect">
            <a:avLst/>
          </a:prstGeom>
          <a:solidFill>
            <a:schemeClr val="accent3">
              <a:lumMod val="20000"/>
              <a:lumOff val="80000"/>
            </a:schemeClr>
          </a:solidFill>
        </p:spPr>
        <p:txBody>
          <a:bodyPr wrap="none" rtlCol="0">
            <a:spAutoFit/>
          </a:bodyPr>
          <a:lstStyle/>
          <a:p>
            <a:r>
              <a:rPr lang="en-US" dirty="0"/>
              <a:t>28</a:t>
            </a:r>
          </a:p>
        </p:txBody>
      </p:sp>
      <p:cxnSp>
        <p:nvCxnSpPr>
          <p:cNvPr id="99" name="Straight Arrow Connector 98"/>
          <p:cNvCxnSpPr>
            <a:endCxn id="94" idx="0"/>
          </p:cNvCxnSpPr>
          <p:nvPr/>
        </p:nvCxnSpPr>
        <p:spPr>
          <a:xfrm>
            <a:off x="7697342" y="3920167"/>
            <a:ext cx="121306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0935096" y="4536295"/>
            <a:ext cx="418704" cy="369332"/>
          </a:xfrm>
          <a:prstGeom prst="rect">
            <a:avLst/>
          </a:prstGeom>
          <a:solidFill>
            <a:schemeClr val="accent3">
              <a:lumMod val="20000"/>
              <a:lumOff val="80000"/>
            </a:schemeClr>
          </a:solidFill>
        </p:spPr>
        <p:txBody>
          <a:bodyPr wrap="none" rtlCol="0">
            <a:spAutoFit/>
          </a:bodyPr>
          <a:lstStyle/>
          <a:p>
            <a:r>
              <a:rPr lang="en-US" dirty="0"/>
              <a:t>30</a:t>
            </a:r>
          </a:p>
        </p:txBody>
      </p:sp>
      <p:cxnSp>
        <p:nvCxnSpPr>
          <p:cNvPr id="101" name="Straight Arrow Connector 100"/>
          <p:cNvCxnSpPr>
            <a:endCxn id="102" idx="0"/>
          </p:cNvCxnSpPr>
          <p:nvPr/>
        </p:nvCxnSpPr>
        <p:spPr>
          <a:xfrm flipH="1">
            <a:off x="7737917" y="3895856"/>
            <a:ext cx="2111363" cy="633476"/>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7528565" y="4529332"/>
            <a:ext cx="418704" cy="369332"/>
          </a:xfrm>
          <a:prstGeom prst="rect">
            <a:avLst/>
          </a:prstGeom>
          <a:solidFill>
            <a:schemeClr val="accent3">
              <a:lumMod val="20000"/>
              <a:lumOff val="80000"/>
            </a:schemeClr>
          </a:solidFill>
        </p:spPr>
        <p:txBody>
          <a:bodyPr wrap="none" rtlCol="0">
            <a:spAutoFit/>
          </a:bodyPr>
          <a:lstStyle/>
          <a:p>
            <a:r>
              <a:rPr lang="en-US" dirty="0"/>
              <a:t>33</a:t>
            </a:r>
          </a:p>
        </p:txBody>
      </p:sp>
      <p:cxnSp>
        <p:nvCxnSpPr>
          <p:cNvPr id="103" name="Straight Arrow Connector 102"/>
          <p:cNvCxnSpPr/>
          <p:nvPr/>
        </p:nvCxnSpPr>
        <p:spPr>
          <a:xfrm>
            <a:off x="10255373" y="3895856"/>
            <a:ext cx="350477" cy="640439"/>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96498" y="4536295"/>
            <a:ext cx="418704" cy="369332"/>
          </a:xfrm>
          <a:prstGeom prst="rect">
            <a:avLst/>
          </a:prstGeom>
          <a:solidFill>
            <a:schemeClr val="accent3">
              <a:lumMod val="20000"/>
              <a:lumOff val="80000"/>
            </a:schemeClr>
          </a:solidFill>
        </p:spPr>
        <p:txBody>
          <a:bodyPr wrap="none" rtlCol="0">
            <a:spAutoFit/>
          </a:bodyPr>
          <a:lstStyle/>
          <a:p>
            <a:r>
              <a:rPr lang="en-US" dirty="0"/>
              <a:t>35</a:t>
            </a:r>
          </a:p>
        </p:txBody>
      </p:sp>
      <p:cxnSp>
        <p:nvCxnSpPr>
          <p:cNvPr id="105" name="Straight Arrow Connector 104"/>
          <p:cNvCxnSpPr/>
          <p:nvPr/>
        </p:nvCxnSpPr>
        <p:spPr>
          <a:xfrm>
            <a:off x="9564187" y="3920167"/>
            <a:ext cx="160947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9246168" y="4528107"/>
            <a:ext cx="418704" cy="369332"/>
          </a:xfrm>
          <a:prstGeom prst="rect">
            <a:avLst/>
          </a:prstGeom>
          <a:solidFill>
            <a:schemeClr val="accent3">
              <a:lumMod val="20000"/>
              <a:lumOff val="80000"/>
            </a:schemeClr>
          </a:solidFill>
        </p:spPr>
        <p:txBody>
          <a:bodyPr wrap="none" rtlCol="0">
            <a:spAutoFit/>
          </a:bodyPr>
          <a:lstStyle/>
          <a:p>
            <a:r>
              <a:rPr lang="en-US" dirty="0"/>
              <a:t>37</a:t>
            </a:r>
          </a:p>
        </p:txBody>
      </p:sp>
      <p:cxnSp>
        <p:nvCxnSpPr>
          <p:cNvPr id="107" name="Straight Arrow Connector 106"/>
          <p:cNvCxnSpPr/>
          <p:nvPr/>
        </p:nvCxnSpPr>
        <p:spPr>
          <a:xfrm flipV="1">
            <a:off x="8818436"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249" name="Straight Arrow Connector 248"/>
          <p:cNvCxnSpPr/>
          <p:nvPr/>
        </p:nvCxnSpPr>
        <p:spPr>
          <a:xfrm>
            <a:off x="9424174"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1" name="TextBox 250"/>
          <p:cNvSpPr txBox="1"/>
          <p:nvPr/>
        </p:nvSpPr>
        <p:spPr>
          <a:xfrm>
            <a:off x="1893054" y="5363031"/>
            <a:ext cx="1873123"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Clustered</a:t>
            </a:r>
            <a:endParaRPr lang="en-US" sz="2800" dirty="0">
              <a:latin typeface="+mj-lt"/>
            </a:endParaRPr>
          </a:p>
        </p:txBody>
      </p:sp>
      <p:sp>
        <p:nvSpPr>
          <p:cNvPr id="252" name="TextBox 251"/>
          <p:cNvSpPr txBox="1"/>
          <p:nvPr/>
        </p:nvSpPr>
        <p:spPr>
          <a:xfrm>
            <a:off x="8190366" y="5363031"/>
            <a:ext cx="2001046"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Unclustered</a:t>
            </a:r>
            <a:endParaRPr lang="en-US" sz="2800" dirty="0">
              <a:latin typeface="+mj-lt"/>
            </a:endParaRPr>
          </a:p>
        </p:txBody>
      </p:sp>
      <p:cxnSp>
        <p:nvCxnSpPr>
          <p:cNvPr id="254" name="Straight Connector 253"/>
          <p:cNvCxnSpPr/>
          <p:nvPr/>
        </p:nvCxnSpPr>
        <p:spPr>
          <a:xfrm>
            <a:off x="29210" y="4260336"/>
            <a:ext cx="1219200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108615" y="2729419"/>
            <a:ext cx="1801134" cy="461665"/>
          </a:xfrm>
          <a:prstGeom prst="rect">
            <a:avLst/>
          </a:prstGeom>
          <a:noFill/>
        </p:spPr>
        <p:txBody>
          <a:bodyPr wrap="none" rtlCol="0">
            <a:spAutoFit/>
          </a:bodyPr>
          <a:lstStyle/>
          <a:p>
            <a:pPr algn="ctr"/>
            <a:r>
              <a:rPr lang="en-US" sz="2400">
                <a:latin typeface="+mj-lt"/>
              </a:rPr>
              <a:t>Index Entries</a:t>
            </a:r>
          </a:p>
        </p:txBody>
      </p:sp>
      <p:sp>
        <p:nvSpPr>
          <p:cNvPr id="256" name="TextBox 255"/>
          <p:cNvSpPr txBox="1"/>
          <p:nvPr/>
        </p:nvSpPr>
        <p:spPr>
          <a:xfrm>
            <a:off x="5106201" y="4897439"/>
            <a:ext cx="1802994" cy="461665"/>
          </a:xfrm>
          <a:prstGeom prst="rect">
            <a:avLst/>
          </a:prstGeom>
          <a:noFill/>
        </p:spPr>
        <p:txBody>
          <a:bodyPr wrap="none" rtlCol="0">
            <a:spAutoFit/>
          </a:bodyPr>
          <a:lstStyle/>
          <a:p>
            <a:pPr algn="ctr"/>
            <a:r>
              <a:rPr lang="en-US" sz="2400" dirty="0">
                <a:latin typeface="+mj-lt"/>
              </a:rPr>
              <a:t>Data Records</a:t>
            </a:r>
          </a:p>
        </p:txBody>
      </p:sp>
      <p:grpSp>
        <p:nvGrpSpPr>
          <p:cNvPr id="58" name="Group 57"/>
          <p:cNvGrpSpPr/>
          <p:nvPr/>
        </p:nvGrpSpPr>
        <p:grpSpPr>
          <a:xfrm>
            <a:off x="0" y="-22510"/>
            <a:ext cx="12192000" cy="307777"/>
            <a:chOff x="0" y="-22510"/>
            <a:chExt cx="12192000" cy="307777"/>
          </a:xfrm>
        </p:grpSpPr>
        <p:sp>
          <p:nvSpPr>
            <p:cNvPr id="59" name="Rectangle 5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339056"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Clustered Indexes</a:t>
              </a:r>
            </a:p>
          </p:txBody>
        </p:sp>
      </p:grpSp>
    </p:spTree>
    <p:extLst>
      <p:ext uri="{BB962C8B-B14F-4D97-AF65-F5344CB8AC3E}">
        <p14:creationId xmlns:p14="http://schemas.microsoft.com/office/powerpoint/2010/main" val="1540635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a:t>Clustered vs. </a:t>
            </a:r>
            <a:r>
              <a:rPr lang="en-US" dirty="0" err="1"/>
              <a:t>Unclustered</a:t>
            </a:r>
            <a:r>
              <a:rPr lang="en-US" dirty="0"/>
              <a:t> Index</a:t>
            </a:r>
          </a:p>
        </p:txBody>
      </p:sp>
      <p:sp>
        <p:nvSpPr>
          <p:cNvPr id="83973" name="Rectangle 5"/>
          <p:cNvSpPr>
            <a:spLocks noGrp="1" noChangeArrowheads="1"/>
          </p:cNvSpPr>
          <p:nvPr>
            <p:ph type="body" idx="1"/>
          </p:nvPr>
        </p:nvSpPr>
        <p:spPr>
          <a:xfrm>
            <a:off x="850900" y="1866900"/>
            <a:ext cx="10502900" cy="4597400"/>
          </a:xfrm>
          <a:noFill/>
          <a:ln/>
        </p:spPr>
        <p:txBody>
          <a:bodyPr vert="horz" lIns="92075" tIns="46038" rIns="92075" bIns="46038" rtlCol="0">
            <a:normAutofit/>
          </a:bodyPr>
          <a:lstStyle/>
          <a:p>
            <a:pPr>
              <a:lnSpc>
                <a:spcPct val="90000"/>
              </a:lnSpc>
            </a:pPr>
            <a:r>
              <a:rPr lang="en-US" dirty="0"/>
              <a:t>Recall that for a disk with block access, </a:t>
            </a:r>
            <a:r>
              <a:rPr lang="en-US" b="1" dirty="0"/>
              <a:t>sequential IO is much faster than random IO</a:t>
            </a:r>
          </a:p>
          <a:p>
            <a:pPr>
              <a:lnSpc>
                <a:spcPct val="90000"/>
              </a:lnSpc>
            </a:pPr>
            <a:endParaRPr lang="en-US" dirty="0">
              <a:solidFill>
                <a:srgbClr val="C00000"/>
              </a:solidFill>
            </a:endParaRPr>
          </a:p>
          <a:p>
            <a:pPr>
              <a:lnSpc>
                <a:spcPct val="90000"/>
              </a:lnSpc>
            </a:pPr>
            <a:r>
              <a:rPr lang="en-US" dirty="0"/>
              <a:t>For exact search, no difference between clustered / </a:t>
            </a:r>
            <a:r>
              <a:rPr lang="en-US" dirty="0" err="1"/>
              <a:t>unclustered</a:t>
            </a:r>
            <a:endParaRPr lang="en-US" dirty="0"/>
          </a:p>
          <a:p>
            <a:pPr>
              <a:lnSpc>
                <a:spcPct val="90000"/>
              </a:lnSpc>
            </a:pPr>
            <a:endParaRPr lang="en-US" dirty="0"/>
          </a:p>
          <a:p>
            <a:pPr>
              <a:lnSpc>
                <a:spcPct val="90000"/>
              </a:lnSpc>
            </a:pPr>
            <a:r>
              <a:rPr lang="en-US" dirty="0"/>
              <a:t>For range search over R values: difference between </a:t>
            </a:r>
            <a:r>
              <a:rPr lang="en-US" b="1" dirty="0"/>
              <a:t>1 random IO + R sequential IO</a:t>
            </a:r>
            <a:r>
              <a:rPr lang="en-US" dirty="0"/>
              <a:t>, and </a:t>
            </a:r>
            <a:r>
              <a:rPr lang="en-US" b="1" dirty="0"/>
              <a:t>R random IO</a:t>
            </a:r>
            <a:r>
              <a:rPr lang="en-US" dirty="0"/>
              <a:t>:</a:t>
            </a:r>
          </a:p>
          <a:p>
            <a:pPr lvl="1"/>
            <a:r>
              <a:rPr lang="en-US" dirty="0"/>
              <a:t>A random IO costs ~ 10ms (sequential much much faster)</a:t>
            </a:r>
          </a:p>
          <a:p>
            <a:pPr lvl="1"/>
            <a:r>
              <a:rPr lang="en-US" dirty="0"/>
              <a:t>For R = 100,000 records- </a:t>
            </a:r>
            <a:r>
              <a:rPr lang="en-US" b="1" dirty="0"/>
              <a:t>difference between ~10ms and ~17min!</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339056"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Clustered Indexes</a:t>
              </a:r>
            </a:p>
          </p:txBody>
        </p:sp>
      </p:grpSp>
    </p:spTree>
    <p:extLst>
      <p:ext uri="{BB962C8B-B14F-4D97-AF65-F5344CB8AC3E}">
        <p14:creationId xmlns:p14="http://schemas.microsoft.com/office/powerpoint/2010/main" val="1252382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a:t>Fast Insertions &amp; Self-Balancing</a:t>
            </a:r>
          </a:p>
        </p:txBody>
      </p:sp>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a:t>We won’t go into specifics of B+ Tree insertion algorithm, but has several attractive qualities:</a:t>
            </a:r>
          </a:p>
          <a:p>
            <a:pPr>
              <a:lnSpc>
                <a:spcPct val="90000"/>
              </a:lnSpc>
            </a:pPr>
            <a:endParaRPr lang="en-US" dirty="0"/>
          </a:p>
          <a:p>
            <a:pPr lvl="1"/>
            <a:r>
              <a:rPr lang="en-US" b="1" dirty="0"/>
              <a:t>~ Same cost as exact search</a:t>
            </a:r>
          </a:p>
          <a:p>
            <a:pPr lvl="1"/>
            <a:endParaRPr lang="en-US" b="1" dirty="0"/>
          </a:p>
          <a:p>
            <a:pPr lvl="1"/>
            <a:r>
              <a:rPr lang="en-US" b="1" i="1" dirty="0"/>
              <a:t>Self-balancing: </a:t>
            </a:r>
            <a:r>
              <a:rPr lang="en-US" dirty="0"/>
              <a:t>B+ Tree remains </a:t>
            </a:r>
            <a:r>
              <a:rPr lang="en-US" b="1" dirty="0"/>
              <a:t>balanced </a:t>
            </a:r>
            <a:r>
              <a:rPr lang="en-US" dirty="0"/>
              <a:t>(with respect to height) even after insert</a:t>
            </a:r>
            <a:endParaRPr lang="en-US" i="1" dirty="0"/>
          </a:p>
          <a:p>
            <a:pPr lvl="1"/>
            <a:endParaRPr lang="en-US" dirty="0"/>
          </a:p>
        </p:txBody>
      </p:sp>
      <p:sp>
        <p:nvSpPr>
          <p:cNvPr id="12" name="TextBox 11"/>
          <p:cNvSpPr txBox="1"/>
          <p:nvPr/>
        </p:nvSpPr>
        <p:spPr>
          <a:xfrm>
            <a:off x="1486429" y="5130105"/>
            <a:ext cx="9231842" cy="138499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B+ Trees also (relatively) fast for single insertions!</a:t>
            </a:r>
          </a:p>
          <a:p>
            <a:pPr algn="ctr"/>
            <a:r>
              <a:rPr lang="en-US" sz="2800" i="1" dirty="0">
                <a:latin typeface="+mj-lt"/>
              </a:rPr>
              <a:t>However, can become bottleneck if many insertions (if fill-factor slack is used up…)</a:t>
            </a: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spTree>
    <p:extLst>
      <p:ext uri="{BB962C8B-B14F-4D97-AF65-F5344CB8AC3E}">
        <p14:creationId xmlns:p14="http://schemas.microsoft.com/office/powerpoint/2010/main" val="70893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7865757" y="4397757"/>
            <a:ext cx="2543615" cy="568569"/>
          </a:xfrm>
          <a:prstGeom prst="rect">
            <a:avLst/>
          </a:prstGeom>
          <a:solidFill>
            <a:schemeClr val="accent1">
              <a:lumMod val="20000"/>
              <a:lumOff val="8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7919" y="4410974"/>
            <a:ext cx="4647305" cy="568569"/>
          </a:xfrm>
          <a:prstGeom prst="rect">
            <a:avLst/>
          </a:prstGeom>
          <a:solidFill>
            <a:schemeClr val="accent1">
              <a:lumMod val="20000"/>
              <a:lumOff val="8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a:t>Bulk Loading</a:t>
            </a: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B+ Tree design &amp; cost</a:t>
              </a:r>
            </a:p>
          </p:txBody>
        </p:sp>
      </p:grpSp>
      <p:graphicFrame>
        <p:nvGraphicFramePr>
          <p:cNvPr id="48" name="Group 4"/>
          <p:cNvGraphicFramePr>
            <a:graphicFrameLocks noGrp="1"/>
          </p:cNvGraphicFramePr>
          <p:nvPr>
            <p:extLst/>
          </p:nvPr>
        </p:nvGraphicFramePr>
        <p:xfrm>
          <a:off x="5174900" y="549727"/>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49" name="Straight Arrow Connector 48"/>
          <p:cNvCxnSpPr>
            <a:endCxn id="50" idx="0"/>
          </p:cNvCxnSpPr>
          <p:nvPr/>
        </p:nvCxnSpPr>
        <p:spPr>
          <a:xfrm flipH="1">
            <a:off x="5817158" y="1080557"/>
            <a:ext cx="93697"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0" name="Group 113"/>
          <p:cNvGraphicFramePr>
            <a:graphicFrameLocks noGrp="1"/>
          </p:cNvGraphicFramePr>
          <p:nvPr>
            <p:extLst/>
          </p:nvPr>
        </p:nvGraphicFramePr>
        <p:xfrm>
          <a:off x="4641501" y="2139418"/>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52" name="Group 113"/>
          <p:cNvGraphicFramePr>
            <a:graphicFrameLocks noGrp="1"/>
          </p:cNvGraphicFramePr>
          <p:nvPr>
            <p:extLst/>
          </p:nvPr>
        </p:nvGraphicFramePr>
        <p:xfrm>
          <a:off x="7463858" y="2128532"/>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3" name="Straight Arrow Connector 52"/>
          <p:cNvCxnSpPr/>
          <p:nvPr/>
        </p:nvCxnSpPr>
        <p:spPr>
          <a:xfrm>
            <a:off x="6371460" y="1069511"/>
            <a:ext cx="2268055" cy="10590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5" name="Group 113"/>
          <p:cNvGraphicFramePr>
            <a:graphicFrameLocks noGrp="1"/>
          </p:cNvGraphicFramePr>
          <p:nvPr>
            <p:extLst/>
          </p:nvPr>
        </p:nvGraphicFramePr>
        <p:xfrm>
          <a:off x="3023717" y="2139418"/>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6" name="Straight Arrow Connector 55"/>
          <p:cNvCxnSpPr/>
          <p:nvPr/>
        </p:nvCxnSpPr>
        <p:spPr>
          <a:xfrm flipH="1">
            <a:off x="3597550" y="1047579"/>
            <a:ext cx="1774022" cy="10918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4265961" y="2656637"/>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027755" y="3489059"/>
            <a:ext cx="418704" cy="369332"/>
          </a:xfrm>
          <a:prstGeom prst="rect">
            <a:avLst/>
          </a:prstGeom>
          <a:solidFill>
            <a:schemeClr val="accent3">
              <a:lumMod val="20000"/>
              <a:lumOff val="80000"/>
            </a:schemeClr>
          </a:solidFill>
        </p:spPr>
        <p:txBody>
          <a:bodyPr wrap="none" rtlCol="0">
            <a:spAutoFit/>
          </a:bodyPr>
          <a:lstStyle/>
          <a:p>
            <a:r>
              <a:rPr lang="en-US" dirty="0"/>
              <a:t>21</a:t>
            </a:r>
          </a:p>
        </p:txBody>
      </p:sp>
      <p:cxnSp>
        <p:nvCxnSpPr>
          <p:cNvPr id="60" name="Straight Arrow Connector 59"/>
          <p:cNvCxnSpPr/>
          <p:nvPr/>
        </p:nvCxnSpPr>
        <p:spPr>
          <a:xfrm flipH="1">
            <a:off x="5003401" y="2649675"/>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794048" y="3482097"/>
            <a:ext cx="418704" cy="369332"/>
          </a:xfrm>
          <a:prstGeom prst="rect">
            <a:avLst/>
          </a:prstGeom>
          <a:solidFill>
            <a:schemeClr val="accent3">
              <a:lumMod val="20000"/>
              <a:lumOff val="80000"/>
            </a:schemeClr>
          </a:solidFill>
        </p:spPr>
        <p:txBody>
          <a:bodyPr wrap="none" rtlCol="0">
            <a:spAutoFit/>
          </a:bodyPr>
          <a:lstStyle/>
          <a:p>
            <a:r>
              <a:rPr lang="en-US" dirty="0"/>
              <a:t>22</a:t>
            </a:r>
          </a:p>
        </p:txBody>
      </p:sp>
      <p:cxnSp>
        <p:nvCxnSpPr>
          <p:cNvPr id="62" name="Straight Arrow Connector 61"/>
          <p:cNvCxnSpPr/>
          <p:nvPr/>
        </p:nvCxnSpPr>
        <p:spPr>
          <a:xfrm flipH="1">
            <a:off x="5769694" y="2649675"/>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60341" y="3482097"/>
            <a:ext cx="418704" cy="369332"/>
          </a:xfrm>
          <a:prstGeom prst="rect">
            <a:avLst/>
          </a:prstGeom>
          <a:solidFill>
            <a:schemeClr val="accent3">
              <a:lumMod val="20000"/>
              <a:lumOff val="80000"/>
            </a:schemeClr>
          </a:solidFill>
        </p:spPr>
        <p:txBody>
          <a:bodyPr wrap="none" rtlCol="0">
            <a:spAutoFit/>
          </a:bodyPr>
          <a:lstStyle/>
          <a:p>
            <a:r>
              <a:rPr lang="en-US" dirty="0"/>
              <a:t>27</a:t>
            </a:r>
          </a:p>
        </p:txBody>
      </p:sp>
      <p:cxnSp>
        <p:nvCxnSpPr>
          <p:cNvPr id="64" name="Straight Arrow Connector 63"/>
          <p:cNvCxnSpPr/>
          <p:nvPr/>
        </p:nvCxnSpPr>
        <p:spPr>
          <a:xfrm>
            <a:off x="6371460" y="2656637"/>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6326634" y="3482097"/>
            <a:ext cx="418704" cy="369332"/>
          </a:xfrm>
          <a:prstGeom prst="rect">
            <a:avLst/>
          </a:prstGeom>
          <a:solidFill>
            <a:schemeClr val="accent3">
              <a:lumMod val="20000"/>
              <a:lumOff val="80000"/>
            </a:schemeClr>
          </a:solidFill>
        </p:spPr>
        <p:txBody>
          <a:bodyPr wrap="none" rtlCol="0">
            <a:spAutoFit/>
          </a:bodyPr>
          <a:lstStyle/>
          <a:p>
            <a:r>
              <a:rPr lang="en-US" dirty="0"/>
              <a:t>28</a:t>
            </a:r>
          </a:p>
        </p:txBody>
      </p:sp>
      <p:cxnSp>
        <p:nvCxnSpPr>
          <p:cNvPr id="66" name="Straight Arrow Connector 65"/>
          <p:cNvCxnSpPr/>
          <p:nvPr/>
        </p:nvCxnSpPr>
        <p:spPr>
          <a:xfrm flipH="1">
            <a:off x="7302280" y="2649675"/>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7092927" y="3482097"/>
            <a:ext cx="418704" cy="369332"/>
          </a:xfrm>
          <a:prstGeom prst="rect">
            <a:avLst/>
          </a:prstGeom>
          <a:solidFill>
            <a:schemeClr val="accent3">
              <a:lumMod val="20000"/>
              <a:lumOff val="80000"/>
            </a:schemeClr>
          </a:solidFill>
        </p:spPr>
        <p:txBody>
          <a:bodyPr wrap="none" rtlCol="0">
            <a:spAutoFit/>
          </a:bodyPr>
          <a:lstStyle/>
          <a:p>
            <a:r>
              <a:rPr lang="en-US" dirty="0"/>
              <a:t>30</a:t>
            </a:r>
          </a:p>
        </p:txBody>
      </p:sp>
      <p:cxnSp>
        <p:nvCxnSpPr>
          <p:cNvPr id="68" name="Straight Arrow Connector 67"/>
          <p:cNvCxnSpPr/>
          <p:nvPr/>
        </p:nvCxnSpPr>
        <p:spPr>
          <a:xfrm flipH="1">
            <a:off x="8068573" y="2649675"/>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859220" y="3482097"/>
            <a:ext cx="418704" cy="369332"/>
          </a:xfrm>
          <a:prstGeom prst="rect">
            <a:avLst/>
          </a:prstGeom>
          <a:solidFill>
            <a:schemeClr val="accent3">
              <a:lumMod val="20000"/>
              <a:lumOff val="80000"/>
            </a:schemeClr>
          </a:solidFill>
        </p:spPr>
        <p:txBody>
          <a:bodyPr wrap="none" rtlCol="0">
            <a:spAutoFit/>
          </a:bodyPr>
          <a:lstStyle/>
          <a:p>
            <a:r>
              <a:rPr lang="en-US" dirty="0"/>
              <a:t>33</a:t>
            </a:r>
          </a:p>
        </p:txBody>
      </p:sp>
      <p:cxnSp>
        <p:nvCxnSpPr>
          <p:cNvPr id="70" name="Straight Arrow Connector 69"/>
          <p:cNvCxnSpPr/>
          <p:nvPr/>
        </p:nvCxnSpPr>
        <p:spPr>
          <a:xfrm>
            <a:off x="8687447" y="2649675"/>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8625513" y="3482097"/>
            <a:ext cx="418704" cy="369332"/>
          </a:xfrm>
          <a:prstGeom prst="rect">
            <a:avLst/>
          </a:prstGeom>
          <a:solidFill>
            <a:schemeClr val="accent3">
              <a:lumMod val="20000"/>
              <a:lumOff val="80000"/>
            </a:schemeClr>
          </a:solidFill>
        </p:spPr>
        <p:txBody>
          <a:bodyPr wrap="none" rtlCol="0">
            <a:spAutoFit/>
          </a:bodyPr>
          <a:lstStyle/>
          <a:p>
            <a:r>
              <a:rPr lang="en-US" dirty="0"/>
              <a:t>35</a:t>
            </a:r>
          </a:p>
        </p:txBody>
      </p:sp>
      <p:cxnSp>
        <p:nvCxnSpPr>
          <p:cNvPr id="72" name="Straight Arrow Connector 71"/>
          <p:cNvCxnSpPr/>
          <p:nvPr/>
        </p:nvCxnSpPr>
        <p:spPr>
          <a:xfrm>
            <a:off x="9182453" y="2656637"/>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9391805" y="3482097"/>
            <a:ext cx="418704" cy="369332"/>
          </a:xfrm>
          <a:prstGeom prst="rect">
            <a:avLst/>
          </a:prstGeom>
          <a:solidFill>
            <a:schemeClr val="accent3">
              <a:lumMod val="20000"/>
              <a:lumOff val="80000"/>
            </a:schemeClr>
          </a:solidFill>
        </p:spPr>
        <p:txBody>
          <a:bodyPr wrap="none" rtlCol="0">
            <a:spAutoFit/>
          </a:bodyPr>
          <a:lstStyle/>
          <a:p>
            <a:r>
              <a:rPr lang="en-US" dirty="0"/>
              <a:t>37</a:t>
            </a:r>
          </a:p>
        </p:txBody>
      </p:sp>
      <p:cxnSp>
        <p:nvCxnSpPr>
          <p:cNvPr id="74" name="Straight Arrow Connector 73"/>
          <p:cNvCxnSpPr/>
          <p:nvPr/>
        </p:nvCxnSpPr>
        <p:spPr>
          <a:xfrm>
            <a:off x="3624309" y="2678914"/>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394225" y="3482097"/>
            <a:ext cx="476412" cy="369332"/>
          </a:xfrm>
          <a:prstGeom prst="rect">
            <a:avLst/>
          </a:prstGeom>
          <a:solidFill>
            <a:schemeClr val="accent3">
              <a:lumMod val="20000"/>
              <a:lumOff val="80000"/>
            </a:schemeClr>
          </a:solidFill>
        </p:spPr>
        <p:txBody>
          <a:bodyPr wrap="square" rtlCol="0">
            <a:spAutoFit/>
          </a:bodyPr>
          <a:lstStyle/>
          <a:p>
            <a:r>
              <a:rPr lang="en-US" dirty="0"/>
              <a:t>15</a:t>
            </a:r>
          </a:p>
        </p:txBody>
      </p:sp>
      <p:cxnSp>
        <p:nvCxnSpPr>
          <p:cNvPr id="76" name="Straight Arrow Connector 75"/>
          <p:cNvCxnSpPr/>
          <p:nvPr/>
        </p:nvCxnSpPr>
        <p:spPr>
          <a:xfrm flipH="1">
            <a:off x="3027530" y="2685876"/>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2789324" y="3489059"/>
            <a:ext cx="476412" cy="369332"/>
          </a:xfrm>
          <a:prstGeom prst="rect">
            <a:avLst/>
          </a:prstGeom>
          <a:solidFill>
            <a:schemeClr val="accent3">
              <a:lumMod val="20000"/>
              <a:lumOff val="80000"/>
            </a:schemeClr>
          </a:solidFill>
        </p:spPr>
        <p:txBody>
          <a:bodyPr wrap="square" rtlCol="0">
            <a:spAutoFit/>
          </a:bodyPr>
          <a:lstStyle/>
          <a:p>
            <a:r>
              <a:rPr lang="en-US" dirty="0"/>
              <a:t>11</a:t>
            </a:r>
          </a:p>
        </p:txBody>
      </p:sp>
      <p:cxnSp>
        <p:nvCxnSpPr>
          <p:cNvPr id="79" name="Straight Arrow Connector 78"/>
          <p:cNvCxnSpPr/>
          <p:nvPr/>
        </p:nvCxnSpPr>
        <p:spPr>
          <a:xfrm flipV="1">
            <a:off x="6796873" y="2645229"/>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80" name="Straight Arrow Connector 79"/>
          <p:cNvCxnSpPr/>
          <p:nvPr/>
        </p:nvCxnSpPr>
        <p:spPr>
          <a:xfrm>
            <a:off x="4004637" y="2645228"/>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82" name="TextBox 81"/>
          <p:cNvSpPr txBox="1"/>
          <p:nvPr/>
        </p:nvSpPr>
        <p:spPr>
          <a:xfrm>
            <a:off x="4374159" y="4510592"/>
            <a:ext cx="460574" cy="369332"/>
          </a:xfrm>
          <a:prstGeom prst="rect">
            <a:avLst/>
          </a:prstGeom>
          <a:solidFill>
            <a:schemeClr val="accent3">
              <a:lumMod val="20000"/>
              <a:lumOff val="80000"/>
            </a:schemeClr>
          </a:solidFill>
        </p:spPr>
        <p:txBody>
          <a:bodyPr wrap="none" rtlCol="0">
            <a:spAutoFit/>
          </a:bodyPr>
          <a:lstStyle/>
          <a:p>
            <a:r>
              <a:rPr lang="en-US" dirty="0"/>
              <a:t>21</a:t>
            </a:r>
          </a:p>
        </p:txBody>
      </p:sp>
      <p:sp>
        <p:nvSpPr>
          <p:cNvPr id="83" name="TextBox 82"/>
          <p:cNvSpPr txBox="1"/>
          <p:nvPr/>
        </p:nvSpPr>
        <p:spPr>
          <a:xfrm>
            <a:off x="4946854" y="4510592"/>
            <a:ext cx="460574" cy="369332"/>
          </a:xfrm>
          <a:prstGeom prst="rect">
            <a:avLst/>
          </a:prstGeom>
          <a:solidFill>
            <a:schemeClr val="accent3">
              <a:lumMod val="20000"/>
              <a:lumOff val="80000"/>
            </a:schemeClr>
          </a:solidFill>
        </p:spPr>
        <p:txBody>
          <a:bodyPr wrap="none" rtlCol="0">
            <a:spAutoFit/>
          </a:bodyPr>
          <a:lstStyle/>
          <a:p>
            <a:r>
              <a:rPr lang="en-US" dirty="0"/>
              <a:t>22</a:t>
            </a:r>
          </a:p>
        </p:txBody>
      </p:sp>
      <p:sp>
        <p:nvSpPr>
          <p:cNvPr id="84" name="TextBox 83"/>
          <p:cNvSpPr txBox="1"/>
          <p:nvPr/>
        </p:nvSpPr>
        <p:spPr>
          <a:xfrm>
            <a:off x="5519549" y="4510592"/>
            <a:ext cx="418704" cy="369332"/>
          </a:xfrm>
          <a:prstGeom prst="rect">
            <a:avLst/>
          </a:prstGeom>
          <a:solidFill>
            <a:schemeClr val="accent3">
              <a:lumMod val="20000"/>
              <a:lumOff val="80000"/>
            </a:schemeClr>
          </a:solidFill>
        </p:spPr>
        <p:txBody>
          <a:bodyPr wrap="none" rtlCol="0">
            <a:spAutoFit/>
          </a:bodyPr>
          <a:lstStyle/>
          <a:p>
            <a:r>
              <a:rPr lang="en-US" dirty="0"/>
              <a:t>27</a:t>
            </a:r>
          </a:p>
        </p:txBody>
      </p:sp>
      <p:sp>
        <p:nvSpPr>
          <p:cNvPr id="85" name="TextBox 84"/>
          <p:cNvSpPr txBox="1"/>
          <p:nvPr/>
        </p:nvSpPr>
        <p:spPr>
          <a:xfrm>
            <a:off x="6050374" y="4510592"/>
            <a:ext cx="418704" cy="369332"/>
          </a:xfrm>
          <a:prstGeom prst="rect">
            <a:avLst/>
          </a:prstGeom>
          <a:solidFill>
            <a:schemeClr val="accent3">
              <a:lumMod val="20000"/>
              <a:lumOff val="80000"/>
            </a:schemeClr>
          </a:solidFill>
        </p:spPr>
        <p:txBody>
          <a:bodyPr wrap="none" rtlCol="0">
            <a:spAutoFit/>
          </a:bodyPr>
          <a:lstStyle/>
          <a:p>
            <a:r>
              <a:rPr lang="en-US" dirty="0"/>
              <a:t>28</a:t>
            </a:r>
          </a:p>
        </p:txBody>
      </p:sp>
      <p:sp>
        <p:nvSpPr>
          <p:cNvPr id="86" name="TextBox 85"/>
          <p:cNvSpPr txBox="1"/>
          <p:nvPr/>
        </p:nvSpPr>
        <p:spPr>
          <a:xfrm>
            <a:off x="6581199" y="4510592"/>
            <a:ext cx="418704" cy="369332"/>
          </a:xfrm>
          <a:prstGeom prst="rect">
            <a:avLst/>
          </a:prstGeom>
          <a:solidFill>
            <a:schemeClr val="accent3">
              <a:lumMod val="20000"/>
              <a:lumOff val="80000"/>
            </a:schemeClr>
          </a:solidFill>
        </p:spPr>
        <p:txBody>
          <a:bodyPr wrap="none" rtlCol="0">
            <a:spAutoFit/>
          </a:bodyPr>
          <a:lstStyle/>
          <a:p>
            <a:r>
              <a:rPr lang="en-US" dirty="0"/>
              <a:t>30</a:t>
            </a:r>
          </a:p>
        </p:txBody>
      </p:sp>
      <p:sp>
        <p:nvSpPr>
          <p:cNvPr id="87" name="TextBox 86"/>
          <p:cNvSpPr txBox="1"/>
          <p:nvPr/>
        </p:nvSpPr>
        <p:spPr>
          <a:xfrm>
            <a:off x="7112027" y="4510592"/>
            <a:ext cx="418704" cy="369332"/>
          </a:xfrm>
          <a:prstGeom prst="rect">
            <a:avLst/>
          </a:prstGeom>
          <a:solidFill>
            <a:schemeClr val="accent3">
              <a:lumMod val="20000"/>
              <a:lumOff val="80000"/>
            </a:schemeClr>
          </a:solidFill>
        </p:spPr>
        <p:txBody>
          <a:bodyPr wrap="none" rtlCol="0">
            <a:spAutoFit/>
          </a:bodyPr>
          <a:lstStyle/>
          <a:p>
            <a:r>
              <a:rPr lang="en-US" dirty="0"/>
              <a:t>33</a:t>
            </a:r>
          </a:p>
        </p:txBody>
      </p:sp>
      <p:sp>
        <p:nvSpPr>
          <p:cNvPr id="88" name="TextBox 87"/>
          <p:cNvSpPr txBox="1"/>
          <p:nvPr/>
        </p:nvSpPr>
        <p:spPr>
          <a:xfrm>
            <a:off x="7979485" y="4510592"/>
            <a:ext cx="418704" cy="369332"/>
          </a:xfrm>
          <a:prstGeom prst="rect">
            <a:avLst/>
          </a:prstGeom>
          <a:solidFill>
            <a:schemeClr val="accent3">
              <a:lumMod val="20000"/>
              <a:lumOff val="80000"/>
            </a:schemeClr>
          </a:solidFill>
        </p:spPr>
        <p:txBody>
          <a:bodyPr wrap="none" rtlCol="0">
            <a:spAutoFit/>
          </a:bodyPr>
          <a:lstStyle/>
          <a:p>
            <a:r>
              <a:rPr lang="en-US" dirty="0"/>
              <a:t>35</a:t>
            </a:r>
          </a:p>
        </p:txBody>
      </p:sp>
      <p:sp>
        <p:nvSpPr>
          <p:cNvPr id="89" name="TextBox 88"/>
          <p:cNvSpPr txBox="1"/>
          <p:nvPr/>
        </p:nvSpPr>
        <p:spPr>
          <a:xfrm>
            <a:off x="8464547" y="4510592"/>
            <a:ext cx="418704" cy="369332"/>
          </a:xfrm>
          <a:prstGeom prst="rect">
            <a:avLst/>
          </a:prstGeom>
          <a:solidFill>
            <a:schemeClr val="accent3">
              <a:lumMod val="20000"/>
              <a:lumOff val="80000"/>
            </a:schemeClr>
          </a:solidFill>
        </p:spPr>
        <p:txBody>
          <a:bodyPr wrap="none" rtlCol="0">
            <a:spAutoFit/>
          </a:bodyPr>
          <a:lstStyle/>
          <a:p>
            <a:r>
              <a:rPr lang="en-US" dirty="0"/>
              <a:t>37</a:t>
            </a:r>
          </a:p>
        </p:txBody>
      </p:sp>
      <p:sp>
        <p:nvSpPr>
          <p:cNvPr id="90" name="TextBox 89"/>
          <p:cNvSpPr txBox="1"/>
          <p:nvPr/>
        </p:nvSpPr>
        <p:spPr>
          <a:xfrm>
            <a:off x="3737985" y="4510592"/>
            <a:ext cx="524053" cy="369332"/>
          </a:xfrm>
          <a:prstGeom prst="rect">
            <a:avLst/>
          </a:prstGeom>
          <a:solidFill>
            <a:schemeClr val="accent3">
              <a:lumMod val="20000"/>
              <a:lumOff val="80000"/>
            </a:schemeClr>
          </a:solidFill>
        </p:spPr>
        <p:txBody>
          <a:bodyPr wrap="square" rtlCol="0">
            <a:spAutoFit/>
          </a:bodyPr>
          <a:lstStyle/>
          <a:p>
            <a:r>
              <a:rPr lang="en-US" dirty="0"/>
              <a:t>15</a:t>
            </a:r>
          </a:p>
        </p:txBody>
      </p:sp>
      <p:sp>
        <p:nvSpPr>
          <p:cNvPr id="91" name="TextBox 90"/>
          <p:cNvSpPr txBox="1"/>
          <p:nvPr/>
        </p:nvSpPr>
        <p:spPr>
          <a:xfrm>
            <a:off x="3101811" y="4510592"/>
            <a:ext cx="524053" cy="369332"/>
          </a:xfrm>
          <a:prstGeom prst="rect">
            <a:avLst/>
          </a:prstGeom>
          <a:solidFill>
            <a:schemeClr val="accent3">
              <a:lumMod val="20000"/>
              <a:lumOff val="80000"/>
            </a:schemeClr>
          </a:solidFill>
        </p:spPr>
        <p:txBody>
          <a:bodyPr wrap="square" rtlCol="0">
            <a:spAutoFit/>
          </a:bodyPr>
          <a:lstStyle/>
          <a:p>
            <a:r>
              <a:rPr lang="en-US" dirty="0"/>
              <a:t>11</a:t>
            </a:r>
          </a:p>
        </p:txBody>
      </p:sp>
      <p:sp>
        <p:nvSpPr>
          <p:cNvPr id="7" name="TextBox 6"/>
          <p:cNvSpPr txBox="1"/>
          <p:nvPr/>
        </p:nvSpPr>
        <p:spPr>
          <a:xfrm>
            <a:off x="62289" y="5364274"/>
            <a:ext cx="3880192" cy="1015663"/>
          </a:xfrm>
          <a:prstGeom prst="rect">
            <a:avLst/>
          </a:prstGeom>
          <a:solidFill>
            <a:schemeClr val="accent4">
              <a:lumMod val="20000"/>
              <a:lumOff val="80000"/>
            </a:schemeClr>
          </a:solidFill>
        </p:spPr>
        <p:txBody>
          <a:bodyPr wrap="square" rtlCol="0">
            <a:spAutoFit/>
          </a:bodyPr>
          <a:lstStyle/>
          <a:p>
            <a:pPr algn="ctr"/>
            <a:r>
              <a:rPr lang="en-US" sz="3000" dirty="0"/>
              <a:t>Input: Sorted File </a:t>
            </a:r>
          </a:p>
          <a:p>
            <a:pPr algn="ctr"/>
            <a:r>
              <a:rPr lang="en-US" sz="3000" dirty="0"/>
              <a:t>Output: B+ Tree</a:t>
            </a:r>
          </a:p>
        </p:txBody>
      </p:sp>
      <p:sp>
        <p:nvSpPr>
          <p:cNvPr id="96" name="TextBox 95"/>
          <p:cNvSpPr txBox="1"/>
          <p:nvPr/>
        </p:nvSpPr>
        <p:spPr>
          <a:xfrm>
            <a:off x="7897295" y="395100"/>
            <a:ext cx="3950631" cy="1477328"/>
          </a:xfrm>
          <a:prstGeom prst="rect">
            <a:avLst/>
          </a:prstGeom>
          <a:noFill/>
        </p:spPr>
        <p:txBody>
          <a:bodyPr wrap="square" rtlCol="0">
            <a:spAutoFit/>
          </a:bodyPr>
          <a:lstStyle/>
          <a:p>
            <a:pPr algn="ctr"/>
            <a:r>
              <a:rPr lang="en-US" sz="3000" dirty="0"/>
              <a:t>To the board!</a:t>
            </a:r>
          </a:p>
          <a:p>
            <a:pPr algn="ctr"/>
            <a:r>
              <a:rPr lang="en-US" sz="3000" dirty="0"/>
              <a:t>We will create an “equivalent” tree</a:t>
            </a:r>
          </a:p>
        </p:txBody>
      </p:sp>
      <p:sp>
        <p:nvSpPr>
          <p:cNvPr id="8" name="Rectangle 7"/>
          <p:cNvSpPr/>
          <p:nvPr/>
        </p:nvSpPr>
        <p:spPr>
          <a:xfrm>
            <a:off x="5591824" y="5641272"/>
            <a:ext cx="5159554" cy="553998"/>
          </a:xfrm>
          <a:prstGeom prst="rect">
            <a:avLst/>
          </a:prstGeom>
          <a:solidFill>
            <a:schemeClr val="accent6">
              <a:lumMod val="20000"/>
              <a:lumOff val="80000"/>
            </a:schemeClr>
          </a:solidFill>
        </p:spPr>
        <p:txBody>
          <a:bodyPr wrap="none">
            <a:spAutoFit/>
          </a:bodyPr>
          <a:lstStyle/>
          <a:p>
            <a:pPr algn="ctr"/>
            <a:r>
              <a:rPr lang="en-US" sz="3000" dirty="0"/>
              <a:t>Message: Bulk Loading is faster!</a:t>
            </a:r>
          </a:p>
        </p:txBody>
      </p:sp>
    </p:spTree>
    <p:extLst>
      <p:ext uri="{BB962C8B-B14F-4D97-AF65-F5344CB8AC3E}">
        <p14:creationId xmlns:p14="http://schemas.microsoft.com/office/powerpoint/2010/main" val="113671254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a:t>Summary</a:t>
            </a:r>
            <a:endParaRPr lang="en-US" i="1" dirty="0"/>
          </a:p>
        </p:txBody>
      </p:sp>
      <p:sp>
        <p:nvSpPr>
          <p:cNvPr id="83973" name="Rectangle 5"/>
          <p:cNvSpPr>
            <a:spLocks noGrp="1" noChangeArrowheads="1"/>
          </p:cNvSpPr>
          <p:nvPr>
            <p:ph type="body" idx="1"/>
          </p:nvPr>
        </p:nvSpPr>
        <p:spPr>
          <a:xfrm>
            <a:off x="850900" y="1866900"/>
            <a:ext cx="10502900" cy="4483100"/>
          </a:xfrm>
          <a:noFill/>
          <a:ln/>
        </p:spPr>
        <p:txBody>
          <a:bodyPr vert="horz" lIns="92075" tIns="46038" rIns="92075" bIns="46038" rtlCol="0">
            <a:normAutofit/>
          </a:bodyPr>
          <a:lstStyle/>
          <a:p>
            <a:pPr>
              <a:lnSpc>
                <a:spcPct val="90000"/>
              </a:lnSpc>
            </a:pPr>
            <a:r>
              <a:rPr lang="en-US" dirty="0"/>
              <a:t>We covered an algorithm + some optimizations for sorting larger-than-memory files efficiently</a:t>
            </a:r>
          </a:p>
          <a:p>
            <a:pPr lvl="1"/>
            <a:r>
              <a:rPr lang="en-US" dirty="0"/>
              <a:t>An </a:t>
            </a:r>
            <a:r>
              <a:rPr lang="en-US" b="1" i="1" dirty="0"/>
              <a:t>IO aware</a:t>
            </a:r>
            <a:r>
              <a:rPr lang="en-US" dirty="0"/>
              <a:t> algorithm!</a:t>
            </a:r>
          </a:p>
          <a:p>
            <a:pPr lvl="1"/>
            <a:endParaRPr lang="en-US" dirty="0"/>
          </a:p>
          <a:p>
            <a:r>
              <a:rPr lang="en-US" dirty="0"/>
              <a:t>We create </a:t>
            </a:r>
            <a:r>
              <a:rPr lang="en-US" b="1" dirty="0"/>
              <a:t>indexes</a:t>
            </a:r>
            <a:r>
              <a:rPr lang="en-US" dirty="0"/>
              <a:t> over tables in order to support </a:t>
            </a:r>
            <a:r>
              <a:rPr lang="en-US" b="1" i="1" dirty="0"/>
              <a:t>fast (exact and range) search</a:t>
            </a:r>
            <a:r>
              <a:rPr lang="en-US" dirty="0"/>
              <a:t> and </a:t>
            </a:r>
            <a:r>
              <a:rPr lang="en-US" b="1" i="1" dirty="0"/>
              <a:t>insertion</a:t>
            </a:r>
            <a:r>
              <a:rPr lang="en-US" dirty="0"/>
              <a:t> over </a:t>
            </a:r>
            <a:r>
              <a:rPr lang="en-US" b="1" i="1" dirty="0"/>
              <a:t>multiple search keys</a:t>
            </a:r>
          </a:p>
          <a:p>
            <a:endParaRPr lang="en-US" b="1" i="1" dirty="0"/>
          </a:p>
          <a:p>
            <a:r>
              <a:rPr lang="en-US" b="1" dirty="0"/>
              <a:t>B+ Trees </a:t>
            </a:r>
            <a:r>
              <a:rPr lang="en-US" dirty="0"/>
              <a:t>are one index data structure which support very fast exact and range search &amp; insertion via </a:t>
            </a:r>
            <a:r>
              <a:rPr lang="en-US" b="1" i="1" dirty="0"/>
              <a:t>high </a:t>
            </a:r>
            <a:r>
              <a:rPr lang="en-US" b="1" i="1" dirty="0" err="1"/>
              <a:t>fanout</a:t>
            </a:r>
            <a:endParaRPr lang="en-US" b="1" i="1" dirty="0"/>
          </a:p>
          <a:p>
            <a:pPr lvl="1"/>
            <a:r>
              <a:rPr lang="en-US" b="1" i="1" dirty="0"/>
              <a:t>Clustered vs. </a:t>
            </a:r>
            <a:r>
              <a:rPr lang="en-US" b="1" i="1" dirty="0" err="1"/>
              <a:t>unclustered</a:t>
            </a:r>
            <a:r>
              <a:rPr lang="en-US" dirty="0"/>
              <a:t> makes a big difference for range queries too</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71107"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2  &gt;  SUMMARY</a:t>
              </a:r>
            </a:p>
          </p:txBody>
        </p:sp>
      </p:grpSp>
    </p:spTree>
    <p:extLst>
      <p:ext uri="{BB962C8B-B14F-4D97-AF65-F5344CB8AC3E}">
        <p14:creationId xmlns:p14="http://schemas.microsoft.com/office/powerpoint/2010/main" val="504222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6326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you will learn about in this section</a:t>
            </a:r>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a:latin typeface="+mj-lt"/>
              </a:rPr>
              <a:t>Indexes: Motivation</a:t>
            </a:r>
          </a:p>
          <a:p>
            <a:pPr marL="514350" indent="-514350">
              <a:buAutoNum type="arabicPeriod"/>
            </a:pPr>
            <a:endParaRPr lang="en-US" dirty="0">
              <a:latin typeface="+mj-lt"/>
            </a:endParaRPr>
          </a:p>
          <a:p>
            <a:pPr marL="514350" indent="-514350">
              <a:buAutoNum type="arabicPeriod"/>
            </a:pPr>
            <a:r>
              <a:rPr lang="en-US" dirty="0">
                <a:latin typeface="+mj-lt"/>
              </a:rPr>
              <a:t>Indexes: Basics</a:t>
            </a:r>
          </a:p>
          <a:p>
            <a:pPr marL="514350" indent="-514350">
              <a:buAutoNum type="arabicPeriod"/>
            </a:pPr>
            <a:endParaRPr lang="en-US" dirty="0">
              <a:latin typeface="+mj-lt"/>
            </a:endParaRPr>
          </a:p>
          <a:p>
            <a:pPr marL="514350" indent="-514350">
              <a:buAutoNum type="arabicPeriod"/>
            </a:pPr>
            <a:r>
              <a:rPr lang="en-US" dirty="0">
                <a:latin typeface="+mj-lt"/>
              </a:rPr>
              <a:t>ACTIVITY: Creating indexes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a:t>
              </a:r>
            </a:p>
          </p:txBody>
        </p:sp>
      </p:grpSp>
    </p:spTree>
    <p:extLst>
      <p:ext uri="{BB962C8B-B14F-4D97-AF65-F5344CB8AC3E}">
        <p14:creationId xmlns:p14="http://schemas.microsoft.com/office/powerpoint/2010/main" val="124974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Motivation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00200"/>
                <a:ext cx="10515601" cy="3914775"/>
              </a:xfrm>
            </p:spPr>
            <p:txBody>
              <a:bodyPr>
                <a:normAutofit/>
              </a:bodyPr>
              <a:lstStyle/>
              <a:p>
                <a:r>
                  <a:rPr lang="en-US" dirty="0"/>
                  <a:t>Suppose we want to search for people of a specific age</a:t>
                </a:r>
              </a:p>
              <a:p>
                <a:endParaRPr lang="en-US" b="1" i="1" dirty="0"/>
              </a:p>
              <a:p>
                <a:r>
                  <a:rPr lang="en-US" b="1" i="1" dirty="0"/>
                  <a:t>First idea:</a:t>
                </a:r>
                <a:r>
                  <a:rPr lang="en-US" dirty="0"/>
                  <a:t> Sort the records by age… we know how to do this fast!</a:t>
                </a:r>
              </a:p>
              <a:p>
                <a:endParaRPr lang="en-US" dirty="0"/>
              </a:p>
              <a:p>
                <a:r>
                  <a:rPr lang="en-US" dirty="0"/>
                  <a:t>How many IO operations to search over </a:t>
                </a:r>
                <a:r>
                  <a:rPr lang="en-US" b="1" i="1" dirty="0"/>
                  <a:t>N sorted</a:t>
                </a:r>
                <a:r>
                  <a:rPr lang="en-US" dirty="0"/>
                  <a:t> records?</a:t>
                </a:r>
              </a:p>
              <a:p>
                <a:pPr lvl="1"/>
                <a:r>
                  <a:rPr lang="en-US" sz="2800" dirty="0"/>
                  <a:t>Simple scan: </a:t>
                </a:r>
                <a:r>
                  <a:rPr lang="en-US" sz="2800" b="1" i="1" dirty="0"/>
                  <a:t>O(N)</a:t>
                </a:r>
                <a:endParaRPr lang="en-US" sz="2800" dirty="0"/>
              </a:p>
              <a:p>
                <a:pPr lvl="1"/>
                <a:r>
                  <a:rPr lang="en-US" sz="2800" dirty="0"/>
                  <a:t>Binary search: </a:t>
                </a:r>
                <a:r>
                  <a:rPr lang="en-US" sz="2800" b="1" i="1" dirty="0"/>
                  <a:t>O(</a:t>
                </a:r>
                <a14:m>
                  <m:oMath xmlns:m="http://schemas.openxmlformats.org/officeDocument/2006/math">
                    <m:func>
                      <m:funcPr>
                        <m:ctrlPr>
                          <a:rPr lang="en-US" b="1" i="1">
                            <a:latin typeface="Cambria Math" panose="02040503050406030204" pitchFamily="18" charset="0"/>
                          </a:rPr>
                        </m:ctrlPr>
                      </m:funcPr>
                      <m:fName>
                        <m:sSub>
                          <m:sSubPr>
                            <m:ctrlPr>
                              <a:rPr lang="en-US" b="1" i="1">
                                <a:latin typeface="Cambria Math" panose="02040503050406030204" pitchFamily="18" charset="0"/>
                              </a:rPr>
                            </m:ctrlPr>
                          </m:sSubPr>
                          <m:e>
                            <m:r>
                              <a:rPr lang="en-US" b="1">
                                <a:latin typeface="Cambria Math" charset="0"/>
                              </a:rPr>
                              <m:t>𝐥𝐨𝐠</m:t>
                            </m:r>
                          </m:e>
                          <m:sub>
                            <m:r>
                              <a:rPr lang="en-US" b="1" i="1">
                                <a:latin typeface="Cambria Math" charset="0"/>
                              </a:rPr>
                              <m:t>𝟐</m:t>
                            </m:r>
                          </m:sub>
                        </m:sSub>
                      </m:fName>
                      <m:e>
                        <m:r>
                          <a:rPr lang="en-US" b="1" i="1">
                            <a:latin typeface="Cambria Math" charset="0"/>
                          </a:rPr>
                          <m:t>𝑵</m:t>
                        </m:r>
                      </m:e>
                    </m:func>
                  </m:oMath>
                </a14:m>
                <a:r>
                  <a:rPr lang="en-US" b="1" i="1" dirty="0"/>
                  <a:t>)</a:t>
                </a:r>
              </a:p>
              <a:p>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00200"/>
                <a:ext cx="10515601" cy="3914775"/>
              </a:xfrm>
              <a:blipFill rotWithShape="0">
                <a:blip r:embed="rId2"/>
                <a:stretch>
                  <a:fillRect l="-985" t="-2648"/>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Motivation</a:t>
              </a:r>
            </a:p>
          </p:txBody>
        </p:sp>
      </p:grpSp>
      <p:sp>
        <p:nvSpPr>
          <p:cNvPr id="8" name="Rectangle 3"/>
          <p:cNvSpPr>
            <a:spLocks noChangeArrowheads="1"/>
          </p:cNvSpPr>
          <p:nvPr/>
        </p:nvSpPr>
        <p:spPr bwMode="auto">
          <a:xfrm>
            <a:off x="8008012" y="797073"/>
            <a:ext cx="3345788"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a:solidFill>
                  <a:schemeClr val="accent2"/>
                </a:solidFill>
                <a:latin typeface="Menlo" charset="0"/>
                <a:ea typeface="Menlo" charset="0"/>
                <a:cs typeface="Menlo" charset="0"/>
              </a:rPr>
              <a:t>Person(</a:t>
            </a:r>
            <a:r>
              <a:rPr lang="en-US" sz="2400" u="sng">
                <a:solidFill>
                  <a:schemeClr val="accent2"/>
                </a:solidFill>
                <a:latin typeface="Menlo" charset="0"/>
                <a:ea typeface="Menlo" charset="0"/>
                <a:cs typeface="Menlo" charset="0"/>
              </a:rPr>
              <a:t>name</a:t>
            </a:r>
            <a:r>
              <a:rPr lang="en-US" sz="2400">
                <a:solidFill>
                  <a:schemeClr val="accent2"/>
                </a:solidFill>
                <a:latin typeface="Menlo" charset="0"/>
                <a:ea typeface="Menlo" charset="0"/>
                <a:cs typeface="Menlo" charset="0"/>
              </a:rPr>
              <a:t>, age)</a:t>
            </a:r>
            <a:endParaRPr lang="en-US" sz="2400" dirty="0">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10" name="TextBox 9"/>
              <p:cNvSpPr txBox="1"/>
              <p:nvPr/>
            </p:nvSpPr>
            <p:spPr>
              <a:xfrm>
                <a:off x="1942241" y="5623302"/>
                <a:ext cx="8301037"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Could we get even cheaper search?  E.g. go from </a:t>
                </a:r>
                <a14:m>
                  <m:oMath xmlns:m="http://schemas.openxmlformats.org/officeDocument/2006/math">
                    <m:func>
                      <m:funcPr>
                        <m:ctrlPr>
                          <a:rPr lang="en-US" sz="2800" b="1" i="1">
                            <a:latin typeface="Cambria Math" panose="02040503050406030204" pitchFamily="18" charset="0"/>
                          </a:rPr>
                        </m:ctrlPr>
                      </m:funcPr>
                      <m:fName>
                        <m:sSub>
                          <m:sSubPr>
                            <m:ctrlPr>
                              <a:rPr lang="en-US" sz="2800" b="1" i="1">
                                <a:latin typeface="Cambria Math" panose="02040503050406030204" pitchFamily="18" charset="0"/>
                              </a:rPr>
                            </m:ctrlPr>
                          </m:sSubPr>
                          <m:e>
                            <m:r>
                              <a:rPr lang="en-US" sz="2800" b="1">
                                <a:latin typeface="Cambria Math" charset="0"/>
                              </a:rPr>
                              <m:t>𝐥𝐨𝐠</m:t>
                            </m:r>
                          </m:e>
                          <m:sub>
                            <m:r>
                              <a:rPr lang="en-US" sz="2800" b="1" i="1">
                                <a:latin typeface="Cambria Math" charset="0"/>
                              </a:rPr>
                              <m:t>𝟐</m:t>
                            </m:r>
                          </m:sub>
                        </m:sSub>
                      </m:fName>
                      <m:e>
                        <m:r>
                          <a:rPr lang="en-US" sz="2800" b="1" i="1">
                            <a:latin typeface="Cambria Math" charset="0"/>
                          </a:rPr>
                          <m:t>𝑵</m:t>
                        </m:r>
                      </m:e>
                    </m:func>
                  </m:oMath>
                </a14:m>
                <a:r>
                  <a:rPr lang="en-US" sz="2800" i="1" dirty="0">
                    <a:latin typeface="+mj-lt"/>
                  </a:rPr>
                  <a:t> </a:t>
                </a:r>
                <a:r>
                  <a:rPr lang="en-US" sz="2800" i="1" dirty="0">
                    <a:latin typeface="+mj-lt"/>
                    <a:sym typeface="Wingdings"/>
                  </a:rPr>
                  <a:t> </a:t>
                </a:r>
                <a14:m>
                  <m:oMath xmlns:m="http://schemas.openxmlformats.org/officeDocument/2006/math">
                    <m:func>
                      <m:funcPr>
                        <m:ctrlPr>
                          <a:rPr lang="en-US" sz="2800" b="1" i="1">
                            <a:latin typeface="Cambria Math" panose="02040503050406030204" pitchFamily="18" charset="0"/>
                          </a:rPr>
                        </m:ctrlPr>
                      </m:funcPr>
                      <m:fName>
                        <m:sSub>
                          <m:sSubPr>
                            <m:ctrlPr>
                              <a:rPr lang="en-US" sz="2800" b="1" i="1">
                                <a:latin typeface="Cambria Math" panose="02040503050406030204" pitchFamily="18" charset="0"/>
                              </a:rPr>
                            </m:ctrlPr>
                          </m:sSubPr>
                          <m:e>
                            <m:r>
                              <a:rPr lang="en-US" sz="2800" b="1">
                                <a:latin typeface="Cambria Math" charset="0"/>
                              </a:rPr>
                              <m:t>𝐥𝐨𝐠</m:t>
                            </m:r>
                          </m:e>
                          <m:sub>
                            <m:r>
                              <a:rPr lang="en-US" sz="2800" b="1" i="1" smtClean="0">
                                <a:solidFill>
                                  <a:srgbClr val="FF0000"/>
                                </a:solidFill>
                                <a:latin typeface="Cambria Math" charset="0"/>
                              </a:rPr>
                              <m:t>𝟐𝟎𝟎</m:t>
                            </m:r>
                          </m:sub>
                        </m:sSub>
                      </m:fName>
                      <m:e>
                        <m:r>
                          <a:rPr lang="en-US" sz="2800" b="1" i="1">
                            <a:latin typeface="Cambria Math" charset="0"/>
                          </a:rPr>
                          <m:t>𝑵</m:t>
                        </m:r>
                      </m:e>
                    </m:func>
                  </m:oMath>
                </a14:m>
                <a:r>
                  <a:rPr lang="en-US" sz="2800" dirty="0">
                    <a:latin typeface="+mj-lt"/>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1942241" y="5623302"/>
                <a:ext cx="8301037" cy="954107"/>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138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Motivation</a:t>
            </a:r>
          </a:p>
        </p:txBody>
      </p:sp>
      <p:sp>
        <p:nvSpPr>
          <p:cNvPr id="3" name="Content Placeholder 2"/>
          <p:cNvSpPr>
            <a:spLocks noGrp="1"/>
          </p:cNvSpPr>
          <p:nvPr>
            <p:ph idx="1"/>
          </p:nvPr>
        </p:nvSpPr>
        <p:spPr>
          <a:xfrm>
            <a:off x="838199" y="1600200"/>
            <a:ext cx="10515601" cy="3800475"/>
          </a:xfrm>
        </p:spPr>
        <p:txBody>
          <a:bodyPr>
            <a:normAutofit/>
          </a:bodyPr>
          <a:lstStyle/>
          <a:p>
            <a:r>
              <a:rPr lang="en-US" dirty="0"/>
              <a:t>What about if we want to </a:t>
            </a:r>
            <a:r>
              <a:rPr lang="en-US" b="1" dirty="0"/>
              <a:t>insert</a:t>
            </a:r>
            <a:r>
              <a:rPr lang="en-US" dirty="0"/>
              <a:t> a new person, but keep the list sorted?</a:t>
            </a:r>
          </a:p>
          <a:p>
            <a:endParaRPr lang="en-US" dirty="0"/>
          </a:p>
          <a:p>
            <a:pPr marL="0" indent="0">
              <a:buNone/>
            </a:pPr>
            <a:endParaRPr lang="en-US" b="1" i="1" dirty="0"/>
          </a:p>
          <a:p>
            <a:endParaRPr lang="en-US" b="1" i="1" dirty="0"/>
          </a:p>
          <a:p>
            <a:r>
              <a:rPr lang="en-US" dirty="0"/>
              <a:t>We would have to potentially shift </a:t>
            </a:r>
            <a:r>
              <a:rPr lang="en-US" b="1" i="1" dirty="0"/>
              <a:t>N</a:t>
            </a:r>
            <a:r>
              <a:rPr lang="en-US" dirty="0"/>
              <a:t> records, requiring up to </a:t>
            </a:r>
            <a:r>
              <a:rPr lang="en-US" b="1" dirty="0"/>
              <a:t>~ 2*N/P </a:t>
            </a:r>
            <a:r>
              <a:rPr lang="en-US" dirty="0"/>
              <a:t>IO operations (where P = # of records per page)!</a:t>
            </a:r>
          </a:p>
          <a:p>
            <a:pPr lvl="1"/>
            <a:r>
              <a:rPr lang="en-US" dirty="0"/>
              <a:t>We could leave some “slack” in the pages…</a:t>
            </a:r>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Motivation</a:t>
              </a:r>
            </a:p>
          </p:txBody>
        </p:sp>
      </p:grpSp>
      <p:grpSp>
        <p:nvGrpSpPr>
          <p:cNvPr id="8" name="Group 7"/>
          <p:cNvGrpSpPr/>
          <p:nvPr/>
        </p:nvGrpSpPr>
        <p:grpSpPr>
          <a:xfrm>
            <a:off x="1416847" y="2591696"/>
            <a:ext cx="9184478" cy="1139531"/>
            <a:chOff x="1416847" y="2591696"/>
            <a:chExt cx="9184478" cy="1139531"/>
          </a:xfrm>
        </p:grpSpPr>
        <p:sp>
          <p:nvSpPr>
            <p:cNvPr id="10" name="Rounded Rectangle 9"/>
            <p:cNvSpPr/>
            <p:nvPr/>
          </p:nvSpPr>
          <p:spPr>
            <a:xfrm>
              <a:off x="1416847" y="320620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59053" y="3268662"/>
              <a:ext cx="3012421" cy="400110"/>
              <a:chOff x="2844928" y="2635940"/>
              <a:chExt cx="3012421" cy="400110"/>
            </a:xfrm>
          </p:grpSpPr>
          <p:sp>
            <p:nvSpPr>
              <p:cNvPr id="12" name="TextBox 11"/>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4,5</a:t>
                </a:r>
              </a:p>
            </p:txBody>
          </p:sp>
          <p:sp>
            <p:nvSpPr>
              <p:cNvPr id="13" name="TextBox 12"/>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6,7</a:t>
                </a:r>
              </a:p>
            </p:txBody>
          </p:sp>
          <p:sp>
            <p:nvSpPr>
              <p:cNvPr id="14" name="TextBox 13"/>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1,3</a:t>
                </a:r>
              </a:p>
            </p:txBody>
          </p:sp>
        </p:grpSp>
        <p:sp>
          <p:nvSpPr>
            <p:cNvPr id="4" name="Right Arrow 3"/>
            <p:cNvSpPr/>
            <p:nvPr/>
          </p:nvSpPr>
          <p:spPr>
            <a:xfrm>
              <a:off x="5026293" y="3296187"/>
              <a:ext cx="971550" cy="345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10456" y="3206207"/>
              <a:ext cx="4290869"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81832" y="3268662"/>
              <a:ext cx="954082"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3,4</a:t>
              </a:r>
            </a:p>
          </p:txBody>
        </p:sp>
        <p:sp>
          <p:nvSpPr>
            <p:cNvPr id="18" name="TextBox 17"/>
            <p:cNvSpPr txBox="1"/>
            <p:nvPr/>
          </p:nvSpPr>
          <p:spPr>
            <a:xfrm>
              <a:off x="8510977" y="3268662"/>
              <a:ext cx="954107"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5,6</a:t>
              </a:r>
            </a:p>
          </p:txBody>
        </p:sp>
        <p:sp>
          <p:nvSpPr>
            <p:cNvPr id="19" name="TextBox 18"/>
            <p:cNvSpPr txBox="1"/>
            <p:nvPr/>
          </p:nvSpPr>
          <p:spPr>
            <a:xfrm>
              <a:off x="6452663" y="3268662"/>
              <a:ext cx="954106"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1,2</a:t>
              </a:r>
            </a:p>
          </p:txBody>
        </p:sp>
        <p:sp>
          <p:nvSpPr>
            <p:cNvPr id="20" name="Down Arrow 19"/>
            <p:cNvSpPr/>
            <p:nvPr/>
          </p:nvSpPr>
          <p:spPr>
            <a:xfrm>
              <a:off x="1957525" y="3056962"/>
              <a:ext cx="157162" cy="29155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1866829" y="2591696"/>
              <a:ext cx="338554" cy="400110"/>
            </a:xfrm>
            <a:prstGeom prst="rect">
              <a:avLst/>
            </a:prstGeom>
            <a:solidFill>
              <a:schemeClr val="tx1">
                <a:lumMod val="50000"/>
                <a:lumOff val="50000"/>
              </a:schemeClr>
            </a:solidFill>
            <a:ln w="25400">
              <a:solidFill>
                <a:srgbClr val="00B050"/>
              </a:solidFill>
            </a:ln>
          </p:spPr>
          <p:txBody>
            <a:bodyPr wrap="none" rtlCol="0">
              <a:spAutoFit/>
            </a:bodyPr>
            <a:lstStyle/>
            <a:p>
              <a:r>
                <a:rPr lang="en-US" sz="2000" dirty="0">
                  <a:solidFill>
                    <a:srgbClr val="FFC000"/>
                  </a:solidFill>
                  <a:latin typeface="Menlo" charset="0"/>
                  <a:ea typeface="Menlo" charset="0"/>
                  <a:cs typeface="Menlo" charset="0"/>
                </a:rPr>
                <a:t>2</a:t>
              </a:r>
            </a:p>
          </p:txBody>
        </p:sp>
        <p:sp>
          <p:nvSpPr>
            <p:cNvPr id="22" name="TextBox 21"/>
            <p:cNvSpPr txBox="1"/>
            <p:nvPr/>
          </p:nvSpPr>
          <p:spPr>
            <a:xfrm>
              <a:off x="9540147" y="3268662"/>
              <a:ext cx="954107"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7,</a:t>
              </a:r>
            </a:p>
          </p:txBody>
        </p:sp>
      </p:grpSp>
      <p:sp>
        <p:nvSpPr>
          <p:cNvPr id="23" name="TextBox 22"/>
          <p:cNvSpPr txBox="1"/>
          <p:nvPr/>
        </p:nvSpPr>
        <p:spPr>
          <a:xfrm>
            <a:off x="3363735" y="5695613"/>
            <a:ext cx="5464528"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Could we get </a:t>
            </a:r>
            <a:r>
              <a:rPr lang="en-US" sz="3200">
                <a:latin typeface="+mj-lt"/>
              </a:rPr>
              <a:t>faster insertions?</a:t>
            </a:r>
            <a:endParaRPr lang="en-US" sz="3200" dirty="0">
              <a:latin typeface="+mj-lt"/>
            </a:endParaRPr>
          </a:p>
        </p:txBody>
      </p:sp>
    </p:spTree>
    <p:extLst>
      <p:ext uri="{BB962C8B-B14F-4D97-AF65-F5344CB8AC3E}">
        <p14:creationId xmlns:p14="http://schemas.microsoft.com/office/powerpoint/2010/main" val="168944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Motivation</a:t>
            </a:r>
          </a:p>
        </p:txBody>
      </p:sp>
      <p:sp>
        <p:nvSpPr>
          <p:cNvPr id="3" name="Content Placeholder 2"/>
          <p:cNvSpPr>
            <a:spLocks noGrp="1"/>
          </p:cNvSpPr>
          <p:nvPr>
            <p:ph idx="1"/>
          </p:nvPr>
        </p:nvSpPr>
        <p:spPr>
          <a:xfrm>
            <a:off x="838199" y="1600200"/>
            <a:ext cx="10515601" cy="3800475"/>
          </a:xfrm>
        </p:spPr>
        <p:txBody>
          <a:bodyPr>
            <a:normAutofit/>
          </a:bodyPr>
          <a:lstStyle/>
          <a:p>
            <a:r>
              <a:rPr lang="en-US" dirty="0"/>
              <a:t>What about if we want to be able to search quickly along multiple attributes (e.g. not just age)?</a:t>
            </a:r>
          </a:p>
          <a:p>
            <a:pPr lvl="1"/>
            <a:r>
              <a:rPr lang="en-US" dirty="0"/>
              <a:t>We could keep multiple copies of the records, each sorted by one attribute set… this would take a lot of space</a:t>
            </a:r>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Motivation</a:t>
              </a:r>
            </a:p>
          </p:txBody>
        </p:sp>
      </p:grpSp>
      <p:sp>
        <p:nvSpPr>
          <p:cNvPr id="23" name="TextBox 22"/>
          <p:cNvSpPr txBox="1"/>
          <p:nvPr/>
        </p:nvSpPr>
        <p:spPr>
          <a:xfrm>
            <a:off x="2100966" y="3500437"/>
            <a:ext cx="7990065" cy="107721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Can we get fast search over multiple attribute (sets) without taking too much space?</a:t>
            </a:r>
          </a:p>
        </p:txBody>
      </p:sp>
      <p:sp>
        <p:nvSpPr>
          <p:cNvPr id="24" name="TextBox 23"/>
          <p:cNvSpPr txBox="1"/>
          <p:nvPr/>
        </p:nvSpPr>
        <p:spPr>
          <a:xfrm>
            <a:off x="2100966" y="5310186"/>
            <a:ext cx="7990065"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We’ll create separate data structures called </a:t>
            </a:r>
            <a:r>
              <a:rPr lang="en-US" sz="3200" b="1" i="1" dirty="0">
                <a:latin typeface="+mj-lt"/>
              </a:rPr>
              <a:t>indexes</a:t>
            </a:r>
            <a:r>
              <a:rPr lang="en-US" sz="3200" dirty="0">
                <a:latin typeface="+mj-lt"/>
              </a:rPr>
              <a:t> to address </a:t>
            </a:r>
            <a:r>
              <a:rPr lang="en-US" sz="3200">
                <a:latin typeface="+mj-lt"/>
              </a:rPr>
              <a:t>all these points</a:t>
            </a:r>
            <a:endParaRPr lang="en-US" sz="3200" dirty="0">
              <a:latin typeface="+mj-lt"/>
            </a:endParaRPr>
          </a:p>
        </p:txBody>
      </p:sp>
    </p:spTree>
    <p:extLst>
      <p:ext uri="{BB962C8B-B14F-4D97-AF65-F5344CB8AC3E}">
        <p14:creationId xmlns:p14="http://schemas.microsoft.com/office/powerpoint/2010/main" val="205166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Motivation for Indexes: NoSQL!</a:t>
            </a:r>
          </a:p>
        </p:txBody>
      </p:sp>
      <p:sp>
        <p:nvSpPr>
          <p:cNvPr id="3" name="Content Placeholder 2"/>
          <p:cNvSpPr>
            <a:spLocks noGrp="1"/>
          </p:cNvSpPr>
          <p:nvPr>
            <p:ph idx="1"/>
          </p:nvPr>
        </p:nvSpPr>
        <p:spPr>
          <a:xfrm>
            <a:off x="838199" y="1600200"/>
            <a:ext cx="10515601" cy="3800475"/>
          </a:xfrm>
        </p:spPr>
        <p:txBody>
          <a:bodyPr>
            <a:normAutofit/>
          </a:bodyPr>
          <a:lstStyle/>
          <a:p>
            <a:r>
              <a:rPr lang="en-US" dirty="0"/>
              <a:t>NoSQL engines are (basically) </a:t>
            </a:r>
            <a:r>
              <a:rPr lang="en-US" b="1" i="1" dirty="0"/>
              <a:t>just indexes!</a:t>
            </a:r>
            <a:endParaRPr lang="en-US" dirty="0"/>
          </a:p>
          <a:p>
            <a:pPr lvl="1"/>
            <a:endParaRPr lang="en-US" dirty="0"/>
          </a:p>
          <a:p>
            <a:pPr lvl="1"/>
            <a:r>
              <a:rPr lang="en-US" dirty="0"/>
              <a:t>A lot more is left to the user in NoSQL… one of the primary remaining functions of the DBMS is still to provide index over the data records, for the reasons we just saw!</a:t>
            </a:r>
          </a:p>
          <a:p>
            <a:pPr lvl="1"/>
            <a:endParaRPr lang="en-US" dirty="0"/>
          </a:p>
          <a:p>
            <a:pPr lvl="1"/>
            <a:r>
              <a:rPr lang="en-US" dirty="0"/>
              <a:t>Sometimes use B+ Trees (covered next), sometimes hash indexes (not covered here)</a:t>
            </a:r>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11  &gt;  Section 1  &gt;  Indexes: Motivation</a:t>
              </a:r>
            </a:p>
          </p:txBody>
        </p:sp>
      </p:grpSp>
      <p:sp>
        <p:nvSpPr>
          <p:cNvPr id="24" name="TextBox 23"/>
          <p:cNvSpPr txBox="1"/>
          <p:nvPr/>
        </p:nvSpPr>
        <p:spPr>
          <a:xfrm>
            <a:off x="2100966" y="5310186"/>
            <a:ext cx="7990065"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Indexes are critical across all DBMS types</a:t>
            </a:r>
          </a:p>
        </p:txBody>
      </p:sp>
    </p:spTree>
    <p:extLst>
      <p:ext uri="{BB962C8B-B14F-4D97-AF65-F5344CB8AC3E}">
        <p14:creationId xmlns:p14="http://schemas.microsoft.com/office/powerpoint/2010/main" val="17196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3699</TotalTime>
  <Words>3285</Words>
  <Application>Microsoft Macintosh PowerPoint</Application>
  <PresentationFormat>Widescreen</PresentationFormat>
  <Paragraphs>800</Paragraphs>
  <Slides>47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Book Antiqua</vt:lpstr>
      <vt:lpstr>Calibri</vt:lpstr>
      <vt:lpstr>Calibri Light</vt:lpstr>
      <vt:lpstr>Cambria Math</vt:lpstr>
      <vt:lpstr>Menlo</vt:lpstr>
      <vt:lpstr>Wingdings</vt:lpstr>
      <vt:lpstr>Office Theme</vt:lpstr>
      <vt:lpstr>Lecture 11: B+ Trees:  An IO-Aware Index Structure</vt:lpstr>
      <vt:lpstr>“If you don’t find it in the index, look very carefully through the entire catalog”</vt:lpstr>
      <vt:lpstr>Today’s Lecture</vt:lpstr>
      <vt:lpstr>1. Indexes:  Motivations &amp; Basics</vt:lpstr>
      <vt:lpstr>What you will learn about in this section</vt:lpstr>
      <vt:lpstr>Index Motivation</vt:lpstr>
      <vt:lpstr>Index Motivation</vt:lpstr>
      <vt:lpstr>Index Motivation</vt:lpstr>
      <vt:lpstr>Further Motivation for Indexes: NoSQL!</vt:lpstr>
      <vt:lpstr>Indexes: High-level</vt:lpstr>
      <vt:lpstr>More precisely</vt:lpstr>
      <vt:lpstr>Operations on an Index</vt:lpstr>
      <vt:lpstr>Conceptual Example</vt:lpstr>
      <vt:lpstr>Conceptual Example</vt:lpstr>
      <vt:lpstr>Conceptual Example</vt:lpstr>
      <vt:lpstr>Composite Keys</vt:lpstr>
      <vt:lpstr>Composite Keys</vt:lpstr>
      <vt:lpstr>Covering Indexes</vt:lpstr>
      <vt:lpstr>High-level Categories of Index Types</vt:lpstr>
      <vt:lpstr>DB-WS11a.ipynb</vt:lpstr>
      <vt:lpstr>2. B+ Trees</vt:lpstr>
      <vt:lpstr>What you will learn about in this section</vt:lpstr>
      <vt:lpstr>B+ Trees</vt:lpstr>
      <vt:lpstr>B+ Tree Basics</vt:lpstr>
      <vt:lpstr>B+ Tree Basics</vt:lpstr>
      <vt:lpstr>B+ Tree Basics</vt:lpstr>
      <vt:lpstr>B+ Tree Basics</vt:lpstr>
      <vt:lpstr>B+ Tree Basics</vt:lpstr>
      <vt:lpstr>B+ Tree Basics</vt:lpstr>
      <vt:lpstr>B+ Tree Basics</vt:lpstr>
      <vt:lpstr>Some finer points of B+ Trees</vt:lpstr>
      <vt:lpstr>Searching a B+ Tree</vt:lpstr>
      <vt:lpstr>B+ Tree Exact Search Animation</vt:lpstr>
      <vt:lpstr>B+ Tree Range Search Animation</vt:lpstr>
      <vt:lpstr>B+ Tree Design</vt:lpstr>
      <vt:lpstr>B+ Tree: High Fanout = Smaller &amp; Lower IO</vt:lpstr>
      <vt:lpstr>B+ Trees in Practice</vt:lpstr>
      <vt:lpstr>Simple Cost Model for Search</vt:lpstr>
      <vt:lpstr>Simple Cost Model for Search</vt:lpstr>
      <vt:lpstr>Simple Cost Model for Search</vt:lpstr>
      <vt:lpstr>B+ Tree Range Search Animation</vt:lpstr>
      <vt:lpstr>Clustered Indexes</vt:lpstr>
      <vt:lpstr>Clustered vs. Unclustered Index</vt:lpstr>
      <vt:lpstr>Clustered vs. Unclustered Index</vt:lpstr>
      <vt:lpstr>Fast Insertions &amp; Self-Balancing</vt:lpstr>
      <vt:lpstr>Bulk Loading</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 IO-Aware Index Structure</dc:title>
  <dc:creator>Alex Ratner</dc:creator>
  <cp:lastModifiedBy>Seongjin Lee</cp:lastModifiedBy>
  <cp:revision>147</cp:revision>
  <dcterms:created xsi:type="dcterms:W3CDTF">2015-10-30T14:38:29Z</dcterms:created>
  <dcterms:modified xsi:type="dcterms:W3CDTF">2018-08-16T08:30:50Z</dcterms:modified>
</cp:coreProperties>
</file>