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367" r:id="rId2"/>
    <p:sldId id="460" r:id="rId3"/>
    <p:sldId id="461" r:id="rId4"/>
    <p:sldId id="462" r:id="rId5"/>
    <p:sldId id="368" r:id="rId6"/>
    <p:sldId id="369" r:id="rId7"/>
    <p:sldId id="370" r:id="rId8"/>
    <p:sldId id="371" r:id="rId9"/>
    <p:sldId id="467" r:id="rId10"/>
    <p:sldId id="468" r:id="rId11"/>
    <p:sldId id="470" r:id="rId12"/>
    <p:sldId id="469" r:id="rId13"/>
    <p:sldId id="373" r:id="rId14"/>
    <p:sldId id="520" r:id="rId15"/>
    <p:sldId id="374" r:id="rId16"/>
    <p:sldId id="471" r:id="rId17"/>
    <p:sldId id="473" r:id="rId18"/>
    <p:sldId id="474" r:id="rId19"/>
    <p:sldId id="476" r:id="rId20"/>
    <p:sldId id="375" r:id="rId21"/>
    <p:sldId id="380" r:id="rId22"/>
    <p:sldId id="477" r:id="rId23"/>
    <p:sldId id="383" r:id="rId24"/>
    <p:sldId id="384" r:id="rId25"/>
    <p:sldId id="385" r:id="rId26"/>
    <p:sldId id="541" r:id="rId27"/>
    <p:sldId id="516" r:id="rId28"/>
    <p:sldId id="517" r:id="rId29"/>
    <p:sldId id="387" r:id="rId30"/>
    <p:sldId id="478" r:id="rId31"/>
    <p:sldId id="390" r:id="rId32"/>
    <p:sldId id="479" r:id="rId33"/>
    <p:sldId id="480" r:id="rId34"/>
    <p:sldId id="392" r:id="rId35"/>
    <p:sldId id="391" r:id="rId36"/>
    <p:sldId id="482" r:id="rId37"/>
    <p:sldId id="394" r:id="rId38"/>
    <p:sldId id="395" r:id="rId39"/>
    <p:sldId id="396" r:id="rId40"/>
    <p:sldId id="398" r:id="rId41"/>
    <p:sldId id="400" r:id="rId42"/>
    <p:sldId id="401" r:id="rId43"/>
    <p:sldId id="483" r:id="rId44"/>
    <p:sldId id="484" r:id="rId45"/>
    <p:sldId id="485" r:id="rId46"/>
    <p:sldId id="522" r:id="rId47"/>
    <p:sldId id="407" r:id="rId48"/>
    <p:sldId id="408" r:id="rId49"/>
    <p:sldId id="486" r:id="rId50"/>
    <p:sldId id="487" r:id="rId51"/>
    <p:sldId id="488" r:id="rId52"/>
    <p:sldId id="489" r:id="rId53"/>
    <p:sldId id="523" r:id="rId54"/>
    <p:sldId id="533" r:id="rId55"/>
    <p:sldId id="534" r:id="rId56"/>
    <p:sldId id="518" r:id="rId57"/>
    <p:sldId id="519" r:id="rId58"/>
    <p:sldId id="410" r:id="rId59"/>
    <p:sldId id="490" r:id="rId60"/>
    <p:sldId id="491" r:id="rId61"/>
    <p:sldId id="492" r:id="rId62"/>
    <p:sldId id="493" r:id="rId63"/>
    <p:sldId id="414" r:id="rId64"/>
    <p:sldId id="415" r:id="rId65"/>
    <p:sldId id="416" r:id="rId66"/>
    <p:sldId id="417" r:id="rId67"/>
    <p:sldId id="494" r:id="rId68"/>
    <p:sldId id="536" r:id="rId69"/>
    <p:sldId id="45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61" autoAdjust="0"/>
    <p:restoredTop sz="74936"/>
  </p:normalViewPr>
  <p:slideViewPr>
    <p:cSldViewPr snapToGrid="0" snapToObjects="1">
      <p:cViewPr varScale="1">
        <p:scale>
          <a:sx n="164" d="100"/>
          <a:sy n="164" d="100"/>
        </p:scale>
        <p:origin x="176" y="2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-&gt; D, B</a:t>
            </a:r>
            <a:r>
              <a:rPr lang="en-US" baseline="0" dirty="0">
                <a:sym typeface="Wingdings"/>
              </a:rPr>
              <a:t> C, C-&gt;D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47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/>
              <a:t>Lectures 5:</a:t>
            </a:r>
            <a:br>
              <a:rPr lang="en-US" dirty="0"/>
            </a:br>
            <a:r>
              <a:rPr lang="en-US" dirty="0"/>
              <a:t>Design Theory Part 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 5  &amp;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4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Prevent (some) </a:t>
            </a:r>
            <a:br>
              <a:rPr lang="en-US" dirty="0"/>
            </a:br>
            <a:r>
              <a:rPr lang="en-US" dirty="0"/>
              <a:t>Anomalies in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we update the room number for one tuple, we get inconsistent data = an </a:t>
            </a:r>
            <a:r>
              <a:rPr lang="en-US" sz="2400" b="1" i="1" u="sng" dirty="0">
                <a:latin typeface="+mj-lt"/>
              </a:rPr>
              <a:t>update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Prevent (some) </a:t>
            </a:r>
            <a:br>
              <a:rPr lang="en-US" dirty="0"/>
            </a:br>
            <a:r>
              <a:rPr lang="en-US" dirty="0"/>
              <a:t>Anomalies in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everyone drops the class, we lose what room the class is in! = a </a:t>
            </a:r>
            <a:r>
              <a:rPr lang="en-US" sz="2400" b="1" i="1" u="sng" dirty="0">
                <a:latin typeface="+mj-lt"/>
              </a:rPr>
              <a:t>delete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Prevent (some) </a:t>
            </a:r>
            <a:br>
              <a:rPr lang="en-US" dirty="0"/>
            </a:br>
            <a:r>
              <a:rPr lang="en-US" dirty="0"/>
              <a:t>Anomalies in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Similarly, we can’t reserve a room without students = an </a:t>
            </a:r>
            <a:r>
              <a:rPr lang="en-US" sz="2400" b="1" i="1" u="sng" dirty="0">
                <a:latin typeface="+mj-lt"/>
              </a:rPr>
              <a:t>insert </a:t>
            </a:r>
            <a:r>
              <a:rPr lang="en-US" sz="2400" b="1" u="sng" dirty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CS229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Prevent (some) </a:t>
            </a:r>
            <a:br>
              <a:rPr lang="en-US" dirty="0"/>
            </a:br>
            <a:r>
              <a:rPr lang="en-US" dirty="0"/>
              <a:t>Anomalies in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CS229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</a:rPr>
              <a:t>Is this form better?</a:t>
            </a:r>
          </a:p>
          <a:p>
            <a:endParaRPr lang="en-US" sz="2600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Redundancy?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/>
              <a:t>Functional Dependencies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199" y="5331301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>
                <a:latin typeface="+mj-lt"/>
              </a:rPr>
              <a:t>Let 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attributes</a:t>
            </a:r>
          </a:p>
          <a:p>
            <a:r>
              <a:rPr lang="en-US" sz="2800" dirty="0">
                <a:latin typeface="+mj-lt"/>
              </a:rPr>
              <a:t>We 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or say 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if, for any tuples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and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+mj-lt"/>
              </a:rPr>
              <a:t>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[A]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[B]</a:t>
            </a:r>
          </a:p>
          <a:p>
            <a:r>
              <a:rPr lang="en-US" sz="2800" dirty="0">
                <a:latin typeface="+mj-lt"/>
              </a:rPr>
              <a:t>and we call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a </a:t>
            </a:r>
            <a:r>
              <a:rPr lang="en-US" sz="2800" b="1" u="sng" dirty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>
                <a:latin typeface="+mj-lt"/>
              </a:rPr>
              <a:t>Defn</a:t>
            </a:r>
            <a:r>
              <a:rPr lang="en-US" sz="2600" u="sng" dirty="0">
                <a:latin typeface="+mj-lt"/>
              </a:rPr>
              <a:t> (again):</a:t>
            </a:r>
          </a:p>
          <a:p>
            <a:r>
              <a:rPr lang="en-US" sz="2600" dirty="0">
                <a:latin typeface="+mj-lt"/>
              </a:rPr>
              <a:t>Given 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>
                <a:latin typeface="+mj-lt"/>
              </a:rPr>
              <a:t>Defn</a:t>
            </a:r>
            <a:r>
              <a:rPr lang="en-US" sz="2600" u="sng" dirty="0">
                <a:latin typeface="+mj-lt"/>
              </a:rPr>
              <a:t> (again):</a:t>
            </a:r>
          </a:p>
          <a:p>
            <a:r>
              <a:rPr lang="en-US" sz="2600" dirty="0">
                <a:latin typeface="+mj-lt"/>
              </a:rPr>
              <a:t>Given 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>
                <a:latin typeface="+mj-lt"/>
              </a:rPr>
              <a:t>Defn</a:t>
            </a:r>
            <a:r>
              <a:rPr lang="en-US" sz="2600" u="sng" dirty="0">
                <a:latin typeface="+mj-lt"/>
              </a:rPr>
              <a:t> (again):</a:t>
            </a:r>
          </a:p>
          <a:p>
            <a:r>
              <a:rPr lang="en-US" sz="2600" dirty="0">
                <a:latin typeface="+mj-lt"/>
              </a:rPr>
              <a:t>Given 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u="sng" dirty="0"/>
              <a:t>if</a:t>
            </a:r>
            <a:r>
              <a:rPr lang="en-US" sz="2600" b="1" dirty="0"/>
              <a:t>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>
                <a:latin typeface="+mj-lt"/>
              </a:rPr>
              <a:t>Defn</a:t>
            </a:r>
            <a:r>
              <a:rPr lang="en-US" sz="2600" u="sng" dirty="0">
                <a:latin typeface="+mj-lt"/>
              </a:rPr>
              <a:t> (again):</a:t>
            </a:r>
          </a:p>
          <a:p>
            <a:r>
              <a:rPr lang="en-US" sz="2600" dirty="0">
                <a:latin typeface="+mj-lt"/>
              </a:rPr>
              <a:t>Given 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>
                <a:latin typeface="+mj-lt"/>
              </a:rPr>
              <a:t>if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>
                <a:latin typeface="+mj-lt"/>
              </a:rPr>
              <a:t>then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[B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[B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[B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[B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</a:t>
            </a:r>
            <a:r>
              <a:rPr lang="en-US" sz="2600" dirty="0" err="1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</a:t>
            </a:r>
            <a:r>
              <a:rPr lang="en-US" sz="2600" dirty="0" err="1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>
                <a:latin typeface="+mj-lt"/>
              </a:rPr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Normal forms &amp; functional dependencies</a:t>
            </a:r>
          </a:p>
          <a:p>
            <a:pPr lvl="1"/>
            <a:r>
              <a:rPr lang="en-US" dirty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Finding functional dependencies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Closures, </a:t>
            </a:r>
            <a:r>
              <a:rPr lang="en-US" dirty="0" err="1">
                <a:latin typeface="+mj-lt"/>
              </a:rPr>
              <a:t>superkeys</a:t>
            </a:r>
            <a:r>
              <a:rPr lang="en-US" dirty="0">
                <a:latin typeface="+mj-lt"/>
              </a:rPr>
              <a:t> &amp; keys</a:t>
            </a:r>
          </a:p>
          <a:p>
            <a:pPr lvl="1"/>
            <a:r>
              <a:rPr lang="en-US" dirty="0">
                <a:latin typeface="+mj-lt"/>
              </a:rPr>
              <a:t>ACTIVITY: The key or a key?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for Relational 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idea: </a:t>
            </a:r>
            <a:r>
              <a:rPr lang="en-US" b="1" dirty="0"/>
              <a:t>why do we care about FDs?</a:t>
            </a:r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with some relational </a:t>
            </a:r>
            <a:r>
              <a:rPr lang="en-US" i="1" dirty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out its </a:t>
            </a:r>
            <a:r>
              <a:rPr lang="en-US" i="1" dirty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these to </a:t>
            </a:r>
            <a:r>
              <a:rPr lang="en-US" i="1" dirty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One which minimizes the possibility of anomalies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Dependencies as Constraints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</a:rPr>
              <a:t>Note: The FD {Course} -&gt; {Room} </a:t>
            </a:r>
            <a:r>
              <a:rPr lang="en-US" sz="2600" b="1" i="1" dirty="0">
                <a:latin typeface="+mj-lt"/>
              </a:rPr>
              <a:t>holds on this instance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 </a:t>
            </a:r>
            <a:r>
              <a:rPr lang="en-US" b="1" dirty="0"/>
              <a:t>functional dependency </a:t>
            </a:r>
            <a:r>
              <a:rPr lang="en-US" dirty="0"/>
              <a:t>is a form of </a:t>
            </a:r>
            <a:r>
              <a:rPr lang="en-US" b="1" dirty="0"/>
              <a:t>constraint</a:t>
            </a:r>
            <a:r>
              <a:rPr lang="en-US" dirty="0"/>
              <a:t> 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Holds</a:t>
            </a:r>
            <a:r>
              <a:rPr lang="en-US" dirty="0"/>
              <a:t> on some instances (but not others) </a:t>
            </a:r>
            <a:r>
              <a:rPr lang="mr-IN" dirty="0"/>
              <a:t>–</a:t>
            </a:r>
            <a:r>
              <a:rPr lang="en-US" dirty="0"/>
              <a:t> can check whether there are violations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 of the schema, helps define a </a:t>
            </a:r>
            <a:r>
              <a:rPr lang="en-US" i="1" dirty="0"/>
              <a:t>valid</a:t>
            </a:r>
            <a:r>
              <a:rPr lang="en-US" dirty="0"/>
              <a:t> instance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indent="0">
              <a:buFont typeface="Arial"/>
              <a:buNone/>
            </a:pPr>
            <a:endParaRPr lang="en-US" dirty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697602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Recall: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that schema,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Dependencies as Constraints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</a:rPr>
              <a:t>However, cannot </a:t>
            </a:r>
            <a:r>
              <a:rPr lang="en-US" sz="2600" i="1" dirty="0">
                <a:latin typeface="+mj-lt"/>
              </a:rPr>
              <a:t>prove </a:t>
            </a:r>
            <a:r>
              <a:rPr lang="en-US" sz="2600" dirty="0">
                <a:latin typeface="+mj-lt"/>
              </a:rPr>
              <a:t>that the FD {Course} -&gt; {Room} is </a:t>
            </a:r>
            <a:r>
              <a:rPr lang="en-US" sz="2600" b="1" i="1" dirty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You 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instance;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instance</a:t>
            </a:r>
          </a:p>
          <a:p>
            <a:pPr marL="0" indent="0">
              <a:buFont typeface="Arial"/>
              <a:buNone/>
            </a:pPr>
            <a:endParaRPr lang="en-US" dirty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39925" y="1533525"/>
            <a:ext cx="8093374" cy="9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instance: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24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/>
              <a:t>{Position}  </a:t>
            </a:r>
            <a:r>
              <a:rPr lang="en-US" sz="2800">
                <a:sym typeface="Wingdings" charset="2"/>
              </a:rPr>
              <a:t> {</a:t>
            </a:r>
            <a:r>
              <a:rPr lang="en-US" sz="280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8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{Position}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77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ACTIVITY</a:t>
              </a: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Find at least </a:t>
            </a:r>
            <a:r>
              <a:rPr lang="en-US" sz="2800" i="1" dirty="0">
                <a:latin typeface="+mj-lt"/>
              </a:rPr>
              <a:t>three</a:t>
            </a:r>
            <a:r>
              <a:rPr lang="en-US" sz="2800" dirty="0">
                <a:latin typeface="+mj-lt"/>
              </a:rPr>
              <a:t> FDs which are violated on this instance: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Finding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“Good” vs. “Bad” FDs: Intuition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Finding FDs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Closures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Compute the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29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can start to develop a notion of </a:t>
            </a:r>
            <a:r>
              <a:rPr lang="en-US" sz="2800" b="1" dirty="0"/>
              <a:t>good </a:t>
            </a:r>
            <a:r>
              <a:rPr lang="en-US" sz="2800" dirty="0"/>
              <a:t>vs. </a:t>
            </a:r>
            <a:r>
              <a:rPr lang="en-US" sz="2800" b="1" dirty="0"/>
              <a:t>bad</a:t>
            </a:r>
            <a:r>
              <a:rPr lang="en-US" sz="2800" dirty="0"/>
              <a:t> FDs: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>
                <a:latin typeface="+mj-lt"/>
              </a:rPr>
              <a:t>Intuitively: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>
                <a:latin typeface="+mj-lt"/>
              </a:rPr>
              <a:t>EmpID</a:t>
            </a:r>
            <a:r>
              <a:rPr lang="en-US" sz="2600" dirty="0">
                <a:latin typeface="+mj-lt"/>
              </a:rPr>
              <a:t> -&gt; Name, Phone, Position i</a:t>
            </a:r>
            <a:r>
              <a:rPr lang="en-US" sz="2600" i="1" dirty="0">
                <a:latin typeface="+mj-lt"/>
              </a:rPr>
              <a:t>s “good 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can start to develop a notion of </a:t>
            </a:r>
            <a:r>
              <a:rPr lang="en-US" sz="2800" b="1" dirty="0"/>
              <a:t>good </a:t>
            </a:r>
            <a:r>
              <a:rPr lang="en-US" sz="2800" dirty="0"/>
              <a:t>vs. </a:t>
            </a:r>
            <a:r>
              <a:rPr lang="en-US" sz="2800" b="1" dirty="0"/>
              <a:t>bad</a:t>
            </a:r>
            <a:r>
              <a:rPr lang="en-US" sz="2800" dirty="0"/>
              <a:t> FDs: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800"/>
        </p:xfrm>
        <a:graphic>
          <a:graphicData uri="http://schemas.openxmlformats.org/drawingml/2006/table">
            <a:tbl>
              <a:tblPr/>
              <a:tblGrid>
                <a:gridCol w="145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>
                <a:latin typeface="+mj-lt"/>
              </a:rPr>
              <a:t>Intuitively: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>
                <a:latin typeface="+mj-lt"/>
              </a:rPr>
              <a:t>EmpID</a:t>
            </a:r>
            <a:r>
              <a:rPr lang="en-US" sz="2600" dirty="0">
                <a:latin typeface="+mj-lt"/>
              </a:rPr>
              <a:t> -&gt; Name, Phone, Position i</a:t>
            </a:r>
            <a:r>
              <a:rPr lang="en-US" sz="2600" i="1" dirty="0">
                <a:latin typeface="+mj-lt"/>
              </a:rPr>
              <a:t>s “good FD”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But Position -&gt; Phone </a:t>
            </a:r>
            <a:r>
              <a:rPr lang="en-US" sz="2600" i="1" dirty="0">
                <a:latin typeface="+mj-lt"/>
              </a:rPr>
              <a:t>is a “bad 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>
                <a:latin typeface="+mj-lt"/>
              </a:rPr>
              <a:t>Redundancy!  Possibility of data anomalies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Update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…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237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Good vs. Bad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for Relational 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idea: </a:t>
            </a:r>
            <a:r>
              <a:rPr lang="en-US" b="1" dirty="0"/>
              <a:t>why do we care about FDs?</a:t>
            </a:r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with some relational </a:t>
            </a:r>
            <a:r>
              <a:rPr lang="en-US" i="1" dirty="0"/>
              <a:t>schema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out its </a:t>
            </a:r>
            <a:r>
              <a:rPr lang="en-US" i="1" dirty="0"/>
              <a:t>functional dependencies (FDs)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these to </a:t>
            </a:r>
            <a:r>
              <a:rPr lang="en-US" i="1" dirty="0"/>
              <a:t>design a better schema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One which minimizes possibility of anomalies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33856" y="3273552"/>
            <a:ext cx="6254496" cy="7223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80832" y="3401568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/>
              <a:t>This part can </a:t>
            </a:r>
            <a:r>
              <a:rPr lang="en-US" sz="2400" i="1"/>
              <a:t>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98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/>
              <a:t>There can be a very </a:t>
            </a:r>
            <a:r>
              <a:rPr lang="en-US" b="1" dirty="0"/>
              <a:t>large number</a:t>
            </a:r>
            <a:r>
              <a:rPr lang="en-US" dirty="0"/>
              <a:t> of FDs…</a:t>
            </a:r>
          </a:p>
          <a:p>
            <a:pPr lvl="1"/>
            <a:r>
              <a:rPr lang="en-US" i="1" dirty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/>
              <a:t>We can’t necessarily show that any FD will hold </a:t>
            </a:r>
            <a:r>
              <a:rPr lang="en-US" b="1" dirty="0"/>
              <a:t>on all instances…</a:t>
            </a:r>
          </a:p>
          <a:p>
            <a:pPr lvl="1"/>
            <a:r>
              <a:rPr lang="en-US" i="1" dirty="0"/>
              <a:t>How to do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We will start with this problem:</a:t>
            </a:r>
          </a:p>
          <a:p>
            <a:r>
              <a:rPr lang="en-US" sz="2800" dirty="0">
                <a:latin typeface="+mj-lt"/>
              </a:rPr>
              <a:t>Given a set of FDs, F, what other FDs </a:t>
            </a:r>
            <a:r>
              <a:rPr lang="en-US" sz="2800" b="1" i="1" dirty="0">
                <a:latin typeface="+mj-lt"/>
              </a:rPr>
              <a:t>must </a:t>
            </a:r>
            <a:r>
              <a:rPr lang="en-US" sz="2800" dirty="0">
                <a:latin typeface="+mj-lt"/>
              </a:rPr>
              <a:t>hold?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Equivalent to asking: Given a set of FDs, F = {f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Inference problem</a:t>
            </a:r>
            <a:r>
              <a:rPr lang="en-US" dirty="0"/>
              <a:t>: How do we decide?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{Color}</a:t>
            </a:r>
          </a:p>
          <a:p>
            <a:r>
              <a:rPr lang="en-US" sz="2800" dirty="0">
                <a:latin typeface="+mj-lt"/>
              </a:rPr>
              <a:t>2. {Category} </a:t>
            </a:r>
            <a:r>
              <a:rPr lang="en-US" sz="2800" dirty="0">
                <a:latin typeface="+mj-lt"/>
                <a:sym typeface="Wingdings"/>
              </a:rPr>
              <a:t> {Department}</a:t>
            </a:r>
          </a:p>
          <a:p>
            <a:r>
              <a:rPr lang="en-US" sz="2800" dirty="0">
                <a:latin typeface="+mj-lt"/>
                <a:sym typeface="Wingdings"/>
              </a:rPr>
              <a:t>3. {Color, Category}  {Price}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Gizmo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Toys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/>
                        <a:t>Widget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Toys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Gizmo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Whatsit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Garden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Given the provided FDs, we can see that {Name, Category} </a:t>
            </a:r>
            <a:r>
              <a:rPr lang="en-US" sz="2400" dirty="0">
                <a:sym typeface="Wingdings"/>
              </a:rPr>
              <a:t> {Price} must also hold on </a:t>
            </a:r>
            <a:r>
              <a:rPr lang="en-US" sz="2400" b="1" dirty="0">
                <a:sym typeface="Wingdings"/>
              </a:rPr>
              <a:t>any 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latin typeface="+mj-lt"/>
              </a:rPr>
              <a:t>Example: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Equivalent to asking: Given a set of FDs, F = {f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Inference problem</a:t>
            </a:r>
            <a:r>
              <a:rPr lang="en-US" dirty="0"/>
              <a:t>: How do we decide?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7253979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Functional dependencies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Finding FDs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0846686-C8E1-6B43-AFCF-19A831F70DF7}"/>
              </a:ext>
            </a:extLst>
          </p:cNvPr>
          <p:cNvSpPr txBox="1">
            <a:spLocks/>
          </p:cNvSpPr>
          <p:nvPr/>
        </p:nvSpPr>
        <p:spPr>
          <a:xfrm>
            <a:off x="1981200" y="25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Reduction/Trivial</a:t>
            </a:r>
          </a:p>
        </p:txBody>
      </p: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3. Transitive Closure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3. Transitive Closure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{Color}</a:t>
            </a:r>
          </a:p>
          <a:p>
            <a:r>
              <a:rPr lang="en-US" sz="2800" dirty="0">
                <a:latin typeface="+mj-lt"/>
              </a:rPr>
              <a:t>2. {Category} </a:t>
            </a:r>
            <a:r>
              <a:rPr lang="en-US" sz="2800" dirty="0">
                <a:latin typeface="+mj-lt"/>
                <a:sym typeface="Wingdings"/>
              </a:rPr>
              <a:t> {Department}</a:t>
            </a:r>
          </a:p>
          <a:p>
            <a:r>
              <a:rPr lang="en-US" sz="2800" dirty="0">
                <a:latin typeface="+mj-lt"/>
                <a:sym typeface="Wingdings"/>
              </a:rPr>
              <a:t>3. {Color, Category}  {Price}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Gizmo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Toys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/>
                        <a:t>Widget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Gadget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Toys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Gizmo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Whatsit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Garden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latin typeface="+mj-lt"/>
              </a:rPr>
              <a:t>Example: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{Color}</a:t>
            </a:r>
          </a:p>
          <a:p>
            <a:r>
              <a:rPr lang="en-US" sz="2400" dirty="0">
                <a:latin typeface="+mj-lt"/>
              </a:rPr>
              <a:t>2. {Category} </a:t>
            </a:r>
            <a:r>
              <a:rPr lang="en-US" sz="2400" dirty="0">
                <a:latin typeface="+mj-lt"/>
                <a:sym typeface="Wingdings"/>
              </a:rPr>
              <a:t> {Dept.}</a:t>
            </a:r>
          </a:p>
          <a:p>
            <a:r>
              <a:rPr lang="en-US" sz="2400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Inferred</a:t>
                      </a:r>
                      <a:r>
                        <a:rPr lang="en-US" baseline="0" dirty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</a:t>
                      </a:r>
                      <a:r>
                        <a:rPr lang="en-US" sz="2400" baseline="0" dirty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 {Name, Category} -&gt; {Color}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6. {Name, Category}</a:t>
                      </a:r>
                      <a:r>
                        <a:rPr lang="en-US" sz="2400" baseline="0" dirty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7. {Name, Category</a:t>
                      </a:r>
                      <a:r>
                        <a:rPr lang="en-US" sz="2400" baseline="0" dirty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8. {Name, Category} -&gt; {Price}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{Color}</a:t>
            </a:r>
          </a:p>
          <a:p>
            <a:r>
              <a:rPr lang="en-US" sz="2400" dirty="0">
                <a:latin typeface="+mj-lt"/>
              </a:rPr>
              <a:t>2. {Category} </a:t>
            </a:r>
            <a:r>
              <a:rPr lang="en-US" sz="2400" dirty="0">
                <a:latin typeface="+mj-lt"/>
                <a:sym typeface="Wingdings"/>
              </a:rPr>
              <a:t> {Dept.}</a:t>
            </a:r>
          </a:p>
          <a:p>
            <a:r>
              <a:rPr lang="en-US" sz="2400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  <a:sym typeface="Wingdings"/>
              </a:rPr>
              <a:t>Can we find </a:t>
            </a:r>
            <a:r>
              <a:rPr lang="en-US" sz="260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Inferred</a:t>
                      </a:r>
                      <a:r>
                        <a:rPr lang="en-US" baseline="0" dirty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</a:t>
                      </a:r>
                      <a:r>
                        <a:rPr lang="en-US" sz="2400" baseline="0" dirty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Trivial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 {Name, Category} -&gt; {Color}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Transitive</a:t>
                      </a:r>
                      <a:r>
                        <a:rPr lang="en-US" sz="2400" baseline="0" dirty="0"/>
                        <a:t> (4 -&gt; 1)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6. {Name, Category}</a:t>
                      </a:r>
                      <a:r>
                        <a:rPr lang="en-US" sz="2400" baseline="0" dirty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Trivial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7. {Name, Category</a:t>
                      </a:r>
                      <a:r>
                        <a:rPr lang="en-US" sz="2400" baseline="0" dirty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Split/combine</a:t>
                      </a:r>
                      <a:r>
                        <a:rPr lang="en-US" sz="2400" baseline="0" dirty="0"/>
                        <a:t> (5 + 6)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8. {Name, Category} -&gt; {Price}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Transitive (7 -&gt;</a:t>
                      </a:r>
                      <a:r>
                        <a:rPr lang="en-US" sz="2400" baseline="0" dirty="0"/>
                        <a:t> 3)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Finding FDs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F:</a:t>
            </a:r>
          </a:p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set of 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{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if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and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</a:p>
          <a:p>
            <a:pPr algn="r"/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algn="r"/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theory is about how to represent your data to avoid </a:t>
            </a:r>
            <a:r>
              <a:rPr lang="en-US" b="1" i="1" dirty="0"/>
              <a:t>anomalies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is a mostly mechanical process</a:t>
            </a:r>
          </a:p>
          <a:p>
            <a:pPr lvl="1"/>
            <a:r>
              <a:rPr lang="en-US" dirty="0"/>
              <a:t>Tools can carry out routine portions</a:t>
            </a:r>
          </a:p>
          <a:p>
            <a:pPr lvl="1"/>
            <a:endParaRPr lang="en-US" dirty="0"/>
          </a:p>
          <a:p>
            <a:r>
              <a:rPr lang="en-US" i="1" dirty="0"/>
              <a:t>We have a notebook implementing all algorithms!</a:t>
            </a:r>
          </a:p>
          <a:p>
            <a:pPr lvl="2"/>
            <a:r>
              <a:rPr lang="en-US" i="1" dirty="0"/>
              <a:t>We’ll play with it in the activities!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</a:p>
          <a:p>
            <a:pPr algn="r"/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algn="r"/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</a:p>
          <a:p>
            <a:pPr algn="r"/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algn="r"/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algn="r"/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algn="r"/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8" y="5633906"/>
            <a:ext cx="4441723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53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A,B}</a:t>
            </a:r>
            <a:r>
              <a:rPr lang="en-US" sz="32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= 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{B}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9308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= {A, B, C, D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= {A, F, B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{B}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= {A, B, C, D, E, F}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  <a:p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{B}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03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2  &gt;  Closures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Closures, </a:t>
            </a:r>
            <a:r>
              <a:rPr lang="en-US" dirty="0" err="1"/>
              <a:t>Superkeys</a:t>
            </a:r>
            <a:r>
              <a:rPr lang="en-US" dirty="0"/>
              <a:t> &amp;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408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Superkeys</a:t>
            </a:r>
            <a:r>
              <a:rPr lang="en-US" dirty="0">
                <a:latin typeface="+mj-lt"/>
              </a:rPr>
              <a:t> &amp; Keys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 The key or a key?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the Closure?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 here that </a:t>
            </a:r>
            <a:r>
              <a:rPr lang="en-US" sz="2400" b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is a </a:t>
            </a:r>
            <a:r>
              <a:rPr lang="en-US" sz="2400" i="1" dirty="0">
                <a:latin typeface="+mj-lt"/>
              </a:rPr>
              <a:t>set</a:t>
            </a:r>
            <a:r>
              <a:rPr lang="en-US" sz="2400" dirty="0">
                <a:latin typeface="+mj-lt"/>
              </a:rPr>
              <a:t> of attributes, but </a:t>
            </a:r>
            <a:r>
              <a:rPr lang="en-US" sz="2400" b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 is a </a:t>
            </a:r>
            <a:r>
              <a:rPr lang="en-US" sz="2400" i="1" dirty="0">
                <a:latin typeface="+mj-lt"/>
              </a:rPr>
              <a:t>single</a:t>
            </a:r>
            <a:r>
              <a:rPr lang="en-US" sz="2400" dirty="0">
                <a:latin typeface="+mj-lt"/>
              </a:rPr>
              <a:t> attribute.  Why does considering FDs of this form suffice?</a:t>
            </a:r>
          </a:p>
        </p:txBody>
      </p:sp>
      <p:sp>
        <p:nvSpPr>
          <p:cNvPr id="3" name="Oval 2"/>
          <p:cNvSpPr/>
          <p:nvPr/>
        </p:nvSpPr>
        <p:spPr>
          <a:xfrm>
            <a:off x="3057833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Recall the </a:t>
            </a:r>
            <a:r>
              <a:rPr lang="en-US" sz="2400" b="1" u="sng" dirty="0">
                <a:latin typeface="+mj-lt"/>
              </a:rPr>
              <a:t>Split/combine</a:t>
            </a:r>
            <a:r>
              <a:rPr lang="en-US" sz="2400" dirty="0">
                <a:latin typeface="+mj-lt"/>
              </a:rPr>
              <a:t> rule:</a:t>
            </a:r>
          </a:p>
          <a:p>
            <a:r>
              <a:rPr lang="en-US" sz="2400" dirty="0">
                <a:latin typeface="+mj-lt"/>
              </a:rPr>
              <a:t>X </a:t>
            </a:r>
            <a:r>
              <a:rPr lang="en-US" sz="2400" dirty="0">
                <a:latin typeface="+mj-lt"/>
                <a:sym typeface="Wingdings"/>
              </a:rPr>
              <a:t> A</a:t>
            </a:r>
            <a:r>
              <a:rPr lang="en-US" sz="2400" baseline="-25000" dirty="0">
                <a:latin typeface="+mj-lt"/>
                <a:sym typeface="Wingdings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 …, X  A</a:t>
            </a:r>
            <a:r>
              <a:rPr lang="en-US" sz="2400" baseline="-25000" dirty="0">
                <a:latin typeface="+mj-lt"/>
                <a:sym typeface="Wingdings"/>
              </a:rPr>
              <a:t>n</a:t>
            </a:r>
          </a:p>
          <a:p>
            <a:r>
              <a:rPr lang="en-US" sz="2400" i="1" dirty="0">
                <a:latin typeface="+mj-lt"/>
                <a:sym typeface="Wingdings"/>
              </a:rPr>
              <a:t>implies</a:t>
            </a:r>
          </a:p>
          <a:p>
            <a:r>
              <a:rPr lang="en-US" sz="2400" dirty="0">
                <a:latin typeface="+mj-lt"/>
              </a:rPr>
              <a:t>X </a:t>
            </a:r>
            <a:r>
              <a:rPr lang="en-US" sz="2400" dirty="0">
                <a:latin typeface="+mj-lt"/>
                <a:sym typeface="Wingdings"/>
              </a:rPr>
              <a:t> {A</a:t>
            </a:r>
            <a:r>
              <a:rPr lang="en-US" sz="2400" baseline="-25000" dirty="0">
                <a:latin typeface="+mj-lt"/>
                <a:sym typeface="Wingdings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 …, A</a:t>
            </a:r>
            <a:r>
              <a:rPr lang="en-US" sz="2400" baseline="-25000" dirty="0">
                <a:latin typeface="+mj-lt"/>
                <a:sym typeface="Wingdings"/>
              </a:rPr>
              <a:t>n</a:t>
            </a:r>
            <a:r>
              <a:rPr lang="en-US" sz="2400" dirty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5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3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Example: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 {B,C,D}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 need to compute all of these- why?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1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(1NF)</a:t>
            </a:r>
            <a:r>
              <a:rPr lang="en-US" dirty="0"/>
              <a:t> = All tables are flat</a:t>
            </a:r>
          </a:p>
          <a:p>
            <a:endParaRPr lang="en-US" i="1" u="sng" dirty="0"/>
          </a:p>
          <a:p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/>
          </a:p>
          <a:p>
            <a:r>
              <a:rPr lang="en-US" b="1" u="sng" dirty="0"/>
              <a:t>Boyce-</a:t>
            </a:r>
            <a:r>
              <a:rPr lang="en-US" b="1" u="sng" dirty="0" err="1"/>
              <a:t>Codd</a:t>
            </a:r>
            <a:r>
              <a:rPr lang="en-US" b="1" u="sng" dirty="0"/>
              <a:t> Normal Form (BCNF)</a:t>
            </a:r>
          </a:p>
          <a:p>
            <a:endParaRPr lang="en-US" b="1" u="sng" dirty="0"/>
          </a:p>
          <a:p>
            <a:r>
              <a:rPr lang="en-US" b="1" u="sng" dirty="0"/>
              <a:t>3</a:t>
            </a:r>
            <a:r>
              <a:rPr lang="en-US" b="1" u="sng" baseline="30000" dirty="0"/>
              <a:t>rd</a:t>
            </a:r>
            <a:r>
              <a:rPr lang="en-US" b="1" u="sng" dirty="0"/>
              <a:t> Normal Form (3NF)</a:t>
            </a:r>
          </a:p>
          <a:p>
            <a:endParaRPr lang="en-US" i="1" dirty="0"/>
          </a:p>
          <a:p>
            <a:r>
              <a:rPr lang="en-US" i="1" u="sng" dirty="0"/>
              <a:t>4</a:t>
            </a:r>
            <a:r>
              <a:rPr lang="en-US" i="1" u="sng" baseline="30000" dirty="0"/>
              <a:t>th </a:t>
            </a:r>
            <a:r>
              <a:rPr lang="en-US" i="1" u="sng" dirty="0"/>
              <a:t>and 5</a:t>
            </a:r>
            <a:r>
              <a:rPr lang="en-US" i="1" u="sng" baseline="30000" dirty="0"/>
              <a:t>th</a:t>
            </a:r>
            <a:r>
              <a:rPr lang="en-US" i="1" u="sng" dirty="0"/>
              <a:t> Normal Forms</a:t>
            </a:r>
            <a:r>
              <a:rPr lang="en-US" i="1" dirty="0"/>
              <a:t> = see text books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DB designs based on </a:t>
              </a:r>
              <a:r>
                <a:rPr lang="en-US" sz="2400" i="1" dirty="0"/>
                <a:t>functional dependencies</a:t>
              </a:r>
              <a:r>
                <a:rPr lang="en-US" sz="2400" dirty="0"/>
                <a:t>, intended to prevent data </a:t>
              </a:r>
              <a:r>
                <a:rPr lang="en-US" sz="2400" b="1" i="1" dirty="0"/>
                <a:t>anomalies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/>
              <a:t>Our focus in this </a:t>
            </a:r>
            <a:r>
              <a:rPr lang="en-US" sz="2400" i="1" dirty="0"/>
              <a:t>lecture + next one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Example: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655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Example: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>
                <a:latin typeface="+mj-lt"/>
              </a:rPr>
              <a:t>“Y is in the closure of X”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14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Example: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>
                <a:latin typeface="+mj-lt"/>
              </a:rPr>
              <a:t>The FD X </a:t>
            </a:r>
            <a:r>
              <a:rPr lang="en-US" sz="2800" i="1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64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Closures Pt. II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45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/>
              <a:t>Superkeys</a:t>
            </a:r>
            <a:r>
              <a:rPr lang="en-US" dirty="0"/>
              <a:t> and Keys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448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</a:t>
            </a:r>
            <a:r>
              <a:rPr lang="en-US" dirty="0" err="1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</a:p>
          <a:p>
            <a:r>
              <a:rPr lang="en-US" sz="3200" dirty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R,</a:t>
            </a:r>
          </a:p>
          <a:p>
            <a:r>
              <a:rPr lang="en-US" sz="3200" dirty="0">
                <a:latin typeface="+mj-lt"/>
              </a:rPr>
              <a:t>we have  </a:t>
            </a:r>
            <a:r>
              <a:rPr lang="en-US" sz="3200" b="1" dirty="0">
                <a:latin typeface="+mj-lt"/>
              </a:rPr>
              <a:t>{A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} </a:t>
            </a:r>
            <a:r>
              <a:rPr lang="en-US" sz="3200" b="1" dirty="0">
                <a:latin typeface="+mj-lt"/>
                <a:sym typeface="Wingdings"/>
              </a:rPr>
              <a:t> 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i.e. all attributes are </a:t>
            </a:r>
            <a:r>
              <a:rPr lang="en-US" sz="2400" i="1" dirty="0">
                <a:latin typeface="+mj-lt"/>
              </a:rPr>
              <a:t>functionally determined</a:t>
            </a:r>
            <a:r>
              <a:rPr lang="en-US" sz="2400" dirty="0">
                <a:latin typeface="+mj-lt"/>
              </a:rPr>
              <a:t> by a </a:t>
            </a:r>
            <a:r>
              <a:rPr lang="en-US" sz="2400" dirty="0" err="1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430268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means that no subset of a key is also a </a:t>
            </a:r>
            <a:r>
              <a:rPr lang="en-US" sz="2400" dirty="0" err="1">
                <a:latin typeface="+mj-lt"/>
              </a:rPr>
              <a:t>superkey</a:t>
            </a:r>
            <a:r>
              <a:rPr lang="en-US" sz="2400" dirty="0">
                <a:latin typeface="+mj-lt"/>
              </a:rPr>
              <a:t> (i.e., dropping any attribute from the key makes it no longer a </a:t>
            </a:r>
            <a:r>
              <a:rPr lang="en-US" sz="2400" dirty="0" err="1">
                <a:latin typeface="+mj-lt"/>
              </a:rPr>
              <a:t>superkey</a:t>
            </a:r>
            <a:r>
              <a:rPr lang="en-US" sz="2400" dirty="0">
                <a:latin typeface="+mj-lt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3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Keys and </a:t>
            </a:r>
            <a:r>
              <a:rPr lang="en-US" dirty="0" err="1"/>
              <a:t>Superkeys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each set of attributes 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Compute X</a:t>
            </a:r>
            <a:r>
              <a:rPr lang="en-US" sz="3200" baseline="30000" dirty="0"/>
              <a:t>+</a:t>
            </a:r>
            <a:endParaRPr lang="en-US" sz="3200" dirty="0"/>
          </a:p>
          <a:p>
            <a:pPr marL="914400" lvl="1" indent="-457200">
              <a:buFont typeface="+mj-lt"/>
              <a:buAutoNum type="arabicPeriod"/>
            </a:pPr>
            <a:endParaRPr lang="en-US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If X</a:t>
            </a:r>
            <a:r>
              <a:rPr lang="en-US" sz="3200" baseline="30000" dirty="0"/>
              <a:t>+ </a:t>
            </a:r>
            <a:r>
              <a:rPr lang="en-US" sz="3200" dirty="0"/>
              <a:t>= set of all attributes then X is a </a:t>
            </a:r>
            <a:r>
              <a:rPr lang="en-US" sz="3200" b="1" dirty="0" err="1"/>
              <a:t>superkey</a:t>
            </a:r>
            <a:endParaRPr lang="en-US" sz="3200" b="1" dirty="0"/>
          </a:p>
          <a:p>
            <a:pPr marL="914400" lvl="1" indent="-457200">
              <a:buFont typeface="+mj-lt"/>
              <a:buAutoNum type="arabicPeriod"/>
            </a:pPr>
            <a:endParaRPr lang="en-US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If X is minimal, then it is a </a:t>
            </a:r>
            <a:r>
              <a:rPr lang="en-US" sz="3200" b="1" dirty="0"/>
              <a:t>key</a:t>
            </a:r>
          </a:p>
          <a:p>
            <a:pPr lvl="1"/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929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Finding Keys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{name, 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96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Keys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{name, 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color}</a:t>
                </a:r>
              </a:p>
              <a:p>
                <a:pPr lvl="7"/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233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</a:t>
              </a:r>
              <a:r>
                <a:rPr lang="en-US" sz="14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731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Activity-5-1.ipynb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3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909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allow one to reason about </a:t>
            </a:r>
            <a:r>
              <a:rPr lang="en-US" b="1" dirty="0"/>
              <a:t>redundancy</a:t>
            </a:r>
            <a:r>
              <a:rPr lang="en-US" dirty="0"/>
              <a:t> in the data</a:t>
            </a:r>
          </a:p>
          <a:p>
            <a:endParaRPr lang="en-US" dirty="0"/>
          </a:p>
          <a:p>
            <a:r>
              <a:rPr lang="en-US" dirty="0"/>
              <a:t>Normal forms describe how to </a:t>
            </a:r>
            <a:r>
              <a:rPr lang="en-US" b="1" dirty="0"/>
              <a:t>remove</a:t>
            </a:r>
            <a:r>
              <a:rPr lang="en-US" dirty="0"/>
              <a:t> this redundancy by </a:t>
            </a:r>
            <a:r>
              <a:rPr lang="en-US" b="1" dirty="0"/>
              <a:t>decomposing </a:t>
            </a:r>
            <a:r>
              <a:rPr lang="en-US" dirty="0"/>
              <a:t>relations</a:t>
            </a:r>
          </a:p>
          <a:p>
            <a:pPr lvl="1"/>
            <a:r>
              <a:rPr lang="en-US" dirty="0"/>
              <a:t>Elegant—by representing data appropriately certain errors are essentially impossible</a:t>
            </a:r>
          </a:p>
          <a:p>
            <a:pPr lvl="1"/>
            <a:r>
              <a:rPr lang="en-US" dirty="0"/>
              <a:t>For FDs is the normal form.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5,7  &gt; 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2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{CS145,CS229}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{CS145,CS106}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+mj-lt"/>
              </a:rPr>
              <a:t>1NF Constraint: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CS229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CS106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6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/>
              <a:t>Data Anomalies &amp; Constraints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Prevent (some) </a:t>
            </a:r>
            <a:br>
              <a:rPr lang="en-US" dirty="0"/>
            </a:br>
            <a:r>
              <a:rPr lang="en-US" dirty="0"/>
              <a:t>Anomalies in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Mary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CS145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125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4992</Words>
  <Application>Microsoft Macintosh PowerPoint</Application>
  <PresentationFormat>Widescreen</PresentationFormat>
  <Paragraphs>1001</Paragraphs>
  <Slides>69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Office Theme</vt:lpstr>
      <vt:lpstr>Lectures 5: Design Theory Part I</vt:lpstr>
      <vt:lpstr>Today’s Lecture</vt:lpstr>
      <vt:lpstr>1. Normal forms &amp; functional dependencies</vt:lpstr>
      <vt:lpstr>What you will learn about in this section</vt:lpstr>
      <vt:lpstr>Design Theory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</vt:lpstr>
      <vt:lpstr>PowerPoint Presentation</vt:lpstr>
      <vt:lpstr>3. Transitive Closure</vt:lpstr>
      <vt:lpstr>3. Transitive Closure</vt:lpstr>
      <vt:lpstr>Finding Functional Dependencies</vt:lpstr>
      <vt:lpstr>Finding Functional Dependencies</vt:lpstr>
      <vt:lpstr>Finding Functional Dependencies</vt:lpstr>
      <vt:lpstr>Closures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3.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Activity-5-1.ipynb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Seongjin Lee</cp:lastModifiedBy>
  <cp:revision>352</cp:revision>
  <dcterms:created xsi:type="dcterms:W3CDTF">2015-09-18T05:48:25Z</dcterms:created>
  <dcterms:modified xsi:type="dcterms:W3CDTF">2018-08-16T08:03:40Z</dcterms:modified>
</cp:coreProperties>
</file>