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462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442" r:id="rId49"/>
    <p:sldId id="291" r:id="rId50"/>
    <p:sldId id="292" r:id="rId51"/>
    <p:sldId id="385" r:id="rId52"/>
    <p:sldId id="417" r:id="rId53"/>
    <p:sldId id="419" r:id="rId54"/>
    <p:sldId id="422" r:id="rId55"/>
    <p:sldId id="36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1"/>
    <p:restoredTop sz="93913"/>
  </p:normalViewPr>
  <p:slideViewPr>
    <p:cSldViewPr snapToGrid="0" snapToObjects="1">
      <p:cViewPr varScale="1">
        <p:scale>
          <a:sx n="96" d="100"/>
          <a:sy n="96" d="100"/>
        </p:scale>
        <p:origin x="168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7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50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53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Lecture_1_1.ipynb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Lectures 2:</a:t>
            </a:r>
            <a:br>
              <a:rPr lang="en-US" dirty="0"/>
            </a:br>
            <a:r>
              <a:rPr lang="en-US" dirty="0"/>
              <a:t>Introduction to SQL Part 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relation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u="sng" dirty="0">
                <a:latin typeface="+mj-lt"/>
              </a:rPr>
              <a:t>table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dirty="0" err="1">
                <a:latin typeface="+mj-lt"/>
              </a:rPr>
              <a:t>multiset</a:t>
            </a:r>
            <a:r>
              <a:rPr lang="en-US" sz="2400" dirty="0">
                <a:latin typeface="+mj-lt"/>
              </a:rPr>
              <a:t> of tuples having the attributes specified by the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Let’s break this definition down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 err="1">
                <a:latin typeface="+mj-lt"/>
              </a:rPr>
              <a:t>multiset</a:t>
            </a:r>
            <a:r>
              <a:rPr lang="en-US" sz="2400" dirty="0">
                <a:latin typeface="+mj-lt"/>
              </a:rPr>
              <a:t> is an unordered list (or: a set with multiple duplicate instances allowed)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List:            [1, 1, 2, 3]</a:t>
            </a:r>
          </a:p>
          <a:p>
            <a:r>
              <a:rPr lang="en-US" dirty="0"/>
              <a:t>Set:            {1, 2, 3}</a:t>
            </a:r>
          </a:p>
          <a:p>
            <a:r>
              <a:rPr lang="en-US" dirty="0" err="1"/>
              <a:t>Multiset</a:t>
            </a:r>
            <a:r>
              <a:rPr lang="en-US" dirty="0"/>
              <a:t>:   {1, 1, 2, 3}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i.e. no </a:t>
            </a:r>
            <a:r>
              <a:rPr lang="en-US" i="1" dirty="0"/>
              <a:t>next()</a:t>
            </a:r>
            <a:r>
              <a:rPr lang="en-US" dirty="0"/>
              <a:t>, etc. methods!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 </a:t>
            </a:r>
            <a:r>
              <a:rPr lang="en-US" sz="2400" b="1" u="sng" dirty="0">
                <a:latin typeface="+mj-lt"/>
              </a:rPr>
              <a:t>attribute</a:t>
            </a:r>
            <a:r>
              <a:rPr lang="en-US" sz="2400" dirty="0">
                <a:latin typeface="+mj-lt"/>
              </a:rPr>
              <a:t> (or </a:t>
            </a:r>
            <a:r>
              <a:rPr lang="en-US" sz="2400" b="1" u="sng" dirty="0">
                <a:latin typeface="+mj-lt"/>
              </a:rPr>
              <a:t>column</a:t>
            </a:r>
            <a:r>
              <a:rPr lang="en-US" sz="2400" dirty="0">
                <a:latin typeface="+mj-lt"/>
              </a:rPr>
              <a:t>) is a typed data entry present in each tuple in the relation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NB: Attributes must have an </a:t>
            </a:r>
            <a:r>
              <a:rPr lang="en-US" b="1" i="1" u="sng" dirty="0"/>
              <a:t>atomic</a:t>
            </a:r>
            <a:r>
              <a:rPr lang="en-US" i="1" dirty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tuple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u="sng" dirty="0">
                <a:latin typeface="+mj-lt"/>
              </a:rPr>
              <a:t>row</a:t>
            </a:r>
            <a:r>
              <a:rPr lang="en-US" sz="2400" dirty="0">
                <a:latin typeface="+mj-lt"/>
              </a:rPr>
              <a:t> is a single entry in the table having the attributes specified by the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Also referred to sometimes as a </a:t>
            </a:r>
            <a:r>
              <a:rPr lang="en-US" b="1" i="1" u="sng" dirty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tuples is the </a:t>
            </a:r>
            <a:r>
              <a:rPr lang="en-US" b="1" u="sng" dirty="0">
                <a:latin typeface="+mj-lt"/>
              </a:rPr>
              <a:t>cardinality</a:t>
            </a:r>
            <a:r>
              <a:rPr lang="en-US" dirty="0">
                <a:latin typeface="+mj-lt"/>
              </a:rPr>
              <a:t> of the relation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attributes is the </a:t>
            </a:r>
            <a:r>
              <a:rPr lang="en-US" b="1" u="sng" dirty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of the relation</a:t>
            </a: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flat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Schemas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name, its attributes, and their types: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unique; we underline a 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key is an implicit constraint on which tuples can be in the relation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i.e. if two tuples agree on the values of the key, then they must be the same tuple!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key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minimal subset of attributes</a:t>
            </a:r>
            <a:r>
              <a:rPr lang="en-US" sz="2800" dirty="0">
                <a:latin typeface="+mj-lt"/>
              </a:rPr>
              <a:t> that acts as a unique identifier for tuples in a relation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say “don’t know the value” we use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/>
              <a:t>NULL has (sometimes painful) semantics, more detail later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“name” in this table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actually specify arbitrary assertions</a:t>
            </a:r>
          </a:p>
          <a:p>
            <a:pPr lvl="1"/>
            <a:r>
              <a:rPr lang="en-US" dirty="0"/>
              <a:t>E.g. “</a:t>
            </a:r>
            <a:r>
              <a:rPr lang="en-US" i="1" dirty="0"/>
              <a:t>There cannot be 25 people in the DB class”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practice, we don’t specify many such constraints. Why?</a:t>
            </a:r>
          </a:p>
          <a:p>
            <a:pPr lvl="1"/>
            <a:r>
              <a:rPr lang="en-US" sz="3200" u="sng" dirty="0"/>
              <a:t>Performance!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Whenever we do something ugly (or avoid doing something convenient) it’s 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If you still have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trouble, let us know!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Problem Set #1 is released!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95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Schema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and Constraints are how databases understand the semantics (meaning) of data</a:t>
            </a:r>
          </a:p>
          <a:p>
            <a:endParaRPr lang="en-US" dirty="0"/>
          </a:p>
          <a:p>
            <a:r>
              <a:rPr lang="en-US" dirty="0"/>
              <a:t>They are also useful for optimization</a:t>
            </a:r>
          </a:p>
          <a:p>
            <a:endParaRPr lang="en-US" dirty="0"/>
          </a:p>
          <a:p>
            <a:r>
              <a:rPr lang="en-US" dirty="0"/>
              <a:t>SQL supports general constraints: </a:t>
            </a:r>
          </a:p>
          <a:p>
            <a:pPr lvl="1"/>
            <a:r>
              <a:rPr lang="en-US" dirty="0"/>
              <a:t>Keys and foreign keys are most important</a:t>
            </a:r>
          </a:p>
          <a:p>
            <a:pPr lvl="1"/>
            <a:r>
              <a:rPr lang="en-US" dirty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DB-WS02a.ipynb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Single-table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Other useful operators: LIKE, DISTINCT, ORDER BY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Single-table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form 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&lt;attributes&gt;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&lt;one or more relations&gt;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Query: Selection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Selection</a:t>
            </a:r>
            <a:r>
              <a:rPr lang="en-US" sz="2400" dirty="0">
                <a:latin typeface="+mj-lt"/>
              </a:rPr>
              <a:t> is the operation of filtering a relation’s tuples on some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Query: Projection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Projection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the operation of producing an output table with tuples that have a subset of their prior attributes</a:t>
            </a: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Input schema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Output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SELECT,  Select,  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‘Seattle’,  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single quotes for constants: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Simple String Pattern Matching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Products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SQL introduction &amp; schema definitions</a:t>
            </a:r>
          </a:p>
          <a:p>
            <a:pPr lvl="1"/>
            <a:r>
              <a:rPr lang="en-US" dirty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Basic single-table queries</a:t>
            </a:r>
          </a:p>
          <a:p>
            <a:pPr lvl="1"/>
            <a:r>
              <a:rPr lang="en-US" dirty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Multi-table queries</a:t>
            </a:r>
          </a:p>
          <a:p>
            <a:pPr lvl="1"/>
            <a:r>
              <a:rPr lang="en-US" dirty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Price, Manufacturer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Category=‘gizmo’ AND Price 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alibri (Light Headings)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hlinkClick r:id="rId2" action="ppaction://hlinkfile"/>
              </a:rPr>
              <a:t>DB-WS02b.ipynb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Joins: SQL semantics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Multi-table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student_id</a:t>
            </a:r>
            <a:r>
              <a:rPr lang="en-US" dirty="0">
                <a:latin typeface="+mj-lt"/>
              </a:rPr>
              <a:t> alone is not a key- what is?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n</a:t>
                      </a:r>
                      <a:r>
                        <a:rPr lang="en-US" sz="1800" b="1" dirty="0"/>
                        <a:t>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student_id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we want to impose the following constraint:</a:t>
            </a:r>
          </a:p>
          <a:p>
            <a:pPr lvl="1"/>
            <a:r>
              <a:rPr lang="en-US" u="sng" dirty="0"/>
              <a:t>‘Only bona fide students may enroll in courses’</a:t>
            </a:r>
            <a:r>
              <a:rPr lang="en-US" dirty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Keys and update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 (foreign keys are </a:t>
            </a:r>
            <a:r>
              <a:rPr lang="en-US" u="sng" dirty="0"/>
              <a:t>constraints</a:t>
            </a:r>
            <a:r>
              <a:rPr lang="en-US" dirty="0"/>
              <a:t>)!</a:t>
            </a:r>
          </a:p>
          <a:p>
            <a:endParaRPr lang="en-US" dirty="0"/>
          </a:p>
          <a:p>
            <a:r>
              <a:rPr lang="en-US" dirty="0"/>
              <a:t>What if we delete a student?</a:t>
            </a:r>
          </a:p>
          <a:p>
            <a:pPr marL="800100" lvl="1" indent="-342900">
              <a:buAutoNum type="arabicPeriod"/>
            </a:pPr>
            <a:r>
              <a:rPr lang="en-US" dirty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key vs. a key 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/>
              <a:t>Ex: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Find 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Note: we will often omit attribute types in schema definitions for brevity, but assume attributes are always atomic types</a:t>
            </a:r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SQL Introduction &amp;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/>
              <a:t>Ex: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Find 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join</a:t>
            </a:r>
            <a:r>
              <a:rPr lang="en-US" sz="2400" dirty="0">
                <a:latin typeface="+mj-lt"/>
              </a:rPr>
              <a:t> between tables returns all unique combinations of their tuples </a:t>
            </a:r>
            <a:r>
              <a:rPr lang="en-US" sz="2400" b="1" dirty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/>
              <a:t>Several equivalent ways to write a basic join in SQL: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      AND 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 few more later on…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Variable Ambiguity in Multi-Table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name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Which “address” does this refer to</a:t>
            </a:r>
            <a:r>
              <a:rPr lang="en-US" sz="2400" b="1" dirty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Which “</a:t>
            </a:r>
            <a:r>
              <a:rPr lang="en-US" sz="2400" b="1" dirty="0" err="1">
                <a:latin typeface="+mj-lt"/>
              </a:rPr>
              <a:t>name”s</a:t>
            </a:r>
            <a:r>
              <a:rPr lang="en-US" sz="2400" b="1" dirty="0">
                <a:latin typeface="+mj-lt"/>
              </a:rPr>
              <a:t>??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Person.address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 p, Company c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Both equivalent ways to resolve </a:t>
            </a:r>
            <a:r>
              <a:rPr lang="en-US">
                <a:latin typeface="+mj-lt"/>
              </a:rPr>
              <a:t>variable ambiguity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Variable Ambiguity in Multi-Table</a:t>
            </a:r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compute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Note: </a:t>
            </a:r>
            <a:r>
              <a:rPr lang="en-US" sz="2400" dirty="0">
                <a:latin typeface="+mj-lt"/>
              </a:rPr>
              <a:t>this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SQL semantics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R.A 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Projection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Selections / Conditions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i="1" dirty="0"/>
              <a:t>semantics</a:t>
            </a:r>
            <a:r>
              <a:rPr lang="en-US" dirty="0"/>
              <a:t> of a 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R.A 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Ex: {</a:t>
            </a:r>
            <a:r>
              <a:rPr lang="en-US" dirty="0" err="1">
                <a:latin typeface="+mj-lt"/>
              </a:rPr>
              <a:t>a,b,c</a:t>
            </a:r>
            <a:r>
              <a:rPr lang="en-US" dirty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= {(a,1), (a,2), (b,1), (b,2), (c,1), (c,2)}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= Filtering!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= Returning only </a:t>
            </a:r>
            <a:r>
              <a:rPr lang="en-US" sz="2000" i="1" dirty="0">
                <a:latin typeface="+mj-lt"/>
              </a:rPr>
              <a:t>some</a:t>
            </a:r>
            <a:r>
              <a:rPr lang="en-US" sz="2000" dirty="0">
                <a:latin typeface="+mj-lt"/>
              </a:rPr>
              <a:t> attributes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Remembering this order is critical to understanding the output of certain queries (see later on…)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Take </a:t>
                </a:r>
                <a:r>
                  <a:rPr lang="en-US" sz="2800" b="1" dirty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preceding slides show </a:t>
            </a:r>
            <a:r>
              <a:rPr lang="en-US" i="1" dirty="0"/>
              <a:t>what a join means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actually how the DBMS executes it under the covers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49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Country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Keys &amp; constraints intro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ACTIVITY: CREATE TABLE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50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A subtlety about 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Country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AND 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DB-WS02c.ipynb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>
                <a:latin typeface="Symbol" charset="2"/>
              </a:rPr>
              <a:t>f</a:t>
            </a:r>
            <a:r>
              <a:rPr lang="en-US" sz="2400" dirty="0"/>
              <a:t>?</a:t>
            </a:r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the semantics</a:t>
            </a:r>
            <a:r>
              <a:rPr lang="en-US" b="1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Take </a:t>
            </a:r>
            <a:r>
              <a:rPr lang="en-US" sz="2000" u="sng" dirty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u="sng" dirty="0"/>
              <a:t>selections</a:t>
            </a:r>
            <a:r>
              <a:rPr lang="en-US" sz="2000" dirty="0"/>
              <a:t> / </a:t>
            </a:r>
            <a:r>
              <a:rPr lang="en-US" sz="2000" u="sng" dirty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u="sng" dirty="0"/>
              <a:t>projection</a:t>
            </a:r>
            <a:endParaRPr lang="en-US" u="sng" dirty="0"/>
          </a:p>
          <a:p>
            <a:r>
              <a:rPr lang="en-US" dirty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>
                <a:latin typeface="+mj-lt"/>
              </a:rPr>
              <a:t>Are there more explicit way to do set operations like this?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Dark times 5 years ago.</a:t>
            </a:r>
          </a:p>
          <a:p>
            <a:pPr lvl="1"/>
            <a:r>
              <a:rPr lang="en-US" dirty="0"/>
              <a:t>Are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“Not-Yet-SQL?”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Basic SQL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/>
              <a:t>SQL is a standard language for querying and manipulating data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SQL is a </a:t>
            </a:r>
            <a:r>
              <a:rPr lang="en-US" b="1" dirty="0"/>
              <a:t>very high-level </a:t>
            </a:r>
            <a:r>
              <a:rPr lang="en-US" dirty="0"/>
              <a:t>programming language</a:t>
            </a:r>
          </a:p>
          <a:p>
            <a:pPr lvl="1" eaLnBrk="0" hangingPunct="0"/>
            <a:r>
              <a:rPr lang="en-US" dirty="0"/>
              <a:t>This works because it is optimized well!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</a:p>
          <a:p>
            <a:pPr lvl="1" eaLnBrk="0" hangingPunct="0"/>
            <a:r>
              <a:rPr lang="en-US" dirty="0"/>
              <a:t>ANSI SQL,  SQL92 (a.k.a. SQL2),  SQL99 (a.k.a. SQL3), ….</a:t>
            </a:r>
          </a:p>
          <a:p>
            <a:pPr lvl="1" eaLnBrk="0" hangingPunct="0"/>
            <a:r>
              <a:rPr lang="en-US" dirty="0"/>
              <a:t>Vendors 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+mj-lt"/>
              </a:rPr>
              <a:t>SQL</a:t>
            </a:r>
            <a:r>
              <a:rPr lang="en-US" sz="2400" dirty="0">
                <a:latin typeface="+mj-lt"/>
              </a:rPr>
              <a:t> stands for</a:t>
            </a:r>
          </a:p>
          <a:p>
            <a:r>
              <a:rPr lang="en-US" sz="2400" b="1" u="sng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tructured </a:t>
            </a:r>
            <a:r>
              <a:rPr lang="en-US" sz="2400" b="1" u="sng" dirty="0">
                <a:latin typeface="+mj-lt"/>
              </a:rPr>
              <a:t>Q</a:t>
            </a:r>
            <a:r>
              <a:rPr lang="en-US" sz="2400" dirty="0">
                <a:latin typeface="+mj-lt"/>
              </a:rPr>
              <a:t>uery </a:t>
            </a:r>
            <a:r>
              <a:rPr lang="en-US" sz="2400" b="1" u="sng" dirty="0">
                <a:latin typeface="+mj-lt"/>
              </a:rPr>
              <a:t>L</a:t>
            </a:r>
            <a:r>
              <a:rPr lang="en-US" sz="2400" dirty="0">
                <a:latin typeface="+mj-lt"/>
              </a:rPr>
              <a:t>anguage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schemata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2996</Words>
  <Application>Microsoft Macintosh PowerPoint</Application>
  <PresentationFormat>Widescreen</PresentationFormat>
  <Paragraphs>823</Paragraphs>
  <Slides>55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Calibri (Light Headings)</vt:lpstr>
      <vt:lpstr>Arial</vt:lpstr>
      <vt:lpstr>Calibri</vt:lpstr>
      <vt:lpstr>Calibri Light</vt:lpstr>
      <vt:lpstr>Cambria Math</vt:lpstr>
      <vt:lpstr>Menlo</vt:lpstr>
      <vt:lpstr>Symbol</vt:lpstr>
      <vt:lpstr>Times New Roman</vt:lpstr>
      <vt:lpstr>Office Theme</vt:lpstr>
      <vt:lpstr>Lectures 2: Introduction to SQL Part I</vt:lpstr>
      <vt:lpstr>Announcements!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DB-WS02a.ipynb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 DB-WS02b.ipynb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DB-WS02c.ipynb</vt:lpstr>
      <vt:lpstr>An Unintuitive Query</vt:lpstr>
      <vt:lpstr>An Unintuitive Query</vt:lpstr>
      <vt:lpstr>An Unintuitive Query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Seongjin Lee</cp:lastModifiedBy>
  <cp:revision>247</cp:revision>
  <dcterms:created xsi:type="dcterms:W3CDTF">2015-09-12T15:05:51Z</dcterms:created>
  <dcterms:modified xsi:type="dcterms:W3CDTF">2018-08-16T08:02:26Z</dcterms:modified>
</cp:coreProperties>
</file>