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52" r:id="rId25"/>
    <p:sldId id="354" r:id="rId26"/>
    <p:sldId id="486" r:id="rId27"/>
    <p:sldId id="487" r:id="rId28"/>
    <p:sldId id="488" r:id="rId29"/>
    <p:sldId id="489" r:id="rId30"/>
    <p:sldId id="490" r:id="rId31"/>
    <p:sldId id="4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2"/>
    <p:restoredTop sz="93913"/>
  </p:normalViewPr>
  <p:slideViewPr>
    <p:cSldViewPr snapToGrid="0" snapToObjects="1">
      <p:cViewPr varScale="1">
        <p:scale>
          <a:sx n="159" d="100"/>
          <a:sy n="159" d="100"/>
        </p:scale>
        <p:origin x="200" y="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477F8-33BB-5540-A863-4A765FB911F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7D753-BEE6-0C4C-895F-18D9E5B6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7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3E919-4CE5-C94C-93A5-A34AB78B083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55F1F-B6B4-804E-84D7-1B711087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5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9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7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9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2145" tIns="46073" rIns="92145" bIns="46073"/>
          <a:lstStyle/>
          <a:p>
            <a:endParaRPr lang="en-US" dirty="0"/>
          </a:p>
        </p:txBody>
      </p:sp>
      <p:sp>
        <p:nvSpPr>
          <p:cNvPr id="849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403835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9733-3C74-104F-9E50-DF58623F54E4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5841-52A6-E146-B423-55E4C838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</a:t>
            </a:r>
            <a:br>
              <a:rPr lang="en-US" dirty="0"/>
            </a:br>
            <a:r>
              <a:rPr lang="en-US" dirty="0"/>
              <a:t>Joins Part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1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mean </a:t>
                </a:r>
                <a:r>
                  <a:rPr lang="en-US" i="1" dirty="0"/>
                  <a:t>join R and S by returning all tuple pairs where </a:t>
                </a:r>
                <a:r>
                  <a:rPr lang="en-US" b="1" i="1" dirty="0"/>
                  <a:t>all shared attributes </a:t>
                </a:r>
                <a:r>
                  <a:rPr lang="en-US" i="1" dirty="0"/>
                  <a:t>are equal</a:t>
                </a:r>
              </a:p>
              <a:p>
                <a:endParaRPr lang="en-US" b="1" i="1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on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A</a:t>
                </a:r>
                <a:r>
                  <a:rPr lang="en-US" b="1" dirty="0"/>
                  <a:t> </a:t>
                </a:r>
                <a:r>
                  <a:rPr lang="en-US" dirty="0"/>
                  <a:t>to mean </a:t>
                </a:r>
                <a:r>
                  <a:rPr lang="en-US" i="1" dirty="0"/>
                  <a:t>join R and S by returning all tuple pairs where </a:t>
                </a:r>
                <a:r>
                  <a:rPr lang="en-US" b="1" i="1" dirty="0"/>
                  <a:t>attribute(s) A </a:t>
                </a:r>
                <a:r>
                  <a:rPr lang="en-US" i="1" dirty="0"/>
                  <a:t>are equal</a:t>
                </a:r>
              </a:p>
              <a:p>
                <a:endParaRPr lang="en-US" i="1" dirty="0"/>
              </a:p>
              <a:p>
                <a:r>
                  <a:rPr lang="en-US" dirty="0"/>
                  <a:t>For simplicity, we’ll consider joins on </a:t>
                </a:r>
                <a:r>
                  <a:rPr lang="en-US" b="1" dirty="0"/>
                  <a:t>two tables</a:t>
                </a:r>
                <a:r>
                  <a:rPr lang="en-US" dirty="0"/>
                  <a:t> and with </a:t>
                </a:r>
                <a:r>
                  <a:rPr lang="en-US" b="1" dirty="0"/>
                  <a:t>equality constraints </a:t>
                </a:r>
                <a:r>
                  <a:rPr lang="en-US" dirty="0"/>
                  <a:t>(“equijoins”)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0" y="5307266"/>
            <a:ext cx="564952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However joins </a:t>
            </a:r>
            <a:r>
              <a:rPr lang="en-US" sz="2800" i="1" dirty="0">
                <a:latin typeface="+mj-lt"/>
              </a:rPr>
              <a:t>can</a:t>
            </a:r>
            <a:r>
              <a:rPr lang="en-US" sz="2800" dirty="0">
                <a:latin typeface="+mj-lt"/>
              </a:rPr>
              <a:t> merge &gt; 2 tables, and some algorithms </a:t>
            </a:r>
            <a:r>
              <a:rPr lang="en-US" sz="2800">
                <a:latin typeface="+mj-lt"/>
              </a:rPr>
              <a:t>do support non-equality </a:t>
            </a:r>
            <a:r>
              <a:rPr lang="en-US" sz="2800" dirty="0">
                <a:latin typeface="+mj-lt"/>
              </a:rPr>
              <a:t>constraints!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9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Nested Loop Joins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1D740-DF9A-134E-8199-8E68A0773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4E0-EC4C-9843-94AC-AEB7CB568A9C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3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131"/>
            <a:ext cx="7875494" cy="4351338"/>
          </a:xfrm>
        </p:spPr>
        <p:txBody>
          <a:bodyPr>
            <a:noAutofit/>
          </a:bodyPr>
          <a:lstStyle/>
          <a:p>
            <a:r>
              <a:rPr lang="en-US" dirty="0"/>
              <a:t>We are again considering “IO aware” algorithms: </a:t>
            </a:r>
            <a:r>
              <a:rPr lang="en-US" b="1" i="1" dirty="0"/>
              <a:t>care about disk IO</a:t>
            </a:r>
          </a:p>
          <a:p>
            <a:pPr lvl="1"/>
            <a:endParaRPr lang="en-US" sz="2800" dirty="0"/>
          </a:p>
          <a:p>
            <a:r>
              <a:rPr lang="en-US" dirty="0"/>
              <a:t>Given a relation R, let:</a:t>
            </a:r>
          </a:p>
          <a:p>
            <a:pPr lvl="1"/>
            <a:r>
              <a:rPr lang="en-US" sz="2800" dirty="0"/>
              <a:t>T(R) = # of tuples in R</a:t>
            </a:r>
          </a:p>
          <a:p>
            <a:pPr lvl="1"/>
            <a:r>
              <a:rPr lang="en-US" sz="2800" dirty="0"/>
              <a:t>P(R) = # of pages in R</a:t>
            </a:r>
          </a:p>
          <a:p>
            <a:pPr lvl="1"/>
            <a:endParaRPr lang="en-US" sz="2800" dirty="0"/>
          </a:p>
          <a:p>
            <a:r>
              <a:rPr lang="en-US" dirty="0"/>
              <a:t>Note also that we omit ceilings in calculations… good exercise to put back in!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579202" y="3268746"/>
            <a:ext cx="40693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Recall that we read / write entire pages with disk IO</a:t>
            </a:r>
          </a:p>
        </p:txBody>
      </p:sp>
    </p:spTree>
    <p:extLst>
      <p:ext uri="{BB962C8B-B14F-4D97-AF65-F5344CB8AC3E}">
        <p14:creationId xmlns:p14="http://schemas.microsoft.com/office/powerpoint/2010/main" val="21713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44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P(R)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59132" y="2369912"/>
            <a:ext cx="280945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0332" y="2708476"/>
            <a:ext cx="4069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Loop over the tuples in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0332" y="3892492"/>
            <a:ext cx="389683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that our IO cost is based on </a:t>
            </a:r>
            <a:r>
              <a:rPr lang="en-US" sz="2400">
                <a:latin typeface="+mj-lt"/>
              </a:rPr>
              <a:t>the number of </a:t>
            </a:r>
            <a:r>
              <a:rPr lang="en-US" sz="2400" b="1" i="1">
                <a:latin typeface="+mj-lt"/>
              </a:rPr>
              <a:t>pages</a:t>
            </a:r>
            <a:r>
              <a:rPr lang="en-US" sz="2400">
                <a:latin typeface="+mj-lt"/>
              </a:rPr>
              <a:t> loaded, not the number of tuples!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27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43226" y="2948135"/>
            <a:ext cx="280945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3306" y="5496673"/>
            <a:ext cx="90453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Have to read </a:t>
            </a:r>
            <a:r>
              <a:rPr lang="en-US" sz="3200" b="1" i="1" dirty="0">
                <a:latin typeface="+mj-lt"/>
              </a:rPr>
              <a:t>all of S </a:t>
            </a:r>
            <a:r>
              <a:rPr lang="en-US" sz="3200" dirty="0">
                <a:latin typeface="+mj-lt"/>
              </a:rPr>
              <a:t>from disk for </a:t>
            </a:r>
            <a:r>
              <a:rPr lang="en-US" sz="3200" b="1" i="1">
                <a:latin typeface="+mj-lt"/>
              </a:rPr>
              <a:t>every tuple in R!</a:t>
            </a:r>
            <a:endParaRPr lang="en-US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069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 every tuple in R, loop over all the tuples in 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29071" y="3478631"/>
            <a:ext cx="3979131" cy="521205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29538" y="5489799"/>
            <a:ext cx="669016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that NLJ can handle things other than equality constraints… just check in the </a:t>
            </a:r>
            <a:r>
              <a:rPr lang="en-US" sz="2400" i="1" dirty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statement!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20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Check against join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40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39748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P(R</a:t>
            </a:r>
            <a:r>
              <a:rPr lang="en-US" sz="3200" dirty="0">
                <a:latin typeface="+mj-lt"/>
              </a:rPr>
              <a:t>) + T(R)*P(S) +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0332" y="2708476"/>
            <a:ext cx="4203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Loop over the tuples in 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 every tuple in R, loop over all the tuples in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against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Write out (to page, then when page full, to disk)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83026" y="4065735"/>
            <a:ext cx="2843074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5062229"/>
            <a:ext cx="252729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would </a:t>
            </a:r>
            <a:r>
              <a:rPr lang="en-US" sz="2400" b="1" i="1" dirty="0">
                <a:latin typeface="+mj-lt"/>
              </a:rPr>
              <a:t>OUT</a:t>
            </a:r>
            <a:r>
              <a:rPr lang="en-US" sz="2400" dirty="0">
                <a:latin typeface="+mj-lt"/>
              </a:rPr>
              <a:t> be if our join condition is trivial (</a:t>
            </a:r>
            <a:r>
              <a:rPr lang="en-US" sz="2400" i="1" dirty="0">
                <a:latin typeface="+mj-lt"/>
              </a:rPr>
              <a:t>if TRUE)?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5062229"/>
            <a:ext cx="289559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+mj-lt"/>
              </a:rPr>
              <a:t>OUT</a:t>
            </a:r>
            <a:r>
              <a:rPr lang="en-US" sz="2400" dirty="0">
                <a:latin typeface="+mj-lt"/>
              </a:rPr>
              <a:t> could be bigger than P(R)*P(S)… but usually not that bad</a:t>
            </a:r>
          </a:p>
        </p:txBody>
      </p:sp>
    </p:spTree>
    <p:extLst>
      <p:ext uri="{BB962C8B-B14F-4D97-AF65-F5344CB8AC3E}">
        <p14:creationId xmlns:p14="http://schemas.microsoft.com/office/powerpoint/2010/main" val="5762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(NLJ)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3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32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32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407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2  &gt;  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25625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P(R) + T(R)*P(S) +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0332" y="2714302"/>
            <a:ext cx="40693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</a:rPr>
              <a:t>What if R (“outer”) and S (“inner”) switched?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9832" y="1308881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9" name="Down Arrow 8"/>
          <p:cNvSpPr/>
          <p:nvPr/>
        </p:nvSpPr>
        <p:spPr>
          <a:xfrm>
            <a:off x="8918318" y="3898900"/>
            <a:ext cx="5334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50332" y="4661878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</a:t>
            </a:r>
            <a:r>
              <a:rPr lang="en-US" sz="3200" b="1" i="1" dirty="0">
                <a:latin typeface="+mj-lt"/>
              </a:rPr>
              <a:t>S</a:t>
            </a:r>
            <a:r>
              <a:rPr lang="en-US" sz="3200" dirty="0">
                <a:latin typeface="+mj-lt"/>
              </a:rPr>
              <a:t>) + T(</a:t>
            </a:r>
            <a:r>
              <a:rPr lang="en-US" sz="3200" b="1" i="1" dirty="0">
                <a:latin typeface="+mj-lt"/>
              </a:rPr>
              <a:t>S</a:t>
            </a:r>
            <a:r>
              <a:rPr lang="en-US" sz="3200" dirty="0">
                <a:latin typeface="+mj-lt"/>
              </a:rPr>
              <a:t>)*P(</a:t>
            </a:r>
            <a:r>
              <a:rPr lang="en-US" sz="3200" b="1" i="1" dirty="0">
                <a:latin typeface="+mj-lt"/>
              </a:rPr>
              <a:t>R</a:t>
            </a:r>
            <a:r>
              <a:rPr lang="en-US" sz="3200" dirty="0">
                <a:latin typeface="+mj-lt"/>
              </a:rPr>
              <a:t>) +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3891" y="5601678"/>
            <a:ext cx="78642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Outer vs. inner selection makes a huge difference- DBMS needs to know which relation is smaller!</a:t>
            </a:r>
          </a:p>
        </p:txBody>
      </p:sp>
    </p:spTree>
    <p:extLst>
      <p:ext uri="{BB962C8B-B14F-4D97-AF65-F5344CB8AC3E}">
        <p14:creationId xmlns:p14="http://schemas.microsoft.com/office/powerpoint/2010/main" val="35896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IO-Aware Approach: </a:t>
            </a:r>
            <a:br>
              <a:rPr lang="en-US" dirty="0"/>
            </a:br>
            <a:r>
              <a:rPr lang="en-US" dirty="0"/>
              <a:t>                   Block Nested Loop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22F34-1E1F-0E44-A016-E2D1FB507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BNLJ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75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about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RECAP: Joins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Nested Loop Join (NLJ)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Block Nested Loop Join (BNLJ)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Index Nested Loop Join (INLJ)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 (BNLJ)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for each B-1 pages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BNLJ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charset="0"/>
                        </a:rPr>
                        <m:t>P</m:t>
                      </m:r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77610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Given </a:t>
            </a:r>
            <a:r>
              <a:rPr lang="en-US" sz="2400" b="1" i="1" dirty="0">
                <a:latin typeface="+mj-lt"/>
              </a:rPr>
              <a:t>B+1 </a:t>
            </a:r>
            <a:r>
              <a:rPr lang="en-US" sz="2400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5635" y="2770093"/>
            <a:ext cx="4247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851647" y="2248888"/>
            <a:ext cx="5877766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40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5634" y="4247420"/>
            <a:ext cx="406937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Note: There could be some speedup here due to the fact that we’re reading in multiple pages sequentially however we’ll ignore this here!</a:t>
            </a:r>
          </a:p>
        </p:txBody>
      </p:sp>
    </p:spTree>
    <p:extLst>
      <p:ext uri="{BB962C8B-B14F-4D97-AF65-F5344CB8AC3E}">
        <p14:creationId xmlns:p14="http://schemas.microsoft.com/office/powerpoint/2010/main" val="40106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 (BNLJ)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for each B-1 pages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BNLJ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296379" y="2753368"/>
            <a:ext cx="3988315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Given </a:t>
            </a:r>
            <a:r>
              <a:rPr lang="en-US" sz="2400" b="1" i="1" dirty="0">
                <a:latin typeface="+mj-lt"/>
              </a:rPr>
              <a:t>B+1 </a:t>
            </a:r>
            <a:r>
              <a:rPr lang="en-US" sz="2400" dirty="0">
                <a:latin typeface="+mj-lt"/>
              </a:rPr>
              <a:t>pages of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5636" y="5555000"/>
            <a:ext cx="40693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Note: Faster to iterate over the </a:t>
            </a:r>
            <a:r>
              <a:rPr lang="en-US" sz="2400" i="1">
                <a:latin typeface="+mj-lt"/>
              </a:rPr>
              <a:t>smaller</a:t>
            </a:r>
            <a:r>
              <a:rPr lang="en-US" sz="2400">
                <a:latin typeface="+mj-lt"/>
              </a:rPr>
              <a:t> relation first!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5636" y="2821119"/>
            <a:ext cx="4203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7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 (BNLJ)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for each B-1 pages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BNLJ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Given </a:t>
            </a:r>
            <a:r>
              <a:rPr lang="en-US" sz="2400" b="1" i="1" dirty="0">
                <a:latin typeface="+mj-lt"/>
              </a:rPr>
              <a:t>B+1 </a:t>
            </a:r>
            <a:r>
              <a:rPr lang="en-US" sz="2400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5636" y="27700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39973" y="4303209"/>
            <a:ext cx="3687208" cy="521205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60481" y="6253728"/>
            <a:ext cx="58645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BNLJ can also </a:t>
            </a:r>
            <a:r>
              <a:rPr lang="en-US" sz="2400">
                <a:latin typeface="+mj-lt"/>
              </a:rPr>
              <a:t>handle non-equality </a:t>
            </a:r>
            <a:r>
              <a:rPr lang="en-US" sz="2400" dirty="0">
                <a:latin typeface="+mj-lt"/>
              </a:rPr>
              <a:t>constraints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i="1">
                          <a:latin typeface="Cambria Math" charset="0"/>
                        </a:rPr>
                        <m:t>𝑃</m:t>
                      </m:r>
                      <m:r>
                        <a:rPr lang="en-US" sz="2800" i="1">
                          <a:latin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6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 (BNLJ)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for each B-1 pages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" y="1795208"/>
                <a:ext cx="6962073" cy="3822140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436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BNLJ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800" i="1">
                        <a:latin typeface="Cambria Math" charset="0"/>
                      </a:rPr>
                      <m:t>𝑃</m:t>
                    </m:r>
                    <m:r>
                      <a:rPr lang="en-US" sz="2800" i="1">
                        <a:latin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</a:rPr>
                      <m:t>𝑆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</a:rPr>
                  <a:t> + OUT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226845" y="797073"/>
            <a:ext cx="384555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Given </a:t>
            </a:r>
            <a:r>
              <a:rPr lang="en-US" sz="2400" b="1" i="1" dirty="0">
                <a:latin typeface="+mj-lt"/>
              </a:rPr>
              <a:t>B+1 </a:t>
            </a:r>
            <a:r>
              <a:rPr lang="en-US" sz="2400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5636" y="2681193"/>
            <a:ext cx="4166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Load in B-1 pages of R at a time (leaving 1 page each free for S &amp; output)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 each (B-1)-page segment of R, load each page of 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against the join conditions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82132" y="1295062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5130" y="5833248"/>
            <a:ext cx="49275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Again, </a:t>
            </a:r>
            <a:r>
              <a:rPr lang="en-US" sz="2400" b="1" i="1" dirty="0">
                <a:latin typeface="+mj-lt"/>
              </a:rPr>
              <a:t>OUT</a:t>
            </a:r>
            <a:r>
              <a:rPr lang="en-US" sz="2400" dirty="0">
                <a:latin typeface="+mj-lt"/>
              </a:rPr>
              <a:t> could be bigger than P(R)*P(S)… but usually not that bad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34679" y="4809485"/>
            <a:ext cx="2577121" cy="52120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853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Lecture 12  &gt;  Section 3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94756" y="5452533"/>
            <a:ext cx="476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Message: It’s all about the memory!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07C71F-F398-2E43-9260-2208F12BE4C6}"/>
              </a:ext>
            </a:extLst>
          </p:cNvPr>
          <p:cNvSpPr txBox="1">
            <a:spLocks/>
          </p:cNvSpPr>
          <p:nvPr/>
        </p:nvSpPr>
        <p:spPr>
          <a:xfrm>
            <a:off x="1981200" y="32262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Joins, A Cage Match: BNLJ vs. NLJ</a:t>
            </a:r>
          </a:p>
        </p:txBody>
      </p:sp>
    </p:spTree>
    <p:extLst>
      <p:ext uri="{BB962C8B-B14F-4D97-AF65-F5344CB8AC3E}">
        <p14:creationId xmlns:p14="http://schemas.microsoft.com/office/powerpoint/2010/main" val="295724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BNLJ vs. NLJ: Benefits of IO Aware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R: 500 pages</a:t>
                </a:r>
              </a:p>
              <a:p>
                <a:pPr lvl="1"/>
                <a:r>
                  <a:rPr lang="en-US" dirty="0"/>
                  <a:t>S: 1000 pages</a:t>
                </a:r>
              </a:p>
              <a:p>
                <a:pPr lvl="1"/>
                <a:r>
                  <a:rPr lang="en-US" dirty="0"/>
                  <a:t>100 tuples / page</a:t>
                </a:r>
              </a:p>
              <a:p>
                <a:pPr lvl="1"/>
                <a:r>
                  <a:rPr lang="en-US" dirty="0"/>
                  <a:t>We have 12 pages of memory (B = 11)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NLJ: Cost = 500 + </a:t>
                </a:r>
                <a:r>
                  <a:rPr lang="en-US" b="1" dirty="0"/>
                  <a:t>50,000*1000</a:t>
                </a:r>
                <a:r>
                  <a:rPr lang="en-US" dirty="0"/>
                  <a:t> = </a:t>
                </a:r>
                <a:r>
                  <a:rPr lang="en-US" b="1" dirty="0"/>
                  <a:t>50 Million IOs ~= </a:t>
                </a:r>
                <a:r>
                  <a:rPr lang="en-US" b="1" u="sng" dirty="0"/>
                  <a:t>140 hours</a:t>
                </a:r>
              </a:p>
              <a:p>
                <a:endParaRPr lang="en-US" b="1" u="sng" dirty="0"/>
              </a:p>
              <a:p>
                <a:r>
                  <a:rPr lang="en-US" dirty="0"/>
                  <a:t>BNLJ: Cost = 500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500∗1000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b="1" dirty="0"/>
                  <a:t>50 </a:t>
                </a:r>
                <a:r>
                  <a:rPr lang="en-US" b="1" i="1" dirty="0"/>
                  <a:t>Thousand</a:t>
                </a:r>
                <a:r>
                  <a:rPr lang="en-US" b="1" dirty="0"/>
                  <a:t> IOs ~= </a:t>
                </a:r>
                <a:r>
                  <a:rPr lang="en-US" b="1" u="sng" dirty="0"/>
                  <a:t>0.14 hours</a:t>
                </a:r>
              </a:p>
              <a:p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  <a:blipFill rotWithShape="0">
                <a:blip r:embed="rId2"/>
                <a:stretch>
                  <a:fillRect l="-928" t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Match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81078" y="5474825"/>
            <a:ext cx="682984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 very </a:t>
            </a:r>
            <a:r>
              <a:rPr lang="en-US" sz="3200">
                <a:latin typeface="+mj-lt"/>
              </a:rPr>
              <a:t>real difference from a small change in the algorithm!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5945" y="2956073"/>
            <a:ext cx="27078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Ignoring OUT here…</a:t>
            </a:r>
          </a:p>
        </p:txBody>
      </p:sp>
    </p:spTree>
    <p:extLst>
      <p:ext uri="{BB962C8B-B14F-4D97-AF65-F5344CB8AC3E}">
        <p14:creationId xmlns:p14="http://schemas.microsoft.com/office/powerpoint/2010/main" val="22520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BNLJ vs. NLJ: Benefits of IO Aware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BNLJ, by loading larger chunks of R, we minimize the number of full </a:t>
            </a:r>
            <a:r>
              <a:rPr lang="en-US" i="1" dirty="0"/>
              <a:t>disk reads</a:t>
            </a:r>
            <a:r>
              <a:rPr lang="en-US" dirty="0"/>
              <a:t> of S</a:t>
            </a:r>
          </a:p>
          <a:p>
            <a:pPr lvl="1"/>
            <a:r>
              <a:rPr lang="en-US" dirty="0"/>
              <a:t>We only read all of S from disk for </a:t>
            </a:r>
            <a:r>
              <a:rPr lang="en-US" b="1" i="1" dirty="0"/>
              <a:t>every (B-1)-page segment of 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Still the full cross-product, but more done only </a:t>
            </a:r>
            <a:r>
              <a:rPr lang="en-US" i="1" dirty="0"/>
              <a:t>in memory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56041" y="4120717"/>
                <a:ext cx="4380259" cy="8236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3200" i="1">
                        <a:latin typeface="Cambria Math" charset="0"/>
                      </a:rPr>
                      <m:t>𝑃</m:t>
                    </m:r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𝑆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+mj-lt"/>
                  </a:rPr>
                  <a:t> + OUT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041" y="4120717"/>
                <a:ext cx="4380259" cy="8236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4120717"/>
            <a:ext cx="40693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P(R) + T(R)*P(S) +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659052"/>
            <a:ext cx="6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NLJ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6041" y="3659052"/>
            <a:ext cx="77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BNLJ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370906" y="4201674"/>
            <a:ext cx="821802" cy="422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48662" y="5538966"/>
                <a:ext cx="6294675" cy="876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BNLJ is faster </a:t>
                </a:r>
                <a:r>
                  <a:rPr lang="en-US" sz="3200">
                    <a:latin typeface="+mj-lt"/>
                  </a:rPr>
                  <a:t>by 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−1)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>
                    <a:latin typeface="+mj-lt"/>
                  </a:rPr>
                  <a:t> 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62" y="5538966"/>
                <a:ext cx="6294675" cy="876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7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BNLJ vs. NLJ: Benefits of IO Aware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R: 500 pages</a:t>
                </a:r>
              </a:p>
              <a:p>
                <a:pPr lvl="1"/>
                <a:r>
                  <a:rPr lang="en-US" dirty="0"/>
                  <a:t>S: 1000 pages</a:t>
                </a:r>
              </a:p>
              <a:p>
                <a:pPr lvl="1"/>
                <a:r>
                  <a:rPr lang="en-US" dirty="0"/>
                  <a:t>100 tuples / page</a:t>
                </a:r>
              </a:p>
              <a:p>
                <a:pPr lvl="1"/>
                <a:r>
                  <a:rPr lang="en-US" dirty="0"/>
                  <a:t>We have 12 pages of memory (B = 11)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NLJ: Cost = 500 + </a:t>
                </a:r>
                <a:r>
                  <a:rPr lang="en-US" b="1" dirty="0"/>
                  <a:t>50,000*1000</a:t>
                </a:r>
                <a:r>
                  <a:rPr lang="en-US" dirty="0"/>
                  <a:t> = </a:t>
                </a:r>
                <a:r>
                  <a:rPr lang="en-US" b="1" dirty="0"/>
                  <a:t>50 Million IOs ~= </a:t>
                </a:r>
                <a:r>
                  <a:rPr lang="en-US" b="1" u="sng" dirty="0"/>
                  <a:t>140 hours</a:t>
                </a:r>
              </a:p>
              <a:p>
                <a:endParaRPr lang="en-US" b="1" u="sng" dirty="0"/>
              </a:p>
              <a:p>
                <a:r>
                  <a:rPr lang="en-US" dirty="0"/>
                  <a:t>BNLJ: Cost = 500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500∗1000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b="1" dirty="0"/>
                  <a:t>50 </a:t>
                </a:r>
                <a:r>
                  <a:rPr lang="en-US" b="1" i="1" dirty="0"/>
                  <a:t>Thousand</a:t>
                </a:r>
                <a:r>
                  <a:rPr lang="en-US" b="1" dirty="0"/>
                  <a:t> IOs ~= </a:t>
                </a:r>
                <a:r>
                  <a:rPr lang="en-US" b="1" u="sng" dirty="0"/>
                  <a:t>0.14 hours</a:t>
                </a:r>
              </a:p>
              <a:p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9281"/>
              </a:xfrm>
              <a:blipFill rotWithShape="0">
                <a:blip r:embed="rId2"/>
                <a:stretch>
                  <a:fillRect l="-928" t="-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56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3  &gt;  Match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81078" y="5474825"/>
            <a:ext cx="682984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 very </a:t>
            </a:r>
            <a:r>
              <a:rPr lang="en-US" sz="3200">
                <a:latin typeface="+mj-lt"/>
              </a:rPr>
              <a:t>real difference from a small change in the algorithm!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5945" y="2956073"/>
            <a:ext cx="27078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Ignoring OUT here…</a:t>
            </a:r>
          </a:p>
        </p:txBody>
      </p:sp>
    </p:spTree>
    <p:extLst>
      <p:ext uri="{BB962C8B-B14F-4D97-AF65-F5344CB8AC3E}">
        <p14:creationId xmlns:p14="http://schemas.microsoft.com/office/powerpoint/2010/main" val="36763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Smarter than Cross-Products:</a:t>
            </a:r>
            <a:br>
              <a:rPr lang="en-US" dirty="0"/>
            </a:br>
            <a:r>
              <a:rPr lang="en-US" dirty="0"/>
              <a:t>              Indexed Nested Loop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D5C6-362D-D545-8E36-B9B74843D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4  &gt;  INLJ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276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than Cross-Products: From Quadratic to Nearly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599"/>
            <a:ext cx="10435936" cy="4056063"/>
          </a:xfrm>
        </p:spPr>
        <p:txBody>
          <a:bodyPr/>
          <a:lstStyle/>
          <a:p>
            <a:r>
              <a:rPr lang="en-US" dirty="0"/>
              <a:t>All joins that compute the </a:t>
            </a:r>
            <a:r>
              <a:rPr lang="en-US" b="1" i="1" dirty="0"/>
              <a:t>full cross-product</a:t>
            </a:r>
            <a:r>
              <a:rPr lang="en-US" dirty="0"/>
              <a:t> have some </a:t>
            </a:r>
            <a:r>
              <a:rPr lang="en-US" b="1" dirty="0"/>
              <a:t>quadratic </a:t>
            </a:r>
            <a:r>
              <a:rPr lang="en-US" dirty="0"/>
              <a:t>term</a:t>
            </a:r>
          </a:p>
          <a:p>
            <a:pPr lvl="1"/>
            <a:r>
              <a:rPr lang="en-US" dirty="0"/>
              <a:t>For example we saw: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some (nearly) linear joins:</a:t>
            </a:r>
          </a:p>
          <a:p>
            <a:pPr lvl="1"/>
            <a:r>
              <a:rPr lang="en-US" dirty="0"/>
              <a:t>~ O(P(R) + P(S) + </a:t>
            </a:r>
            <a:r>
              <a:rPr lang="en-US" b="1" i="1" dirty="0"/>
              <a:t>OUT</a:t>
            </a:r>
            <a:r>
              <a:rPr lang="en-US" dirty="0"/>
              <a:t>), where again </a:t>
            </a:r>
            <a:r>
              <a:rPr lang="en-US" b="1" i="1" dirty="0"/>
              <a:t>OUT</a:t>
            </a:r>
            <a:r>
              <a:rPr lang="en-US" dirty="0"/>
              <a:t> could be quadratic but is usually better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621354" y="2532495"/>
            <a:ext cx="4843496" cy="1570854"/>
            <a:chOff x="4621354" y="2532495"/>
            <a:chExt cx="4843496" cy="1570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395477" y="3371417"/>
                  <a:ext cx="4069373" cy="7319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𝑹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𝑷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a14:m>
                  <a:r>
                    <a:rPr lang="en-US" sz="2800" dirty="0">
                      <a:latin typeface="+mj-lt"/>
                    </a:rPr>
                    <a:t> + OUT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477" y="3371417"/>
                  <a:ext cx="4069373" cy="7319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5395477" y="2532495"/>
              <a:ext cx="4069373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+mj-lt"/>
                </a:rPr>
                <a:t>P(R) + </a:t>
              </a:r>
              <a:r>
                <a:rPr lang="en-US" sz="3200" b="1" dirty="0">
                  <a:solidFill>
                    <a:srgbClr val="FF0000"/>
                  </a:solidFill>
                  <a:latin typeface="+mj-lt"/>
                </a:rPr>
                <a:t>T(R)P(S) </a:t>
              </a:r>
              <a:r>
                <a:rPr lang="en-US" sz="3200" dirty="0">
                  <a:latin typeface="+mj-lt"/>
                </a:rPr>
                <a:t>+ OUT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71460" y="2592025"/>
              <a:ext cx="624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NLJ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21354" y="3552395"/>
              <a:ext cx="774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BNLJ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64389" y="5661958"/>
            <a:ext cx="8863221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get this gain by </a:t>
            </a:r>
            <a:r>
              <a:rPr lang="en-US" sz="2800" b="1" i="1" dirty="0">
                <a:latin typeface="+mj-lt"/>
              </a:rPr>
              <a:t>taking advantage of structure</a:t>
            </a:r>
            <a:r>
              <a:rPr lang="en-US" sz="2800" dirty="0">
                <a:latin typeface="+mj-lt"/>
              </a:rPr>
              <a:t>- moving to equality constraints (“equijoin”) only!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4  &gt;  INLJ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2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RECAP: Joins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69AC55-A447-0940-ADFB-B9B4380FC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58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Nested Loop Join (INLJ)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265788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Given index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idx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on S.A: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for r in R: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s in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idx</a:t>
                </a: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(r[A]):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Menlo" charset="0"/>
                    <a:ea typeface="Menlo" charset="0"/>
                    <a:cs typeface="Menlo" charset="0"/>
                  </a:rPr>
                  <a:t>        yield </a:t>
                </a:r>
                <a:r>
                  <a:rPr lang="en-US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endParaRPr lang="en-US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265788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383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4  &gt;  INLJ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50332" y="1886949"/>
            <a:ext cx="358116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P(R</a:t>
            </a:r>
            <a:r>
              <a:rPr lang="en-US" sz="3200" dirty="0">
                <a:latin typeface="+mj-lt"/>
              </a:rPr>
              <a:t>) + T(R</a:t>
            </a:r>
            <a:r>
              <a:rPr lang="en-US" sz="3200">
                <a:latin typeface="+mj-lt"/>
              </a:rPr>
              <a:t>)*</a:t>
            </a:r>
            <a:r>
              <a:rPr lang="en-US" sz="3200" b="1" i="1">
                <a:latin typeface="+mj-lt"/>
              </a:rPr>
              <a:t>L </a:t>
            </a:r>
            <a:r>
              <a:rPr lang="en-US" sz="3200">
                <a:latin typeface="+mj-lt"/>
              </a:rPr>
              <a:t>+ OUT</a:t>
            </a:r>
            <a:endParaRPr lang="en-US" sz="3200" b="1" i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3306" y="5496673"/>
            <a:ext cx="904538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sym typeface="Wingdings"/>
              </a:rPr>
              <a:t> </a:t>
            </a:r>
            <a:r>
              <a:rPr lang="en-US" sz="3200" dirty="0">
                <a:latin typeface="+mj-lt"/>
              </a:rPr>
              <a:t>We can use an </a:t>
            </a:r>
            <a:r>
              <a:rPr lang="en-US" sz="3200" b="1" dirty="0">
                <a:latin typeface="+mj-lt"/>
              </a:rPr>
              <a:t>index</a:t>
            </a:r>
            <a:r>
              <a:rPr lang="en-US" sz="3200" dirty="0">
                <a:latin typeface="+mj-lt"/>
              </a:rPr>
              <a:t> (e.g. B+ Tree) to </a:t>
            </a:r>
            <a:r>
              <a:rPr lang="en-US" sz="3200" b="1" i="1" dirty="0">
                <a:latin typeface="+mj-lt"/>
              </a:rPr>
              <a:t>avoid doing the full cross-product!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50332" y="2900343"/>
                <a:ext cx="4661564" cy="18158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where </a:t>
                </a:r>
                <a:r>
                  <a:rPr lang="en-US" sz="2800" b="1" i="1" dirty="0">
                    <a:latin typeface="+mj-lt"/>
                  </a:rPr>
                  <a:t>L </a:t>
                </a:r>
                <a:r>
                  <a:rPr lang="en-US" sz="2800" dirty="0">
                    <a:latin typeface="+mj-lt"/>
                  </a:rPr>
                  <a:t>is the IO cost to access all the distinct values in the index; assuming these fit on one page,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3</m:t>
                    </m:r>
                  </m:oMath>
                </a14:m>
                <a:r>
                  <a:rPr lang="en-US" sz="2800" dirty="0">
                    <a:latin typeface="+mj-lt"/>
                  </a:rPr>
                  <a:t> is good est.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332" y="2900343"/>
                <a:ext cx="4661564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745" t="-3356" r="-3399" b="-87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947132" y="1327448"/>
            <a:ext cx="875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>
                <a:latin typeface="+mj-lt"/>
              </a:rPr>
              <a:t>Cost:</a:t>
            </a:r>
            <a:r>
              <a:rPr lang="en-US" sz="24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49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850900" y="611208"/>
            <a:ext cx="7772400" cy="1143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/>
              <a:t>Summary</a:t>
            </a:r>
            <a:endParaRPr lang="en-US" i="1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0900" y="1866900"/>
            <a:ext cx="10502900" cy="44831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covered joins--an </a:t>
            </a:r>
            <a:r>
              <a:rPr lang="en-US" b="1" i="1" dirty="0"/>
              <a:t>IO aware</a:t>
            </a:r>
            <a:r>
              <a:rPr lang="en-US" dirty="0"/>
              <a:t> algorithm makes a big difference.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Fundamental strategies: blocking and reorder loops (asymmetric costs in IO)</a:t>
            </a:r>
          </a:p>
          <a:p>
            <a:pPr lvl="1"/>
            <a:endParaRPr lang="en-US" dirty="0"/>
          </a:p>
          <a:p>
            <a:r>
              <a:rPr lang="en-US" dirty="0"/>
              <a:t>Comparing nested loop join cost calculation is something that I will definitely ask you!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966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04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8" y="477639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776205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8" y="477639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513109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7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07500" y="5176479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77611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7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7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07500" y="5176479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24775" y="5131090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4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349878" y="4005091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23738" y="4005091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2373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7648" y="354342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852160" y="4542600"/>
            <a:ext cx="957431" cy="66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5682" y="4005091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723737" y="5531065"/>
            <a:ext cx="1306533" cy="31197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37648" y="4386519"/>
            <a:ext cx="879811" cy="312162"/>
          </a:xfrm>
          <a:prstGeom prst="round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8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Semantically: A Subset of the Cross Product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416883" y="1690688"/>
            <a:ext cx="3647152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R.A,B,C,D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R.A = S.A</a:t>
            </a:r>
            <a:endParaRPr lang="en-US" sz="28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>
                    <a:latin typeface="+mj-lt"/>
                  </a:rPr>
                  <a:t>Example:</a:t>
                </a:r>
                <a:r>
                  <a:rPr lang="en-US" sz="2800" dirty="0">
                    <a:latin typeface="+mj-lt"/>
                  </a:rPr>
                  <a:t> Returns all pairs of tuples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𝑅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i="1" dirty="0"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</a:rPr>
                      <m:t>𝑟</m:t>
                    </m:r>
                    <m:r>
                      <a:rPr lang="en-US" sz="2800" i="1" dirty="0" err="1" smtClean="0">
                        <a:latin typeface="Cambria Math" charset="0"/>
                      </a:rPr>
                      <m:t>.</m:t>
                    </m:r>
                    <m:r>
                      <a:rPr lang="en-US" sz="2800" i="1" dirty="0" err="1" smtClean="0">
                        <a:latin typeface="Cambria Math" charset="0"/>
                      </a:rPr>
                      <m:t>𝐴</m:t>
                    </m:r>
                    <m:r>
                      <a:rPr lang="en-US" sz="2800" i="1" dirty="0" smtClean="0">
                        <a:latin typeface="Cambria Math" charset="0"/>
                      </a:rPr>
                      <m:t> = </m:t>
                    </m:r>
                    <m:r>
                      <a:rPr lang="en-US" sz="2800" b="0" i="1" dirty="0" smtClean="0">
                        <a:latin typeface="Cambria Math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03" y="1690688"/>
                <a:ext cx="4799997" cy="1384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394129" y="3962393"/>
          <a:ext cx="86758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48644" y="3962393"/>
          <a:ext cx="1306533" cy="1854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644" y="350072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  <a:latin typeface="Menlo" charset="0"/>
                <a:ea typeface="Menlo" charset="0"/>
                <a:cs typeface="Menlo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1899" y="350072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Menlo" charset="0"/>
                <a:ea typeface="Menlo" charset="0"/>
                <a:cs typeface="Menlo" charset="0"/>
              </a:rPr>
              <a:t>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518783" y="4370586"/>
            <a:ext cx="957431" cy="66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73702" y="3700337"/>
          <a:ext cx="1617227" cy="256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5177" y="4428419"/>
                <a:ext cx="4344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77" y="4428419"/>
                <a:ext cx="434413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96387" y="5147867"/>
            <a:ext cx="1202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Cross Product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398794" y="4370586"/>
            <a:ext cx="957431" cy="6669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3931" y="5205700"/>
            <a:ext cx="155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Filter by conditions</a:t>
            </a:r>
          </a:p>
          <a:p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r.A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s.A</a:t>
            </a:r>
            <a:r>
              <a:rPr lang="en-US" sz="2400" dirty="0">
                <a:latin typeface="+mj-lt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3287" y="421297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Menlo" charset="0"/>
                <a:ea typeface="Menlo" charset="0"/>
                <a:cs typeface="Menlo" charset="0"/>
              </a:rPr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0538" y="4370586"/>
            <a:ext cx="268830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Can we </a:t>
            </a:r>
            <a:r>
              <a:rPr lang="en-US" sz="2800">
                <a:latin typeface="+mj-lt"/>
              </a:rPr>
              <a:t>actually implement a join in this way?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𝐑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08" y="1719660"/>
                <a:ext cx="135684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441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12  &gt;  Section 1  &gt;  Joins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44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2528</Words>
  <Application>Microsoft Macintosh PowerPoint</Application>
  <PresentationFormat>Widescreen</PresentationFormat>
  <Paragraphs>564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Menlo</vt:lpstr>
      <vt:lpstr>Wingdings</vt:lpstr>
      <vt:lpstr>Office Theme</vt:lpstr>
      <vt:lpstr>Lecture 12:  Joins Part I</vt:lpstr>
      <vt:lpstr>What you will learn about in this section</vt:lpstr>
      <vt:lpstr>1. RECAP: Joins</vt:lpstr>
      <vt:lpstr>Joins: Example</vt:lpstr>
      <vt:lpstr>Joins: Example</vt:lpstr>
      <vt:lpstr>Joins: Example</vt:lpstr>
      <vt:lpstr>Joins: Example</vt:lpstr>
      <vt:lpstr>Joins: Example</vt:lpstr>
      <vt:lpstr>Semantically: A Subset of the Cross Product</vt:lpstr>
      <vt:lpstr>Notes</vt:lpstr>
      <vt:lpstr>2. Nested Loop Joins</vt:lpstr>
      <vt:lpstr>Notes</vt:lpstr>
      <vt:lpstr>Nested Loop Join (NLJ)</vt:lpstr>
      <vt:lpstr>Nested Loop Join (NLJ)</vt:lpstr>
      <vt:lpstr>Nested Loop Join (NLJ)</vt:lpstr>
      <vt:lpstr>Nested Loop Join (NLJ)</vt:lpstr>
      <vt:lpstr>Nested Loop Join (NLJ)</vt:lpstr>
      <vt:lpstr>Nested Loop Join (NLJ)</vt:lpstr>
      <vt:lpstr>3. IO-Aware Approach:                     Block Nested Loop Join</vt:lpstr>
      <vt:lpstr>Block Nested Loop Join (BNLJ)</vt:lpstr>
      <vt:lpstr>Block Nested Loop Join (BNLJ)</vt:lpstr>
      <vt:lpstr>Block Nested Loop Join (BNLJ)</vt:lpstr>
      <vt:lpstr>Block Nested Loop Join (BNLJ)</vt:lpstr>
      <vt:lpstr>PowerPoint Presentation</vt:lpstr>
      <vt:lpstr>BNLJ vs. NLJ: Benefits of IO Aware</vt:lpstr>
      <vt:lpstr>BNLJ vs. NLJ: Benefits of IO Aware</vt:lpstr>
      <vt:lpstr>BNLJ vs. NLJ: Benefits of IO Aware</vt:lpstr>
      <vt:lpstr>4. Smarter than Cross-Products:               Indexed Nested Loop Join</vt:lpstr>
      <vt:lpstr>Smarter than Cross-Products: From Quadratic to Nearly Linear</vt:lpstr>
      <vt:lpstr>Index Nested Loop Join (INLJ)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B+Trees:  An IO-Aware Index Structure</dc:title>
  <dc:creator>Alex Ratner</dc:creator>
  <cp:lastModifiedBy>Seongjin Lee</cp:lastModifiedBy>
  <cp:revision>153</cp:revision>
  <dcterms:created xsi:type="dcterms:W3CDTF">2015-10-30T14:38:29Z</dcterms:created>
  <dcterms:modified xsi:type="dcterms:W3CDTF">2018-08-16T09:35:48Z</dcterms:modified>
</cp:coreProperties>
</file>