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341" r:id="rId13"/>
    <p:sldId id="266" r:id="rId14"/>
    <p:sldId id="267" r:id="rId15"/>
    <p:sldId id="342" r:id="rId16"/>
    <p:sldId id="299" r:id="rId17"/>
    <p:sldId id="270" r:id="rId18"/>
    <p:sldId id="337" r:id="rId19"/>
    <p:sldId id="271" r:id="rId20"/>
    <p:sldId id="272" r:id="rId21"/>
    <p:sldId id="273" r:id="rId22"/>
    <p:sldId id="275" r:id="rId23"/>
    <p:sldId id="276" r:id="rId24"/>
    <p:sldId id="315" r:id="rId25"/>
    <p:sldId id="309" r:id="rId26"/>
    <p:sldId id="333" r:id="rId27"/>
    <p:sldId id="310" r:id="rId28"/>
    <p:sldId id="311" r:id="rId29"/>
    <p:sldId id="314" r:id="rId30"/>
    <p:sldId id="313" r:id="rId31"/>
    <p:sldId id="279" r:id="rId32"/>
    <p:sldId id="280" r:id="rId33"/>
    <p:sldId id="282" r:id="rId34"/>
    <p:sldId id="316" r:id="rId35"/>
    <p:sldId id="284" r:id="rId36"/>
    <p:sldId id="285" r:id="rId37"/>
    <p:sldId id="286" r:id="rId38"/>
    <p:sldId id="287" r:id="rId39"/>
    <p:sldId id="319" r:id="rId40"/>
    <p:sldId id="320" r:id="rId41"/>
    <p:sldId id="321" r:id="rId42"/>
    <p:sldId id="288" r:id="rId43"/>
    <p:sldId id="289" r:id="rId44"/>
    <p:sldId id="336" r:id="rId45"/>
    <p:sldId id="317" r:id="rId46"/>
    <p:sldId id="318" r:id="rId47"/>
    <p:sldId id="293" r:id="rId48"/>
    <p:sldId id="29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341"/>
            <p14:sldId id="266"/>
            <p14:sldId id="267"/>
            <p14:sldId id="342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9"/>
    <p:restoredTop sz="93913"/>
  </p:normalViewPr>
  <p:slideViewPr>
    <p:cSldViewPr snapToGrid="0" snapToObjects="1">
      <p:cViewPr varScale="1">
        <p:scale>
          <a:sx n="99" d="100"/>
          <a:sy n="99" d="100"/>
        </p:scale>
        <p:origin x="18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gnu.ac.kr/mediawiki/index.php?title=Database_2018-0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CS145: </a:t>
            </a:r>
            <a:br>
              <a:rPr lang="en-US" dirty="0"/>
            </a:br>
            <a:r>
              <a:rPr lang="en-US" dirty="0"/>
              <a:t>Intro to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(and is 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b="1" dirty="0"/>
              <a:t>fundamentals of data management</a:t>
            </a:r>
          </a:p>
          <a:p>
            <a:pPr lvl="1"/>
            <a:r>
              <a:rPr lang="en-US" dirty="0"/>
              <a:t>How to design databases, query databases, build applications with them.</a:t>
            </a:r>
          </a:p>
          <a:p>
            <a:pPr lvl="1"/>
            <a:r>
              <a:rPr lang="en-US" dirty="0"/>
              <a:t>How to debug them when they go wrong!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/>
              <a:t>We’ll cover </a:t>
            </a:r>
            <a:r>
              <a:rPr lang="en-US" b="1" dirty="0"/>
              <a:t>how database management systems work </a:t>
            </a:r>
          </a:p>
          <a:p>
            <a:endParaRPr lang="en-US" b="1" dirty="0"/>
          </a:p>
          <a:p>
            <a:r>
              <a:rPr lang="en-US" dirty="0"/>
              <a:t>And some (but not all of) </a:t>
            </a:r>
            <a:r>
              <a:rPr lang="en-US" b="1" dirty="0"/>
              <a:t>the principles of how to build </a:t>
            </a:r>
            <a:r>
              <a:rPr lang="en-US" dirty="0"/>
              <a:t>them </a:t>
            </a:r>
            <a:endParaRPr lang="en-US" dirty="0">
              <a:sym typeface="Wingdings"/>
            </a:endParaRPr>
          </a:p>
          <a:p>
            <a:pPr lvl="2"/>
            <a:r>
              <a:rPr lang="en-US" dirty="0"/>
              <a:t>see 245, 345, and 346.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Instructor (me) Seongjin Lee</a:t>
            </a:r>
          </a:p>
          <a:p>
            <a:pPr lvl="1"/>
            <a:r>
              <a:rPr lang="en-US" dirty="0"/>
              <a:t>Office hours: Tuesday: 18:00-19:00, 407-314</a:t>
            </a:r>
          </a:p>
          <a:p>
            <a:pPr lvl="1"/>
            <a:r>
              <a:rPr lang="en-US" dirty="0"/>
              <a:t>Or make an appointment</a:t>
            </a:r>
          </a:p>
          <a:p>
            <a:pPr lvl="1"/>
            <a:r>
              <a:rPr lang="en-US" dirty="0"/>
              <a:t>Or send an email: insight at gnu dot ac dot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5FF775-C756-3C43-8146-790188C9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6" y="1157261"/>
            <a:ext cx="10362280" cy="103981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dirty="0" err="1"/>
              <a:t>open.gnu.ac.kr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Piazza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Office hours</a:t>
            </a:r>
          </a:p>
          <a:p>
            <a:endParaRPr lang="en-US" i="1" dirty="0">
              <a:sym typeface="Wingdings"/>
            </a:endParaRPr>
          </a:p>
          <a:p>
            <a:r>
              <a:rPr lang="en-US" i="1" dirty="0">
                <a:sym typeface="Wingdings"/>
              </a:rPr>
              <a:t>By appointment!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237719"/>
            <a:ext cx="101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goal is to get you to answer each other’s questions so you can benefit and learn from each other.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9A2898-B1C3-E24E-A506-65479101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" y="1858861"/>
            <a:ext cx="12129388" cy="1876012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24F6B9FA-1292-2447-84F0-C995008CE327}"/>
              </a:ext>
            </a:extLst>
          </p:cNvPr>
          <p:cNvSpPr/>
          <p:nvPr/>
        </p:nvSpPr>
        <p:spPr>
          <a:xfrm>
            <a:off x="4815633" y="2869539"/>
            <a:ext cx="2667000" cy="8653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3B66C-1585-4E4C-B527-7FFDDE955D43}"/>
              </a:ext>
            </a:extLst>
          </p:cNvPr>
          <p:cNvSpPr/>
          <p:nvPr/>
        </p:nvSpPr>
        <p:spPr>
          <a:xfrm>
            <a:off x="4165898" y="3801630"/>
            <a:ext cx="396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/class/jkt5x58qttc3u9</a:t>
            </a:r>
          </a:p>
        </p:txBody>
      </p:sp>
    </p:spTree>
    <p:extLst>
      <p:ext uri="{BB962C8B-B14F-4D97-AF65-F5344CB8AC3E}">
        <p14:creationId xmlns:p14="http://schemas.microsoft.com/office/powerpoint/2010/main" val="195356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" y="0"/>
            <a:ext cx="860430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4918075"/>
            <a:ext cx="787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open.gnu.ac.kr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cover </a:t>
            </a:r>
            <a:r>
              <a:rPr lang="en-US" b="1" dirty="0"/>
              <a:t>essential material</a:t>
            </a:r>
          </a:p>
          <a:p>
            <a:pPr lvl="1"/>
            <a:r>
              <a:rPr lang="en-US" dirty="0"/>
              <a:t>This is your </a:t>
            </a:r>
            <a:r>
              <a:rPr lang="en-US" u="sng" dirty="0"/>
              <a:t>best reference.</a:t>
            </a:r>
          </a:p>
          <a:p>
            <a:pPr lvl="1"/>
            <a:r>
              <a:rPr lang="en-US" dirty="0"/>
              <a:t>We are trying to get away from book, but do have pointers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cover same thing in </a:t>
            </a:r>
            <a:r>
              <a:rPr lang="en-US" b="1" dirty="0"/>
              <a:t>many ways</a:t>
            </a:r>
            <a:r>
              <a:rPr lang="en-US" dirty="0"/>
              <a:t>: Lecture, lecture notes, homework, exams (no shock)</a:t>
            </a:r>
          </a:p>
          <a:p>
            <a:pPr lvl="1"/>
            <a:r>
              <a:rPr lang="en-US" dirty="0"/>
              <a:t>Attendance makes your life easier…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 dislike mandatory attendance</a:t>
            </a:r>
            <a:r>
              <a:rPr lang="is-IS" dirty="0"/>
              <a:t>… </a:t>
            </a:r>
            <a:r>
              <a:rPr lang="en-US" dirty="0"/>
              <a:t>but in the past we noticed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People who did not attend did worse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Attendance (10%)</a:t>
            </a:r>
          </a:p>
          <a:p>
            <a:r>
              <a:rPr lang="en-US" dirty="0"/>
              <a:t>Quiz (10%)</a:t>
            </a:r>
          </a:p>
          <a:p>
            <a:r>
              <a:rPr lang="en-US" dirty="0"/>
              <a:t>Problem Sets (10%)</a:t>
            </a:r>
          </a:p>
          <a:p>
            <a:r>
              <a:rPr lang="en-US" dirty="0"/>
              <a:t>Programming project (10%) </a:t>
            </a:r>
          </a:p>
          <a:p>
            <a:r>
              <a:rPr lang="en-US" dirty="0"/>
              <a:t>Midterm (30%)</a:t>
            </a:r>
          </a:p>
          <a:p>
            <a:r>
              <a:rPr lang="en-US" dirty="0"/>
              <a:t>Final exam (30%)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1646238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Assignments are typically due Tuesday before class, typically 2 weeks to complete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/>
              <a:t>The world is increasingly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driven by data…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class teaches </a:t>
            </a:r>
            <a:r>
              <a:rPr lang="en-US" b="1" dirty="0"/>
              <a:t>the basics </a:t>
            </a:r>
            <a:r>
              <a:rPr lang="en-US" dirty="0"/>
              <a:t>of how to use &amp; manage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 provided to help you!</a:t>
            </a:r>
          </a:p>
          <a:p>
            <a:pPr lvl="1"/>
            <a:r>
              <a:rPr lang="en-US" dirty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/>
              <a:t>Activities are again mainly to help / be fun!</a:t>
            </a:r>
          </a:p>
          <a:p>
            <a:pPr lvl="1"/>
            <a:r>
              <a:rPr lang="en-US" dirty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 provided</a:t>
            </a:r>
          </a:p>
          <a:p>
            <a:pPr lvl="1"/>
            <a:r>
              <a:rPr lang="en-US" dirty="0"/>
              <a:t>These are optional but hopefully helpful.</a:t>
            </a:r>
          </a:p>
          <a:p>
            <a:pPr lvl="1"/>
            <a:r>
              <a:rPr lang="en-US" dirty="0"/>
              <a:t>Redesigned so that 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expected from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Attend lectures</a:t>
            </a:r>
          </a:p>
          <a:p>
            <a:pPr lvl="1"/>
            <a:r>
              <a:rPr lang="en-US" dirty="0"/>
              <a:t>If you don’t, it’s </a:t>
            </a:r>
            <a:r>
              <a:rPr lang="en-US" u="sng" dirty="0"/>
              <a:t>at your own peril</a:t>
            </a:r>
          </a:p>
          <a:p>
            <a:endParaRPr lang="en-US" dirty="0"/>
          </a:p>
          <a:p>
            <a:r>
              <a:rPr lang="en-US" b="1" dirty="0"/>
              <a:t>Be active and think critically</a:t>
            </a:r>
          </a:p>
          <a:p>
            <a:pPr lvl="1"/>
            <a:r>
              <a:rPr lang="en-US" dirty="0"/>
              <a:t>Ask questions, post comments on forums</a:t>
            </a:r>
          </a:p>
          <a:p>
            <a:endParaRPr lang="en-US" dirty="0"/>
          </a:p>
          <a:p>
            <a:r>
              <a:rPr lang="en-US" b="1" dirty="0"/>
              <a:t>Do programming and homework projects </a:t>
            </a:r>
          </a:p>
          <a:p>
            <a:pPr lvl="1"/>
            <a:r>
              <a:rPr lang="en-US" dirty="0"/>
              <a:t>Start early and </a:t>
            </a:r>
            <a:r>
              <a:rPr lang="en-US" u="sng" dirty="0"/>
              <a:t>be honest</a:t>
            </a:r>
          </a:p>
          <a:p>
            <a:endParaRPr lang="en-US" dirty="0"/>
          </a:p>
          <a:p>
            <a:r>
              <a:rPr lang="en-US" b="1" dirty="0"/>
              <a:t>Study for tests and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</a:t>
            </a:r>
            <a:r>
              <a:rPr lang="en-US" baseline="30000" dirty="0"/>
              <a:t>st</a:t>
            </a:r>
            <a:r>
              <a:rPr lang="en-US" dirty="0"/>
              <a:t> half - from a 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Foundations: </a:t>
            </a:r>
            <a:r>
              <a:rPr lang="en-US" dirty="0"/>
              <a:t>Relational data models &amp; SQL</a:t>
            </a:r>
            <a:endParaRPr lang="en-US" i="1" dirty="0"/>
          </a:p>
          <a:p>
            <a:pPr lvl="1"/>
            <a:r>
              <a:rPr lang="en-US" u="sng" dirty="0"/>
              <a:t>Lectures 2-3</a:t>
            </a:r>
          </a:p>
          <a:p>
            <a:pPr lvl="1"/>
            <a:r>
              <a:rPr lang="en-US" dirty="0"/>
              <a:t>How to manipulate data with SQL, a declarative language</a:t>
            </a:r>
          </a:p>
          <a:p>
            <a:pPr lvl="2"/>
            <a:r>
              <a:rPr lang="en-US" i="1" dirty="0"/>
              <a:t>reduced expressive power but the system can do more for you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Database Design</a:t>
            </a:r>
            <a:r>
              <a:rPr lang="en-US" dirty="0"/>
              <a:t>: Design theory and constraints</a:t>
            </a:r>
            <a:endParaRPr lang="en-US" i="1" dirty="0"/>
          </a:p>
          <a:p>
            <a:pPr lvl="1"/>
            <a:r>
              <a:rPr lang="en-US" u="sng" dirty="0"/>
              <a:t>Lectures 4-6</a:t>
            </a:r>
          </a:p>
          <a:p>
            <a:pPr lvl="1"/>
            <a:r>
              <a:rPr lang="en-US" dirty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Transactions: </a:t>
            </a:r>
            <a:r>
              <a:rPr lang="en-US" dirty="0"/>
              <a:t>Syntax &amp; supporting systems</a:t>
            </a:r>
          </a:p>
          <a:p>
            <a:pPr lvl="1"/>
            <a:r>
              <a:rPr lang="en-US" u="sng" dirty="0"/>
              <a:t>Lectures 7-8</a:t>
            </a:r>
          </a:p>
          <a:p>
            <a:pPr lvl="1"/>
            <a:r>
              <a:rPr lang="en-US" dirty="0"/>
              <a:t>A programmer’s abstraction for data consistency</a:t>
            </a:r>
            <a:endParaRPr lang="en-US" b="1" dirty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/>
              <a:t>Lectures: 2</a:t>
            </a:r>
            <a:r>
              <a:rPr lang="en-US" baseline="30000" dirty="0"/>
              <a:t>nd</a:t>
            </a:r>
            <a:r>
              <a:rPr lang="en-US" dirty="0"/>
              <a:t> half - understanding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4. Introduction to database systems</a:t>
            </a:r>
          </a:p>
          <a:p>
            <a:pPr lvl="1"/>
            <a:r>
              <a:rPr lang="en-US" u="sng" dirty="0"/>
              <a:t>Lectures 12-16</a:t>
            </a:r>
          </a:p>
          <a:p>
            <a:pPr lvl="1"/>
            <a:r>
              <a:rPr lang="en-US" dirty="0"/>
              <a:t>Indexing </a:t>
            </a:r>
          </a:p>
          <a:p>
            <a:pPr lvl="1"/>
            <a:r>
              <a:rPr lang="en-US" dirty="0"/>
              <a:t>External Memory Algorithms (IO model) for sorting, joins, etc.</a:t>
            </a:r>
          </a:p>
          <a:p>
            <a:pPr lvl="1"/>
            <a:r>
              <a:rPr lang="en-US" dirty="0"/>
              <a:t>Basics of query optimization (Cost Estimates)</a:t>
            </a:r>
          </a:p>
          <a:p>
            <a:pPr lvl="1"/>
            <a:r>
              <a:rPr lang="en-US" dirty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5. Specialized and New Data Processing Systems</a:t>
            </a:r>
          </a:p>
          <a:p>
            <a:pPr lvl="1"/>
            <a:r>
              <a:rPr lang="en-US" u="sng" dirty="0"/>
              <a:t>Lectures 17-19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Hadoop and its 10 year anniversary</a:t>
            </a:r>
          </a:p>
          <a:p>
            <a:pPr lvl="1"/>
            <a:r>
              <a:rPr lang="en-US" dirty="0" err="1"/>
              <a:t>SparkSQL</a:t>
            </a:r>
            <a:r>
              <a:rPr lang="en-US" dirty="0"/>
              <a:t>. The re-rise of SQL</a:t>
            </a:r>
          </a:p>
          <a:p>
            <a:pPr lvl="1"/>
            <a:r>
              <a:rPr lang="en-US" dirty="0"/>
              <a:t>Next-gen analytics systems 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A note about format of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These are asides / notes </a:t>
            </a:r>
            <a:r>
              <a:rPr lang="en-US" i="1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Main point of slide / key takeaway at 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Definitions in blue with </a:t>
            </a:r>
            <a:r>
              <a:rPr lang="en-US" b="1" u="sng" dirty="0">
                <a:latin typeface="+mj-lt"/>
              </a:rPr>
              <a:t>concept being defined</a:t>
            </a:r>
            <a:r>
              <a:rPr lang="en-US" dirty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Warnings- pay attention here!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Take note!!</a:t>
            </a: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interactive shells which </a:t>
            </a:r>
            <a:r>
              <a:rPr lang="en-US" b="1" dirty="0"/>
              <a:t>save output in a nice notebook format</a:t>
            </a:r>
          </a:p>
          <a:p>
            <a:pPr lvl="1"/>
            <a:r>
              <a:rPr lang="en-US" dirty="0"/>
              <a:t>They also can display markdown, </a:t>
            </a:r>
            <a:r>
              <a:rPr lang="en-US" dirty="0" err="1"/>
              <a:t>LaTeX</a:t>
            </a:r>
            <a:r>
              <a:rPr lang="en-US" dirty="0"/>
              <a:t>, HTML, </a:t>
            </a:r>
            <a:r>
              <a:rPr lang="en-US" dirty="0" err="1"/>
              <a:t>js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You’ll use these for </a:t>
            </a:r>
          </a:p>
          <a:p>
            <a:pPr lvl="1"/>
            <a:r>
              <a:rPr lang="en-US" dirty="0"/>
              <a:t>in-class activities</a:t>
            </a:r>
          </a:p>
          <a:p>
            <a:pPr lvl="1"/>
            <a:r>
              <a:rPr lang="en-US" dirty="0"/>
              <a:t>interactive lecture supplements/recaps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, projects, etc.- if helpful!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/>
              <a:t>FYI</a:t>
            </a:r>
            <a:r>
              <a:rPr lang="en-US" sz="1400" i="1"/>
              <a:t>: “</a:t>
            </a:r>
            <a:r>
              <a:rPr lang="en-US" sz="1400" i="1" dirty="0" err="1"/>
              <a:t>Jupyter</a:t>
            </a:r>
            <a:r>
              <a:rPr lang="en-US" sz="1400" i="1" dirty="0"/>
              <a:t> Notebook” are also called </a:t>
            </a:r>
            <a:r>
              <a:rPr lang="en-US" sz="1400" i="1" dirty="0" err="1"/>
              <a:t>iPython</a:t>
            </a:r>
            <a:r>
              <a:rPr lang="en-US" sz="1400" i="1" dirty="0"/>
              <a:t> notebooks but they handle other languages too.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Note: you </a:t>
            </a:r>
            <a:r>
              <a:rPr lang="en-US" sz="2400" b="1" u="sng" dirty="0"/>
              <a:t>do</a:t>
            </a:r>
            <a:r>
              <a:rPr lang="en-US" sz="2400" b="1" dirty="0"/>
              <a:t> need to know or learn python </a:t>
            </a:r>
            <a:r>
              <a:rPr lang="en-US" sz="2400" dirty="0"/>
              <a:t>for this course!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As a general policy in upper-level CS courses, </a:t>
            </a:r>
            <a:r>
              <a:rPr lang="en-US" sz="2400" b="1" u="sng" dirty="0">
                <a:latin typeface="+mj-lt"/>
              </a:rPr>
              <a:t>Windows is not officially supported</a:t>
            </a:r>
            <a:r>
              <a:rPr lang="en-US" sz="2400" dirty="0">
                <a:latin typeface="+mj-lt"/>
              </a:rPr>
              <a:t>.  However we are making a best-effort attempt to provide some solutions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HIGHLY RECOMMENDED. </a:t>
            </a:r>
            <a:r>
              <a:rPr lang="en-US" dirty="0"/>
              <a:t>Install </a:t>
            </a:r>
            <a:r>
              <a:rPr lang="en-US" b="1" u="sng" dirty="0"/>
              <a:t>on your laptop</a:t>
            </a:r>
            <a:r>
              <a:rPr lang="en-US" dirty="0"/>
              <a:t> via the instructions on the next slide / Piazza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Come to our </a:t>
            </a:r>
            <a:r>
              <a:rPr lang="en-US" b="1" u="sng" dirty="0"/>
              <a:t>Installation Office Hours </a:t>
            </a:r>
            <a:r>
              <a:rPr lang="en-US" dirty="0"/>
              <a:t>after this class and tomorrow</a:t>
            </a:r>
            <a:r>
              <a:rPr lang="en-US" b="1" u="sng" dirty="0"/>
              <a:t>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6503" y="3100189"/>
            <a:ext cx="23960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help out your peers by posting issues / solutions on Piazza!</a:t>
            </a: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6176963"/>
            <a:ext cx="7772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Ask help for setup &amp; installation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http://open.gnu.ac.kr/</a:t>
            </a:r>
            <a:r>
              <a:rPr lang="en-US" sz="4000" dirty="0" err="1"/>
              <a:t>mediawiki</a:t>
            </a:r>
            <a:r>
              <a:rPr lang="en-US" sz="4000" dirty="0"/>
              <a:t>/</a:t>
            </a:r>
            <a:r>
              <a:rPr lang="en-US" sz="4000" dirty="0" err="1"/>
              <a:t>index.php?title</a:t>
            </a:r>
            <a:r>
              <a:rPr lang="en-US" sz="4000" dirty="0"/>
              <a:t>=Database_2018-02</a:t>
            </a:r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</a:t>
            </a:r>
            <a:r>
              <a:rPr lang="en-US" dirty="0">
                <a:hlinkClick r:id="rId2" action="ppaction://hlinkfile"/>
              </a:rPr>
              <a:t>1a.ipynb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We Will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collect and store </a:t>
            </a:r>
            <a:r>
              <a:rPr lang="en-US" dirty="0">
                <a:latin typeface="+mj-lt"/>
              </a:rPr>
              <a:t>large amounts of data?</a:t>
            </a:r>
          </a:p>
          <a:p>
            <a:pPr lvl="1"/>
            <a:r>
              <a:rPr lang="en-US" dirty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efficiently query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safely update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managing concurrent access to state as it is read and written</a:t>
            </a:r>
          </a:p>
          <a:p>
            <a:r>
              <a:rPr lang="en-US" dirty="0">
                <a:latin typeface="+mj-lt"/>
              </a:rPr>
              <a:t>How do different database systems manage </a:t>
            </a:r>
            <a:r>
              <a:rPr lang="en-US" b="1" dirty="0"/>
              <a:t>design trade-offs</a:t>
            </a:r>
            <a:r>
              <a:rPr lang="en-US" dirty="0">
                <a:latin typeface="+mj-lt"/>
              </a:rPr>
              <a:t>?</a:t>
            </a:r>
          </a:p>
          <a:p>
            <a:pPr lvl="1"/>
            <a:r>
              <a:rPr lang="en-US" dirty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Schemas &amp; data independence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+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the bedrock 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/>
              <a:t>- Bruce 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FD1D49-A476-034F-9094-8CF223D58CA5}"/>
              </a:ext>
            </a:extLst>
          </p:cNvPr>
          <p:cNvSpPr/>
          <p:nvPr/>
        </p:nvSpPr>
        <p:spPr>
          <a:xfrm>
            <a:off x="6391929" y="6053769"/>
            <a:ext cx="496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jaf-bernino-sans"/>
              </a:rPr>
              <a:t>expert in designing database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Corresponding </a:t>
            </a:r>
            <a:r>
              <a:rPr lang="en-US" sz="2000" i="1" dirty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One 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can we add  a new entity or attribute without rewriting the application?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which disks are the data stored on? Is the data indexed?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</a:t>
            </a:r>
            <a:r>
              <a:rPr lang="en-US" dirty="0">
                <a:hlinkClick r:id="rId2" action="ppaction://hlinkfile"/>
              </a:rPr>
              <a:t>1b.ipynb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you’ll use this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>
                <a:latin typeface="+mj-lt"/>
              </a:rPr>
              <a:t>Performing data analytics</a:t>
            </a:r>
          </a:p>
          <a:p>
            <a:pPr lvl="1"/>
            <a:r>
              <a:rPr lang="en-US" dirty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>
                <a:latin typeface="+mj-lt"/>
              </a:rPr>
              <a:t>Many core concepts power deep learning frameworks to self-driving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Overview of DBMS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Atomicity &amp; logging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Many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/>
              <a:t>Suppose that our CMS application serves 1000’s of users or more- what are some </a:t>
            </a:r>
            <a:r>
              <a:rPr lang="en-US" b="1" dirty="0"/>
              <a:t>challenges?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roles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We won’t look at too much in this course, but is </a:t>
            </a:r>
            <a:r>
              <a:rPr lang="en-US" i="1" u="sng" dirty="0"/>
              <a:t>extremely</a:t>
            </a:r>
            <a:r>
              <a:rPr lang="en-US" i="1" dirty="0"/>
              <a:t>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Written naively, in which states is </a:t>
            </a:r>
            <a:r>
              <a:rPr lang="en-US" sz="3000" b="1" dirty="0"/>
              <a:t>atomicity</a:t>
            </a:r>
            <a:r>
              <a:rPr lang="en-US" sz="3000" dirty="0"/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DB Always preserves atomicity!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 lvl="1"/>
            <a:r>
              <a:rPr lang="en-US" dirty="0"/>
              <a:t>If a user cancels a TXN, it should be as if nothing happened!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Transactions leave the DB in a </a:t>
            </a:r>
            <a:r>
              <a:rPr lang="en-US" b="1" dirty="0"/>
              <a:t>consistent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Users may write </a:t>
            </a:r>
            <a:r>
              <a:rPr lang="en-US" u="sng" dirty="0"/>
              <a:t>integrity constraints</a:t>
            </a:r>
            <a:r>
              <a:rPr lang="en-US" i="1" dirty="0"/>
              <a:t>,</a:t>
            </a:r>
            <a:r>
              <a:rPr lang="en-US" dirty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Consistency</a:t>
            </a:r>
            <a:r>
              <a:rPr lang="en-US" sz="2400" dirty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However</a:t>
            </a:r>
            <a:r>
              <a:rPr lang="en-US" sz="2400" b="1" dirty="0"/>
              <a:t>,</a:t>
            </a:r>
            <a:r>
              <a:rPr lang="en-US" sz="2400" dirty="0"/>
              <a:t> note that the DBMS does not understand the </a:t>
            </a:r>
            <a:r>
              <a:rPr lang="en-US" sz="2400" i="1" dirty="0"/>
              <a:t>real</a:t>
            </a:r>
            <a:r>
              <a:rPr lang="en-US" sz="2400" dirty="0"/>
              <a:t> meaning of the constraints– 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DBMS ensures that the execution of {T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/>
              <a:t>execution</a:t>
            </a:r>
          </a:p>
          <a:p>
            <a:pPr lvl="1"/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set of TXNs is </a:t>
            </a:r>
            <a:r>
              <a:rPr lang="en-US" sz="2400" b="1" u="sng" dirty="0">
                <a:latin typeface="+mj-lt"/>
              </a:rPr>
              <a:t>isolated</a:t>
            </a:r>
            <a:r>
              <a:rPr lang="en-US" sz="2400" dirty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T</a:t>
            </a:r>
            <a:r>
              <a:rPr lang="en-US" sz="2000" baseline="-25000" dirty="0"/>
              <a:t>i </a:t>
            </a:r>
            <a:r>
              <a:rPr lang="en-US" sz="2000" dirty="0"/>
              <a:t>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need X and Y, and T</a:t>
            </a:r>
            <a:r>
              <a:rPr lang="en-US" sz="2000" baseline="-25000" dirty="0"/>
              <a:t>i</a:t>
            </a:r>
            <a:r>
              <a:rPr lang="en-US" sz="2000" dirty="0"/>
              <a:t> asks 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/>
              <a:t>?</a:t>
            </a:r>
          </a:p>
          <a:p>
            <a:r>
              <a:rPr lang="en-US" sz="2000" dirty="0"/>
              <a:t>-&gt; </a:t>
            </a:r>
            <a:r>
              <a:rPr lang="en-US" sz="2000" i="1" dirty="0"/>
              <a:t>Deadlock!  </a:t>
            </a:r>
            <a:r>
              <a:rPr lang="en-US" sz="2000" dirty="0"/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concurrency issues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Write-ahead Logging (WAL):</a:t>
            </a:r>
            <a:r>
              <a:rPr lang="en-US" sz="2400" dirty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atomicity issues also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Well-Designed DBMS makes many people happy!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End users and DBMS vendors</a:t>
            </a:r>
          </a:p>
          <a:p>
            <a:pPr lvl="1"/>
            <a:r>
              <a:rPr lang="en-US" dirty="0"/>
              <a:t>Reduces cost and makes money</a:t>
            </a:r>
          </a:p>
          <a:p>
            <a:pPr lvl="1"/>
            <a:endParaRPr lang="en-US" dirty="0"/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Can handle more users, faster, for cheaper, and with better reliability / security guarantees!</a:t>
            </a:r>
          </a:p>
          <a:p>
            <a:pPr lvl="1"/>
            <a:endParaRPr lang="en-US" dirty="0"/>
          </a:p>
          <a:p>
            <a:r>
              <a:rPr lang="en-US" dirty="0"/>
              <a:t>Database administrators (DBA)</a:t>
            </a:r>
          </a:p>
          <a:p>
            <a:pPr lvl="1"/>
            <a:r>
              <a:rPr lang="en-US" dirty="0"/>
              <a:t>Easier time of designing logical/physical schema, handling security/authorization, tuning, crash recovery,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still understand </a:t>
            </a: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DBMS R&amp;D is one of the broadest, most exciting fields in CS. </a:t>
            </a:r>
            <a:r>
              <a:rPr lang="en-US" b="1" dirty="0"/>
              <a:t>Fact!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Introduction, admin &amp; setup</a:t>
            </a:r>
          </a:p>
          <a:p>
            <a:pPr lvl="1"/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the relational data model</a:t>
            </a:r>
          </a:p>
          <a:p>
            <a:pPr lvl="1"/>
            <a:r>
              <a:rPr lang="en-US" dirty="0">
                <a:latin typeface="+mj-lt"/>
              </a:rPr>
              <a:t>ACTIVITY: SQL in </a:t>
            </a:r>
            <a:r>
              <a:rPr lang="en-US" dirty="0" err="1">
                <a:latin typeface="+mj-lt"/>
              </a:rPr>
              <a:t>Jupyter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DBMS topics: 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Introduction, admin &amp;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Overview of lecture coverage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Landscape… </a:t>
            </a:r>
            <a:br>
              <a:rPr lang="en-US" dirty="0"/>
            </a:br>
            <a:r>
              <a:rPr lang="en-US" dirty="0"/>
              <a:t>Infrastructure is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>
                <a:latin typeface="+mj-lt"/>
              </a:rPr>
              <a:t>Same</a:t>
            </a:r>
            <a:r>
              <a:rPr lang="en-US" sz="2800" b="1" dirty="0">
                <a:latin typeface="+mj-lt"/>
              </a:rPr>
              <a:t> 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Mercenary</a:t>
            </a:r>
            <a:r>
              <a:rPr lang="en-US" dirty="0"/>
              <a:t>- </a:t>
            </a:r>
            <a:r>
              <a:rPr lang="en-US" b="1" dirty="0"/>
              <a:t>make more 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industry…</a:t>
            </a:r>
          </a:p>
          <a:p>
            <a:endParaRPr lang="en-US" dirty="0"/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3379</TotalTime>
  <Words>2560</Words>
  <Application>Microsoft Macintosh PowerPoint</Application>
  <PresentationFormat>Widescreen</PresentationFormat>
  <Paragraphs>534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jaf-bernino-sans</vt:lpstr>
      <vt:lpstr>Arial</vt:lpstr>
      <vt:lpstr>Calibri</vt:lpstr>
      <vt:lpstr>Calibri Light</vt:lpstr>
      <vt:lpstr>Wingdings</vt:lpstr>
      <vt:lpstr>Office Theme</vt:lpstr>
      <vt:lpstr>CS145:  Intro to Databases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open.gnu.ac.kr</vt:lpstr>
      <vt:lpstr>Communication w/ Course Staff</vt:lpstr>
      <vt:lpstr>Piazza</vt:lpstr>
      <vt:lpstr>PowerPoint Presentation</vt:lpstr>
      <vt:lpstr>Course Website:   open.gnu.ac.kr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DB-WS01a.ipynb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DB-WS01b.ipynb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Seongjin Lee</cp:lastModifiedBy>
  <cp:revision>154</cp:revision>
  <dcterms:created xsi:type="dcterms:W3CDTF">2015-09-11T05:09:33Z</dcterms:created>
  <dcterms:modified xsi:type="dcterms:W3CDTF">2018-08-16T02:01:12Z</dcterms:modified>
</cp:coreProperties>
</file>