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1"/>
  </p:notesMasterIdLst>
  <p:sldIdLst>
    <p:sldId id="319" r:id="rId2"/>
    <p:sldId id="427" r:id="rId3"/>
    <p:sldId id="428" r:id="rId4"/>
    <p:sldId id="429" r:id="rId5"/>
    <p:sldId id="432" r:id="rId6"/>
    <p:sldId id="434" r:id="rId7"/>
    <p:sldId id="435" r:id="rId8"/>
    <p:sldId id="436" r:id="rId9"/>
    <p:sldId id="437" r:id="rId10"/>
    <p:sldId id="441" r:id="rId11"/>
    <p:sldId id="484" r:id="rId12"/>
    <p:sldId id="438" r:id="rId13"/>
    <p:sldId id="443" r:id="rId14"/>
    <p:sldId id="442" r:id="rId15"/>
    <p:sldId id="474" r:id="rId16"/>
    <p:sldId id="485" r:id="rId17"/>
    <p:sldId id="486" r:id="rId18"/>
    <p:sldId id="374" r:id="rId19"/>
    <p:sldId id="445" r:id="rId20"/>
    <p:sldId id="447" r:id="rId21"/>
    <p:sldId id="448" r:id="rId22"/>
    <p:sldId id="444" r:id="rId23"/>
    <p:sldId id="379" r:id="rId24"/>
    <p:sldId id="449" r:id="rId25"/>
    <p:sldId id="450" r:id="rId26"/>
    <p:sldId id="451" r:id="rId27"/>
    <p:sldId id="453" r:id="rId28"/>
    <p:sldId id="476" r:id="rId29"/>
    <p:sldId id="487" r:id="rId30"/>
    <p:sldId id="488" r:id="rId31"/>
    <p:sldId id="489" r:id="rId32"/>
    <p:sldId id="492" r:id="rId33"/>
    <p:sldId id="493" r:id="rId34"/>
    <p:sldId id="494" r:id="rId35"/>
    <p:sldId id="495" r:id="rId36"/>
    <p:sldId id="496" r:id="rId37"/>
    <p:sldId id="497" r:id="rId38"/>
    <p:sldId id="498" r:id="rId39"/>
    <p:sldId id="499" r:id="rId40"/>
    <p:sldId id="500" r:id="rId41"/>
    <p:sldId id="501" r:id="rId42"/>
    <p:sldId id="502" r:id="rId43"/>
    <p:sldId id="503" r:id="rId44"/>
    <p:sldId id="504" r:id="rId45"/>
    <p:sldId id="505" r:id="rId46"/>
    <p:sldId id="506" r:id="rId47"/>
    <p:sldId id="507" r:id="rId48"/>
    <p:sldId id="508" r:id="rId49"/>
    <p:sldId id="509" r:id="rId50"/>
    <p:sldId id="510" r:id="rId51"/>
    <p:sldId id="511" r:id="rId52"/>
    <p:sldId id="512" r:id="rId53"/>
    <p:sldId id="513" r:id="rId54"/>
    <p:sldId id="514" r:id="rId55"/>
    <p:sldId id="515" r:id="rId56"/>
    <p:sldId id="516" r:id="rId57"/>
    <p:sldId id="517" r:id="rId58"/>
    <p:sldId id="518" r:id="rId59"/>
    <p:sldId id="519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777F86-1AD3-E745-8504-58BCD5495FDB}">
          <p14:sldIdLst>
            <p14:sldId id="319"/>
            <p14:sldId id="427"/>
            <p14:sldId id="428"/>
            <p14:sldId id="429"/>
            <p14:sldId id="432"/>
            <p14:sldId id="434"/>
            <p14:sldId id="435"/>
            <p14:sldId id="436"/>
            <p14:sldId id="437"/>
            <p14:sldId id="441"/>
            <p14:sldId id="484"/>
            <p14:sldId id="438"/>
            <p14:sldId id="443"/>
            <p14:sldId id="442"/>
            <p14:sldId id="474"/>
            <p14:sldId id="485"/>
            <p14:sldId id="486"/>
            <p14:sldId id="374"/>
            <p14:sldId id="445"/>
            <p14:sldId id="447"/>
            <p14:sldId id="448"/>
            <p14:sldId id="444"/>
            <p14:sldId id="379"/>
            <p14:sldId id="449"/>
            <p14:sldId id="450"/>
            <p14:sldId id="451"/>
            <p14:sldId id="453"/>
            <p14:sldId id="476"/>
            <p14:sldId id="487"/>
            <p14:sldId id="488"/>
            <p14:sldId id="489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3"/>
    <p:restoredTop sz="93914"/>
  </p:normalViewPr>
  <p:slideViewPr>
    <p:cSldViewPr snapToGrid="0" snapToObjects="1">
      <p:cViewPr varScale="1">
        <p:scale>
          <a:sx n="168" d="100"/>
          <a:sy n="168" d="100"/>
        </p:scale>
        <p:origin x="240" y="35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8A9A7-2F8A-8542-A5B3-1DCBE9DCB46D}" type="datetimeFigureOut">
              <a:rPr lang="en-US" smtClean="0"/>
              <a:t>8/16/18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345F-47DA-8D41-A25D-7C1673F27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182C9-36C4-4043-8412-E8D68754989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172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71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115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1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292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727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93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55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765DF5-22DB-424C-88C6-5DE7B0A5BAAF}" type="slidenum">
              <a:rPr lang="en-US"/>
              <a:pPr/>
              <a:t>36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4256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728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7C84C5-F5FD-3544-8E8D-7E5A1F599A31}" type="slidenum">
              <a:rPr lang="en-US"/>
              <a:pPr/>
              <a:t>50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744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24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A4AE58-52BE-A945-B375-FFE6610ACD02}" type="slidenum">
              <a:rPr lang="en-US"/>
              <a:pPr/>
              <a:t>52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3094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A4AE58-52BE-A945-B375-FFE6610ACD02}" type="slidenum">
              <a:rPr lang="en-US"/>
              <a:pPr/>
              <a:t>53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9162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A4AE58-52BE-A945-B375-FFE6610ACD02}" type="slidenum">
              <a:rPr lang="en-US"/>
              <a:pPr/>
              <a:t>54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1881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A4AE58-52BE-A945-B375-FFE6610ACD02}" type="slidenum">
              <a:rPr lang="en-US"/>
              <a:pPr/>
              <a:t>55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8194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elioxman.blogspot.com</a:t>
            </a:r>
            <a:r>
              <a:rPr lang="en-US" dirty="0"/>
              <a:t>/2013/02/</a:t>
            </a:r>
            <a:r>
              <a:rPr lang="en-US" dirty="0" err="1"/>
              <a:t>postgres-deadlock.html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9D1CC-2DD0-9340-8C33-E66EE752760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328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B062BF-8938-6540-89F8-D1AD1892A69D}" type="slidenum">
              <a:rPr lang="en-US"/>
              <a:pPr/>
              <a:t>57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9123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6C3445-4911-6741-B235-1793BEBFC7C1}" type="slidenum">
              <a:rPr lang="en-US"/>
              <a:pPr/>
              <a:t>58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90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5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3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87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04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56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67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8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5508-BB0A-464D-ADEF-3A0075ABE227}" type="datetime1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59A3-DF54-4C46-A244-9A1C3258A5D5}" type="datetime1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1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3A13-4A4C-C245-A282-B82029FF14A9}" type="datetime1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1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BABF-E9B9-0B48-88BB-0E26979FE3C3}" type="datetime1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6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0DC-4CC6-E74B-ADE9-A3A724E54A70}" type="datetime1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2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A4E7-51A4-4043-B144-32E78EB53B2F}" type="datetime1">
              <a:rPr lang="en-US" smtClean="0"/>
              <a:t>8/16/18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53EF-D8E3-0440-8139-36EEB92428E3}" type="datetime1">
              <a:rPr lang="en-US" smtClean="0"/>
              <a:t>8/16/18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3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7A2-9965-7C42-98E1-8D5C145B4EDB}" type="datetime1">
              <a:rPr lang="en-US" smtClean="0"/>
              <a:t>8/16/18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1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7D39-643B-3A4B-8B1B-C9B22069A6E3}" type="datetime1">
              <a:rPr lang="en-US" smtClean="0"/>
              <a:t>8/16/18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1225-698E-4144-BE2D-C0FAD87E1DE5}" type="datetime1">
              <a:rPr lang="en-US" smtClean="0"/>
              <a:t>8/16/18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4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CE43-A1E8-1340-A845-87D6176A44FB}" type="datetime1">
              <a:rPr lang="en-US" smtClean="0"/>
              <a:t>8/16/18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3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80DAD-0F0E-1C48-9551-E0290ADDD356}" type="datetime1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Lecture_1_1.ipynb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981200"/>
            <a:ext cx="7772400" cy="2354263"/>
          </a:xfrm>
        </p:spPr>
        <p:txBody>
          <a:bodyPr>
            <a:normAutofit/>
          </a:bodyPr>
          <a:lstStyle/>
          <a:p>
            <a:r>
              <a:rPr lang="en-US" dirty="0"/>
              <a:t>Lectures 8: </a:t>
            </a:r>
            <a:br>
              <a:rPr lang="en-US" dirty="0"/>
            </a:br>
            <a:r>
              <a:rPr lang="en-US" dirty="0"/>
              <a:t>Concurrency &amp; Locking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3357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Example- consider two TXNs: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Interleaving &amp; scheduling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2934564" y="5386352"/>
            <a:ext cx="6322872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What goes wrong here??</a:t>
            </a:r>
            <a:endParaRPr lang="en-US" sz="3200" b="1" dirty="0">
              <a:latin typeface="+mj-lt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192696" y="4399722"/>
            <a:ext cx="10419535" cy="1325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3325" y="2697456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C00000"/>
                </a:solidFill>
                <a:latin typeface="+mj-lt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3325" y="358535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87906" y="2666677"/>
            <a:ext cx="1636987" cy="58477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>
                <a:latin typeface="+mj-lt"/>
              </a:rPr>
              <a:t>A += 100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09677" y="2666677"/>
            <a:ext cx="1545616" cy="58477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B -= 100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70916" y="3550699"/>
            <a:ext cx="1737976" cy="58477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A *= 1.06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03907" y="3557652"/>
            <a:ext cx="1726755" cy="58477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B *= 1.06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955293" y="4442514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>
                <a:latin typeface="+mj-lt"/>
              </a:rPr>
              <a:t>Time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80047"/>
            <a:ext cx="6735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The DBMS can also </a:t>
            </a:r>
            <a:r>
              <a:rPr lang="en-US" sz="3200" b="1" dirty="0">
                <a:latin typeface="+mj-lt"/>
              </a:rPr>
              <a:t>interleave</a:t>
            </a:r>
            <a:r>
              <a:rPr lang="en-US" sz="3200" dirty="0">
                <a:latin typeface="+mj-lt"/>
              </a:rPr>
              <a:t> the TXNs</a:t>
            </a:r>
            <a:endParaRPr 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1417839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2257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Recall: Three Types of Regions of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656443" cy="5032375"/>
          </a:xfrm>
        </p:spPr>
        <p:txBody>
          <a:bodyPr>
            <a:normAutofit fontScale="92500" lnSpcReduction="10000"/>
          </a:bodyPr>
          <a:lstStyle/>
          <a:p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Local: </a:t>
            </a:r>
            <a:r>
              <a:rPr lang="en-US" dirty="0"/>
              <a:t> In our model each process in a DBMS has its own local memory, where it stores values that only it “sees”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Global:  </a:t>
            </a:r>
            <a:r>
              <a:rPr lang="en-US" dirty="0"/>
              <a:t>Each process can read from / write to shared data in main memory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Disk:  </a:t>
            </a:r>
            <a:r>
              <a:rPr lang="en-US" dirty="0"/>
              <a:t>Global memory can read from / flush to disk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i="1" dirty="0"/>
              <a:t>Log: </a:t>
            </a:r>
            <a:r>
              <a:rPr lang="en-US" i="1" dirty="0"/>
              <a:t>Assume on stable disk storage- spans both main memory and disk…</a:t>
            </a:r>
            <a:endParaRPr lang="en-US" b="1" i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8587408" y="1027905"/>
          <a:ext cx="3233531" cy="2465103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41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2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0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71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Local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Global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5256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Main</a:t>
                      </a:r>
                      <a:r>
                        <a:rPr lang="en-US" baseline="0" dirty="0"/>
                        <a:t> Memory (RAM)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3544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Disk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726368" y="4982207"/>
            <a:ext cx="3114261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+mj-lt"/>
              </a:rPr>
              <a:t>“Flushing</a:t>
            </a:r>
            <a:r>
              <a:rPr lang="en-US" sz="2400" dirty="0">
                <a:latin typeface="+mj-lt"/>
              </a:rPr>
              <a:t> to disk” = writing to disk.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55053" y="18213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+mj-lt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31493" y="1821376"/>
            <a:ext cx="375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31493" y="2751234"/>
            <a:ext cx="515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+mj-lt"/>
              </a:rPr>
              <a:t>3</a:t>
            </a:r>
            <a:endParaRPr lang="en-US" sz="2800" b="1" dirty="0"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Interleaving &amp; scheduling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8842987" y="3899646"/>
            <a:ext cx="297795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>
                <a:latin typeface="+mj-lt"/>
              </a:rPr>
              <a:t>Log </a:t>
            </a:r>
            <a:r>
              <a:rPr lang="en-US" sz="2400" dirty="0">
                <a:latin typeface="+mj-lt"/>
              </a:rPr>
              <a:t>is a </a:t>
            </a:r>
            <a:r>
              <a:rPr lang="en-US" sz="2400" i="1" dirty="0">
                <a:latin typeface="+mj-lt"/>
              </a:rPr>
              <a:t>sequence</a:t>
            </a:r>
            <a:r>
              <a:rPr lang="en-US" sz="2400" dirty="0">
                <a:latin typeface="+mj-lt"/>
              </a:rPr>
              <a:t> from main memory -&gt; disk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265127" y="1821376"/>
            <a:ext cx="466875" cy="1342917"/>
            <a:chOff x="11265127" y="1821376"/>
            <a:chExt cx="466875" cy="1342917"/>
          </a:xfrm>
        </p:grpSpPr>
        <p:sp>
          <p:nvSpPr>
            <p:cNvPr id="16" name="TextBox 15"/>
            <p:cNvSpPr txBox="1"/>
            <p:nvPr/>
          </p:nvSpPr>
          <p:spPr>
            <a:xfrm>
              <a:off x="11265127" y="1821376"/>
              <a:ext cx="4668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i="1" dirty="0">
                  <a:latin typeface="+mj-lt"/>
                </a:rPr>
                <a:t>4</a:t>
              </a:r>
            </a:p>
          </p:txBody>
        </p:sp>
        <p:sp>
          <p:nvSpPr>
            <p:cNvPr id="5" name="Down Arrow 4"/>
            <p:cNvSpPr/>
            <p:nvPr/>
          </p:nvSpPr>
          <p:spPr>
            <a:xfrm>
              <a:off x="11306289" y="2338175"/>
              <a:ext cx="298204" cy="826118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519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/>
      <p:bldP spid="11" grpId="0"/>
      <p:bldP spid="12" grpId="0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Interleave TXNs?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825624"/>
            <a:ext cx="10515601" cy="4351338"/>
          </a:xfrm>
        </p:spPr>
        <p:txBody>
          <a:bodyPr>
            <a:noAutofit/>
          </a:bodyPr>
          <a:lstStyle/>
          <a:p>
            <a:r>
              <a:rPr lang="en-US" dirty="0"/>
              <a:t>Interleaving TXNs might lead to anomalous outcomes… why do it?</a:t>
            </a:r>
          </a:p>
          <a:p>
            <a:endParaRPr lang="en-US" dirty="0"/>
          </a:p>
          <a:p>
            <a:r>
              <a:rPr lang="en-US" dirty="0"/>
              <a:t>Several important reasons:</a:t>
            </a:r>
            <a:endParaRPr lang="en-US" sz="2800" dirty="0"/>
          </a:p>
          <a:p>
            <a:pPr lvl="1"/>
            <a:r>
              <a:rPr lang="en-US" sz="2800" dirty="0"/>
              <a:t>Individual TXNs might be </a:t>
            </a:r>
            <a:r>
              <a:rPr lang="en-US" sz="2800" i="1" dirty="0"/>
              <a:t>slow</a:t>
            </a:r>
            <a:r>
              <a:rPr lang="en-US" sz="2800" dirty="0"/>
              <a:t>- don’t want to block other users during!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Disk access may be </a:t>
            </a:r>
            <a:r>
              <a:rPr lang="en-US" sz="2800" i="1" dirty="0"/>
              <a:t>slow-</a:t>
            </a:r>
            <a:r>
              <a:rPr lang="en-US" sz="2800" dirty="0"/>
              <a:t> let some TXNs use CPUs while others accessing disk!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Interleaving &amp; scheduling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308584" y="5884575"/>
            <a:ext cx="7574831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All concern large differences in </a:t>
            </a:r>
            <a:r>
              <a:rPr lang="en-US" sz="3200" b="1" i="1" dirty="0">
                <a:latin typeface="+mj-lt"/>
              </a:rPr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106668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Interleaving &amp; Isolation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8173280" cy="4351338"/>
          </a:xfrm>
        </p:spPr>
        <p:txBody>
          <a:bodyPr>
            <a:noAutofit/>
          </a:bodyPr>
          <a:lstStyle/>
          <a:p>
            <a:r>
              <a:rPr lang="en-US" dirty="0"/>
              <a:t>The DBMS has freedom to interleave TXNs</a:t>
            </a:r>
          </a:p>
          <a:p>
            <a:endParaRPr lang="en-US" dirty="0"/>
          </a:p>
          <a:p>
            <a:r>
              <a:rPr lang="en-US" dirty="0"/>
              <a:t>However, it must pick an interleaving or </a:t>
            </a:r>
            <a:r>
              <a:rPr lang="en-US" b="1" dirty="0"/>
              <a:t>schedule</a:t>
            </a:r>
            <a:r>
              <a:rPr lang="en-US" dirty="0"/>
              <a:t> such that isolation and consistency are maintained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Must be </a:t>
            </a:r>
            <a:r>
              <a:rPr lang="en-US" i="1" dirty="0"/>
              <a:t>as if</a:t>
            </a:r>
            <a:r>
              <a:rPr lang="en-US" dirty="0"/>
              <a:t> the TXNs had executed serially!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Interleaving &amp; scheduling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128327" y="5547223"/>
            <a:ext cx="7935346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DBMS must pick a schedule which maintains isolation &amp; consistency</a:t>
            </a:r>
            <a:endParaRPr lang="en-US" sz="2800" b="1" i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06935" y="2223025"/>
            <a:ext cx="2583303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“With great power comes great responsibility”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82200" y="4069189"/>
            <a:ext cx="996107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A</a:t>
            </a:r>
            <a:r>
              <a:rPr lang="en-US" sz="3200" b="1" u="sng" dirty="0">
                <a:latin typeface="+mj-lt"/>
              </a:rPr>
              <a:t>CI</a:t>
            </a:r>
            <a:r>
              <a:rPr lang="en-US" sz="3200" dirty="0">
                <a:latin typeface="+mj-lt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65450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779"/>
            <a:ext cx="10515600" cy="1325563"/>
          </a:xfrm>
        </p:spPr>
        <p:txBody>
          <a:bodyPr/>
          <a:lstStyle/>
          <a:p>
            <a:r>
              <a:rPr lang="en-US" dirty="0"/>
              <a:t>Scheduling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Interleaving &amp; scheduling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38200" y="1983086"/>
            <a:ext cx="6410739" cy="1413919"/>
            <a:chOff x="543325" y="2666677"/>
            <a:chExt cx="10367750" cy="1745405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43325" y="2697456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C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3325" y="3585352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55754" y="2666678"/>
              <a:ext cx="2053741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+mj-lt"/>
                </a:rPr>
                <a:t>A += 100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10082" y="2666677"/>
              <a:ext cx="1944858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 -= 100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01858" y="3550698"/>
              <a:ext cx="2175586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A *= 1.06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522448" y="3554575"/>
              <a:ext cx="2162625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 *= 1.06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38200" y="4441766"/>
            <a:ext cx="6410739" cy="1426800"/>
            <a:chOff x="543325" y="2650776"/>
            <a:chExt cx="10367750" cy="1761306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43325" y="2697456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C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3325" y="3585352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55754" y="2666678"/>
              <a:ext cx="2053741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A += 100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01858" y="2650776"/>
              <a:ext cx="1944858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 -= 100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94717" y="3533200"/>
              <a:ext cx="2175586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A *= 1.06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377444" y="3562011"/>
              <a:ext cx="2162625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 *= 1.06</a:t>
              </a:r>
            </a:p>
          </p:txBody>
        </p:sp>
      </p:grp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555313"/>
              </p:ext>
            </p:extLst>
          </p:nvPr>
        </p:nvGraphicFramePr>
        <p:xfrm>
          <a:off x="8079147" y="644053"/>
          <a:ext cx="1853422" cy="81989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26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6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945">
                <a:tc>
                  <a:txBody>
                    <a:bodyPr/>
                    <a:lstStyle/>
                    <a:p>
                      <a:r>
                        <a:rPr lang="en-US" dirty="0"/>
                        <a:t>$50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$200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090408"/>
              </p:ext>
            </p:extLst>
          </p:nvPr>
        </p:nvGraphicFramePr>
        <p:xfrm>
          <a:off x="8079147" y="2651550"/>
          <a:ext cx="1853422" cy="8198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26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6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945">
                <a:tc>
                  <a:txBody>
                    <a:bodyPr/>
                    <a:lstStyle/>
                    <a:p>
                      <a:r>
                        <a:rPr lang="en-US" dirty="0"/>
                        <a:t>$159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200545"/>
              </p:ext>
            </p:extLst>
          </p:nvPr>
        </p:nvGraphicFramePr>
        <p:xfrm>
          <a:off x="8061966" y="5128832"/>
          <a:ext cx="1853422" cy="8198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26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6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945">
                <a:tc>
                  <a:txBody>
                    <a:bodyPr/>
                    <a:lstStyle/>
                    <a:p>
                      <a:r>
                        <a:rPr lang="en-US" dirty="0"/>
                        <a:t>$159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6836849" y="607513"/>
            <a:ext cx="1166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>
                <a:latin typeface="+mj-lt"/>
              </a:rPr>
              <a:t>Starting Balance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512312" y="3854483"/>
            <a:ext cx="1011306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>
                <a:latin typeface="+mj-lt"/>
              </a:rPr>
              <a:t>Same result!</a:t>
            </a:r>
            <a:endParaRPr lang="en-US" sz="2400" dirty="0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38200" y="1316653"/>
            <a:ext cx="2741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latin typeface="+mj-lt"/>
              </a:rPr>
              <a:t>Serial schedule T</a:t>
            </a:r>
            <a:r>
              <a:rPr lang="en-US" sz="2400" u="sng" baseline="-25000" dirty="0">
                <a:latin typeface="+mj-lt"/>
              </a:rPr>
              <a:t>1</a:t>
            </a:r>
            <a:r>
              <a:rPr lang="en-US" sz="2400" u="sng" dirty="0">
                <a:latin typeface="+mj-lt"/>
                <a:sym typeface="Wingdings"/>
              </a:rPr>
              <a:t>,T</a:t>
            </a:r>
            <a:r>
              <a:rPr lang="en-US" sz="2400" u="sng" baseline="-25000" dirty="0">
                <a:latin typeface="+mj-lt"/>
                <a:sym typeface="Wingdings"/>
              </a:rPr>
              <a:t>2</a:t>
            </a:r>
            <a:r>
              <a:rPr lang="en-US" sz="2400" u="sng" dirty="0">
                <a:latin typeface="+mj-lt"/>
              </a:rPr>
              <a:t>: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38200" y="3764487"/>
            <a:ext cx="3052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>
                <a:latin typeface="+mj-lt"/>
              </a:rPr>
              <a:t>Interleaved </a:t>
            </a:r>
            <a:r>
              <a:rPr lang="en-US" sz="2400" u="sng" dirty="0">
                <a:latin typeface="+mj-lt"/>
              </a:rPr>
              <a:t>schedule A:</a:t>
            </a:r>
          </a:p>
        </p:txBody>
      </p:sp>
    </p:spTree>
    <p:extLst>
      <p:ext uri="{BB962C8B-B14F-4D97-AF65-F5344CB8AC3E}">
        <p14:creationId xmlns:p14="http://schemas.microsoft.com/office/powerpoint/2010/main" val="83410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779"/>
            <a:ext cx="10515600" cy="1325563"/>
          </a:xfrm>
        </p:spPr>
        <p:txBody>
          <a:bodyPr/>
          <a:lstStyle/>
          <a:p>
            <a:r>
              <a:rPr lang="en-US" dirty="0"/>
              <a:t>Scheduling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15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Interleaving &amp; scheduling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38200" y="1983086"/>
            <a:ext cx="6410739" cy="1413919"/>
            <a:chOff x="543325" y="2666677"/>
            <a:chExt cx="10367750" cy="1745405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43325" y="2697456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C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3325" y="3585352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55754" y="2666678"/>
              <a:ext cx="2053741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+mj-lt"/>
                </a:rPr>
                <a:t>A += 100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10082" y="2666677"/>
              <a:ext cx="1944858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 -= 100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01858" y="3550698"/>
              <a:ext cx="2175586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A *= 1.06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522448" y="3554575"/>
              <a:ext cx="2162625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 *= 1.06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8200" y="4448206"/>
            <a:ext cx="6410739" cy="1413919"/>
            <a:chOff x="543325" y="2666677"/>
            <a:chExt cx="10367750" cy="1745405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43325" y="2697456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C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3325" y="3585352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55754" y="2666678"/>
              <a:ext cx="2053741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+mj-lt"/>
                </a:rPr>
                <a:t>A += 100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631331" y="2666677"/>
              <a:ext cx="1944858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 -= 100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10082" y="3585352"/>
              <a:ext cx="2175586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A *= 1.06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30672" y="3589229"/>
              <a:ext cx="2162625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 *= 1.06</a:t>
              </a:r>
            </a:p>
          </p:txBody>
        </p:sp>
      </p:grp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555313"/>
              </p:ext>
            </p:extLst>
          </p:nvPr>
        </p:nvGraphicFramePr>
        <p:xfrm>
          <a:off x="8079147" y="644053"/>
          <a:ext cx="1853422" cy="81989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26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6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945">
                <a:tc>
                  <a:txBody>
                    <a:bodyPr/>
                    <a:lstStyle/>
                    <a:p>
                      <a:r>
                        <a:rPr lang="en-US" dirty="0"/>
                        <a:t>$50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$200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173782"/>
              </p:ext>
            </p:extLst>
          </p:nvPr>
        </p:nvGraphicFramePr>
        <p:xfrm>
          <a:off x="8079147" y="2651550"/>
          <a:ext cx="1853422" cy="8198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26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6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945">
                <a:tc>
                  <a:txBody>
                    <a:bodyPr/>
                    <a:lstStyle/>
                    <a:p>
                      <a:r>
                        <a:rPr lang="en-US" dirty="0"/>
                        <a:t>$159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57778"/>
              </p:ext>
            </p:extLst>
          </p:nvPr>
        </p:nvGraphicFramePr>
        <p:xfrm>
          <a:off x="8061966" y="5122391"/>
          <a:ext cx="1853422" cy="8198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26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6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945">
                <a:tc>
                  <a:txBody>
                    <a:bodyPr/>
                    <a:lstStyle/>
                    <a:p>
                      <a:r>
                        <a:rPr lang="en-US" dirty="0"/>
                        <a:t>$159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$112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6836849" y="607513"/>
            <a:ext cx="1166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>
                <a:latin typeface="+mj-lt"/>
              </a:rPr>
              <a:t>Starting Balance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366007" y="3521701"/>
            <a:ext cx="1519013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Different result than serial T</a:t>
            </a:r>
            <a:r>
              <a:rPr lang="en-US" sz="2400" baseline="-25000" dirty="0">
                <a:latin typeface="+mj-lt"/>
              </a:rPr>
              <a:t>1</a:t>
            </a:r>
            <a:r>
              <a:rPr lang="en-US" sz="2400" dirty="0">
                <a:latin typeface="+mj-lt"/>
                <a:sym typeface="Wingdings"/>
              </a:rPr>
              <a:t>,T</a:t>
            </a:r>
            <a:r>
              <a:rPr lang="en-US" sz="2400" baseline="-25000" dirty="0">
                <a:latin typeface="+mj-lt"/>
                <a:sym typeface="Wingdings"/>
              </a:rPr>
              <a:t>2</a:t>
            </a:r>
            <a:r>
              <a:rPr lang="en-US" sz="2400" dirty="0">
                <a:latin typeface="+mj-lt"/>
              </a:rPr>
              <a:t>!</a:t>
            </a:r>
          </a:p>
        </p:txBody>
      </p:sp>
      <p:sp>
        <p:nvSpPr>
          <p:cNvPr id="48" name="Oval 47"/>
          <p:cNvSpPr/>
          <p:nvPr/>
        </p:nvSpPr>
        <p:spPr>
          <a:xfrm>
            <a:off x="8922044" y="5414534"/>
            <a:ext cx="766777" cy="597702"/>
          </a:xfrm>
          <a:prstGeom prst="ellipse">
            <a:avLst/>
          </a:prstGeom>
          <a:solidFill>
            <a:srgbClr val="FF0000">
              <a:alpha val="15000"/>
            </a:srgbClr>
          </a:solidFill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838200" y="1316653"/>
            <a:ext cx="2741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latin typeface="+mj-lt"/>
              </a:rPr>
              <a:t>Serial schedule T</a:t>
            </a:r>
            <a:r>
              <a:rPr lang="en-US" sz="2400" u="sng" baseline="-25000" dirty="0">
                <a:latin typeface="+mj-lt"/>
              </a:rPr>
              <a:t>1</a:t>
            </a:r>
            <a:r>
              <a:rPr lang="en-US" sz="2400" u="sng" dirty="0">
                <a:latin typeface="+mj-lt"/>
                <a:sym typeface="Wingdings"/>
              </a:rPr>
              <a:t>,T</a:t>
            </a:r>
            <a:r>
              <a:rPr lang="en-US" sz="2400" u="sng" baseline="-25000" dirty="0">
                <a:latin typeface="+mj-lt"/>
                <a:sym typeface="Wingdings"/>
              </a:rPr>
              <a:t>2</a:t>
            </a:r>
            <a:r>
              <a:rPr lang="en-US" sz="2400" u="sng" dirty="0">
                <a:latin typeface="+mj-lt"/>
              </a:rPr>
              <a:t>: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38200" y="3764487"/>
            <a:ext cx="3052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>
                <a:latin typeface="+mj-lt"/>
              </a:rPr>
              <a:t>Interleaved </a:t>
            </a:r>
            <a:r>
              <a:rPr lang="en-US" sz="2400" u="sng" dirty="0">
                <a:latin typeface="+mj-lt"/>
              </a:rPr>
              <a:t>schedule B:</a:t>
            </a:r>
          </a:p>
        </p:txBody>
      </p:sp>
    </p:spTree>
    <p:extLst>
      <p:ext uri="{BB962C8B-B14F-4D97-AF65-F5344CB8AC3E}">
        <p14:creationId xmlns:p14="http://schemas.microsoft.com/office/powerpoint/2010/main" val="120895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779"/>
            <a:ext cx="10515600" cy="1325563"/>
          </a:xfrm>
        </p:spPr>
        <p:txBody>
          <a:bodyPr/>
          <a:lstStyle/>
          <a:p>
            <a:r>
              <a:rPr lang="en-US" dirty="0"/>
              <a:t>Scheduling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16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Interleaving &amp; scheduling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38200" y="1983086"/>
            <a:ext cx="6410739" cy="1413919"/>
            <a:chOff x="543325" y="2666677"/>
            <a:chExt cx="10367750" cy="1745405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43325" y="2697456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C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3325" y="3585352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30672" y="2666678"/>
              <a:ext cx="2053741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+mj-lt"/>
                </a:rPr>
                <a:t>A += 100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585000" y="2666677"/>
              <a:ext cx="1944858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 -= 100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33909" y="3555519"/>
              <a:ext cx="2175586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A *= 1.06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54499" y="3559397"/>
              <a:ext cx="2162625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 *= 1.06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8200" y="4448206"/>
            <a:ext cx="6410739" cy="1413919"/>
            <a:chOff x="543325" y="2666677"/>
            <a:chExt cx="10367750" cy="1745405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43325" y="2697456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C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3325" y="3585352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55754" y="2666678"/>
              <a:ext cx="2053741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+mj-lt"/>
                </a:rPr>
                <a:t>A += 100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631331" y="2666677"/>
              <a:ext cx="1944858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 -= 100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10082" y="3585352"/>
              <a:ext cx="2175586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A *= 1.06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30672" y="3589229"/>
              <a:ext cx="2162625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 *= 1.06</a:t>
              </a:r>
            </a:p>
          </p:txBody>
        </p:sp>
      </p:grp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555313"/>
              </p:ext>
            </p:extLst>
          </p:nvPr>
        </p:nvGraphicFramePr>
        <p:xfrm>
          <a:off x="8079147" y="644053"/>
          <a:ext cx="1853422" cy="81989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26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6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945">
                <a:tc>
                  <a:txBody>
                    <a:bodyPr/>
                    <a:lstStyle/>
                    <a:p>
                      <a:r>
                        <a:rPr lang="en-US" dirty="0"/>
                        <a:t>$50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$200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041908"/>
              </p:ext>
            </p:extLst>
          </p:nvPr>
        </p:nvGraphicFramePr>
        <p:xfrm>
          <a:off x="8079147" y="2651550"/>
          <a:ext cx="1853422" cy="8198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26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6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945">
                <a:tc>
                  <a:txBody>
                    <a:bodyPr/>
                    <a:lstStyle/>
                    <a:p>
                      <a:r>
                        <a:rPr lang="en-US" dirty="0"/>
                        <a:t>$153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231198"/>
              </p:ext>
            </p:extLst>
          </p:nvPr>
        </p:nvGraphicFramePr>
        <p:xfrm>
          <a:off x="8061966" y="5122391"/>
          <a:ext cx="1853422" cy="8198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26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6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945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$159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$112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6836849" y="607513"/>
            <a:ext cx="1166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>
                <a:latin typeface="+mj-lt"/>
              </a:rPr>
              <a:t>Starting Balance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379070" y="3275805"/>
            <a:ext cx="1519013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Different result than serial T</a:t>
            </a:r>
            <a:r>
              <a:rPr lang="en-US" sz="2400" baseline="-25000" dirty="0">
                <a:latin typeface="+mj-lt"/>
              </a:rPr>
              <a:t>2</a:t>
            </a:r>
            <a:r>
              <a:rPr lang="en-US" sz="2400" dirty="0">
                <a:latin typeface="+mj-lt"/>
                <a:sym typeface="Wingdings"/>
              </a:rPr>
              <a:t>,T</a:t>
            </a:r>
            <a:r>
              <a:rPr lang="en-US" sz="2400" baseline="-25000" dirty="0">
                <a:latin typeface="+mj-lt"/>
                <a:sym typeface="Wingdings"/>
              </a:rPr>
              <a:t>1</a:t>
            </a:r>
            <a:r>
              <a:rPr lang="en-US" sz="2400" dirty="0">
                <a:latin typeface="+mj-lt"/>
                <a:sym typeface="Wingdings"/>
              </a:rPr>
              <a:t> ALSO</a:t>
            </a:r>
            <a:r>
              <a:rPr lang="en-US" sz="2400" dirty="0">
                <a:latin typeface="+mj-lt"/>
              </a:rPr>
              <a:t>!</a:t>
            </a:r>
          </a:p>
        </p:txBody>
      </p:sp>
      <p:sp>
        <p:nvSpPr>
          <p:cNvPr id="48" name="Oval 47"/>
          <p:cNvSpPr/>
          <p:nvPr/>
        </p:nvSpPr>
        <p:spPr>
          <a:xfrm>
            <a:off x="8019562" y="5404332"/>
            <a:ext cx="766777" cy="597702"/>
          </a:xfrm>
          <a:prstGeom prst="ellipse">
            <a:avLst/>
          </a:prstGeom>
          <a:solidFill>
            <a:srgbClr val="FF0000">
              <a:alpha val="15000"/>
            </a:srgbClr>
          </a:solidFill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838200" y="1316653"/>
            <a:ext cx="2741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latin typeface="+mj-lt"/>
              </a:rPr>
              <a:t>Serial schedule </a:t>
            </a:r>
            <a:r>
              <a:rPr lang="en-US" sz="2400" b="1" i="1" u="sng" dirty="0">
                <a:latin typeface="+mj-lt"/>
              </a:rPr>
              <a:t>T</a:t>
            </a:r>
            <a:r>
              <a:rPr lang="en-US" sz="2400" b="1" i="1" u="sng" baseline="-25000" dirty="0">
                <a:latin typeface="+mj-lt"/>
              </a:rPr>
              <a:t>2</a:t>
            </a:r>
            <a:r>
              <a:rPr lang="en-US" sz="2400" b="1" i="1" u="sng" dirty="0">
                <a:latin typeface="+mj-lt"/>
                <a:sym typeface="Wingdings"/>
              </a:rPr>
              <a:t>,T</a:t>
            </a:r>
            <a:r>
              <a:rPr lang="en-US" sz="2400" b="1" i="1" u="sng" baseline="-25000" dirty="0">
                <a:latin typeface="+mj-lt"/>
                <a:sym typeface="Wingdings"/>
              </a:rPr>
              <a:t>1</a:t>
            </a:r>
            <a:r>
              <a:rPr lang="en-US" sz="2400" b="1" i="1" u="sng" dirty="0">
                <a:latin typeface="+mj-lt"/>
              </a:rPr>
              <a:t>: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38200" y="3764487"/>
            <a:ext cx="3052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>
                <a:latin typeface="+mj-lt"/>
              </a:rPr>
              <a:t>Interleaved </a:t>
            </a:r>
            <a:r>
              <a:rPr lang="en-US" sz="2400" u="sng" dirty="0">
                <a:latin typeface="+mj-lt"/>
              </a:rPr>
              <a:t>schedule B:</a:t>
            </a:r>
          </a:p>
        </p:txBody>
      </p:sp>
    </p:spTree>
    <p:extLst>
      <p:ext uri="{BB962C8B-B14F-4D97-AF65-F5344CB8AC3E}">
        <p14:creationId xmlns:p14="http://schemas.microsoft.com/office/powerpoint/2010/main" val="143475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779"/>
            <a:ext cx="10515600" cy="1325563"/>
          </a:xfrm>
        </p:spPr>
        <p:txBody>
          <a:bodyPr/>
          <a:lstStyle/>
          <a:p>
            <a:r>
              <a:rPr lang="en-US" dirty="0"/>
              <a:t>Scheduling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17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Interleaving &amp; scheduling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536371" y="2492355"/>
            <a:ext cx="6410739" cy="1413919"/>
            <a:chOff x="543325" y="2666677"/>
            <a:chExt cx="10367750" cy="1745405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43325" y="2697456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C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3325" y="3585352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55754" y="2666678"/>
              <a:ext cx="2053741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+mj-lt"/>
                </a:rPr>
                <a:t>A += 100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631331" y="2666677"/>
              <a:ext cx="1944858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 -= 100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10082" y="3585352"/>
              <a:ext cx="2175586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A *= 1.06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30672" y="3589229"/>
              <a:ext cx="2162625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 *= 1.06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2771976" y="4626661"/>
            <a:ext cx="6648047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This schedule is different than </a:t>
            </a:r>
            <a:r>
              <a:rPr lang="en-US" sz="3200" b="1" i="1" dirty="0">
                <a:latin typeface="+mj-lt"/>
              </a:rPr>
              <a:t>any serial order!</a:t>
            </a:r>
            <a:r>
              <a:rPr lang="en-US" sz="3200" dirty="0">
                <a:latin typeface="+mj-lt"/>
              </a:rPr>
              <a:t>  We say that it is </a:t>
            </a:r>
            <a:r>
              <a:rPr lang="en-US" sz="3200" b="1" u="sng" dirty="0">
                <a:latin typeface="+mj-lt"/>
              </a:rPr>
              <a:t>not serializable</a:t>
            </a:r>
            <a:endParaRPr lang="en-US" sz="32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36371" y="1808636"/>
            <a:ext cx="3052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>
                <a:latin typeface="+mj-lt"/>
              </a:rPr>
              <a:t>Interleaved </a:t>
            </a:r>
            <a:r>
              <a:rPr lang="en-US" sz="2400" u="sng" dirty="0">
                <a:latin typeface="+mj-lt"/>
              </a:rPr>
              <a:t>schedule B:</a:t>
            </a:r>
          </a:p>
        </p:txBody>
      </p:sp>
    </p:spTree>
    <p:extLst>
      <p:ext uri="{BB962C8B-B14F-4D97-AF65-F5344CB8AC3E}">
        <p14:creationId xmlns:p14="http://schemas.microsoft.com/office/powerpoint/2010/main" val="3778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Scheduling Definitions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10515600" cy="4800600"/>
          </a:xfrm>
          <a:noFill/>
          <a:ln/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u="sng" dirty="0"/>
              <a:t>serial schedule</a:t>
            </a:r>
            <a:r>
              <a:rPr lang="en-US" dirty="0"/>
              <a:t> is one that does not interleave the actions of different transactions</a:t>
            </a:r>
          </a:p>
          <a:p>
            <a:endParaRPr lang="en-US" i="1" u="sng" dirty="0">
              <a:solidFill>
                <a:schemeClr val="accent2"/>
              </a:solidFill>
            </a:endParaRPr>
          </a:p>
          <a:p>
            <a:r>
              <a:rPr lang="en-US" dirty="0"/>
              <a:t>A and B are </a:t>
            </a:r>
            <a:r>
              <a:rPr lang="en-US" b="1" u="sng" dirty="0"/>
              <a:t>equivalent schedules</a:t>
            </a:r>
            <a:r>
              <a:rPr lang="en-US" dirty="0"/>
              <a:t> if,</a:t>
            </a:r>
            <a:r>
              <a:rPr lang="en-US" i="1" dirty="0"/>
              <a:t> </a:t>
            </a:r>
            <a:r>
              <a:rPr lang="en-US" b="1" i="1" dirty="0"/>
              <a:t>for any database state</a:t>
            </a:r>
            <a:r>
              <a:rPr lang="en-US" dirty="0"/>
              <a:t>, the effect on DB of executing A </a:t>
            </a:r>
            <a:r>
              <a:rPr lang="en-US" b="1" dirty="0"/>
              <a:t>is identical to </a:t>
            </a:r>
            <a:r>
              <a:rPr lang="en-US" dirty="0"/>
              <a:t>the effect of executing B</a:t>
            </a:r>
          </a:p>
          <a:p>
            <a:endParaRPr lang="en-US" i="1" u="sng" dirty="0">
              <a:solidFill>
                <a:schemeClr val="accent2"/>
              </a:solidFill>
            </a:endParaRPr>
          </a:p>
          <a:p>
            <a:r>
              <a:rPr lang="en-US" i="1" dirty="0"/>
              <a:t>A </a:t>
            </a:r>
            <a:r>
              <a:rPr lang="en-US" b="1" u="sng" dirty="0"/>
              <a:t>serializable schedule</a:t>
            </a:r>
            <a:r>
              <a:rPr lang="en-US" dirty="0"/>
              <a:t> is a schedule that is equivalent to </a:t>
            </a:r>
            <a:r>
              <a:rPr lang="en-US" b="1" i="1" dirty="0"/>
              <a:t>some</a:t>
            </a:r>
            <a:r>
              <a:rPr lang="en-US" dirty="0"/>
              <a:t> serial execution of the transactions.</a:t>
            </a:r>
          </a:p>
          <a:p>
            <a:pPr>
              <a:buFont typeface="Wingdings" charset="2"/>
              <a:buNone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73349" y="5204479"/>
            <a:ext cx="4280451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The word “</a:t>
            </a:r>
            <a:r>
              <a:rPr lang="en-US" sz="2800" b="1" dirty="0">
                <a:latin typeface="+mj-lt"/>
              </a:rPr>
              <a:t>some” </a:t>
            </a:r>
            <a:r>
              <a:rPr lang="en-US" sz="2800" dirty="0">
                <a:latin typeface="+mj-lt"/>
              </a:rPr>
              <a:t>makes this definition powerful &amp; tricky!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Interleaving &amp; scheduling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1561297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779"/>
            <a:ext cx="10515600" cy="1325563"/>
          </a:xfrm>
        </p:spPr>
        <p:txBody>
          <a:bodyPr/>
          <a:lstStyle/>
          <a:p>
            <a:r>
              <a:rPr lang="en-US" dirty="0"/>
              <a:t>Serializable?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19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Interleaving &amp; scheduling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01131" y="2988132"/>
            <a:ext cx="7159843" cy="1707737"/>
            <a:chOff x="543325" y="2639978"/>
            <a:chExt cx="10367750" cy="1772104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43325" y="2697456"/>
              <a:ext cx="694507" cy="54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C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3325" y="3585352"/>
              <a:ext cx="694507" cy="54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55754" y="2639978"/>
              <a:ext cx="2110448" cy="542941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>
                  <a:latin typeface="+mj-lt"/>
                </a:rPr>
                <a:t>A += 100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86442" y="2650774"/>
              <a:ext cx="1996710" cy="542941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B -= 100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01974" y="3550697"/>
              <a:ext cx="2238116" cy="542941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A *= 1.06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81159" y="3557633"/>
              <a:ext cx="2224189" cy="542941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B *= 1.06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8404227" y="4906677"/>
            <a:ext cx="3368673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Same as a serial schedule </a:t>
            </a:r>
            <a:r>
              <a:rPr lang="en-US" sz="2400" b="1" i="1" dirty="0">
                <a:latin typeface="+mj-lt"/>
              </a:rPr>
              <a:t>for all possible values of A, B = </a:t>
            </a:r>
            <a:r>
              <a:rPr lang="en-US" sz="2400" b="1" u="sng" dirty="0">
                <a:latin typeface="+mj-lt"/>
              </a:rPr>
              <a:t>serializable</a:t>
            </a:r>
            <a:endParaRPr lang="en-US" sz="2400" u="sng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9586" y="1196509"/>
            <a:ext cx="2260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latin typeface="+mj-lt"/>
              </a:rPr>
              <a:t>Serial </a:t>
            </a:r>
            <a:r>
              <a:rPr lang="en-US" sz="2400" u="sng">
                <a:latin typeface="+mj-lt"/>
              </a:rPr>
              <a:t>schedules:</a:t>
            </a:r>
            <a:endParaRPr lang="en-US" sz="2400" u="sng" dirty="0">
              <a:latin typeface="+mj-l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307784"/>
              </p:ext>
            </p:extLst>
          </p:nvPr>
        </p:nvGraphicFramePr>
        <p:xfrm>
          <a:off x="7809586" y="1764477"/>
          <a:ext cx="3963314" cy="11125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2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9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3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>
                          <a:sym typeface="Wingdings"/>
                        </a:rPr>
                        <a:t>,</a:t>
                      </a:r>
                      <a:r>
                        <a:rPr lang="en-US" dirty="0">
                          <a:sym typeface="Wingdings"/>
                        </a:rPr>
                        <a:t>T</a:t>
                      </a:r>
                      <a:r>
                        <a:rPr lang="en-US" baseline="-25000" dirty="0">
                          <a:sym typeface="Wingdings"/>
                        </a:rPr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1.06*(A+100)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1.06*(B-100)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3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>
                          <a:sym typeface="Wingdings"/>
                        </a:rPr>
                        <a:t>,</a:t>
                      </a:r>
                      <a:r>
                        <a:rPr lang="en-US" dirty="0">
                          <a:sym typeface="Wingdings"/>
                        </a:rPr>
                        <a:t>T</a:t>
                      </a:r>
                      <a:r>
                        <a:rPr lang="en-US" baseline="-25000" dirty="0">
                          <a:sym typeface="Wingdings"/>
                        </a:rPr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1.06*A + 100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1.06*B - 100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96630"/>
              </p:ext>
            </p:extLst>
          </p:nvPr>
        </p:nvGraphicFramePr>
        <p:xfrm>
          <a:off x="8682167" y="3566742"/>
          <a:ext cx="3090733" cy="7391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389">
                <a:tc>
                  <a:txBody>
                    <a:bodyPr/>
                    <a:lstStyle/>
                    <a:p>
                      <a:r>
                        <a:rPr lang="en-US" dirty="0"/>
                        <a:t>1.06*(A+100)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1.06*(B-100)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Rounded Rectangle 16"/>
          <p:cNvSpPr/>
          <p:nvPr/>
        </p:nvSpPr>
        <p:spPr>
          <a:xfrm>
            <a:off x="7700729" y="2108711"/>
            <a:ext cx="4174435" cy="424070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6000"/>
            </a:scheme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8584096" y="3899168"/>
            <a:ext cx="3267860" cy="424070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6000"/>
            </a:scheme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1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Concurrency, scheduling &amp; anomalies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Locking: 2PL, conflict </a:t>
            </a:r>
            <a:r>
              <a:rPr lang="en-US" dirty="0" err="1">
                <a:latin typeface="+mj-lt"/>
              </a:rPr>
              <a:t>serializability</a:t>
            </a:r>
            <a:r>
              <a:rPr lang="en-US" dirty="0">
                <a:latin typeface="+mj-lt"/>
              </a:rPr>
              <a:t>, deadlock detection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69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779"/>
            <a:ext cx="10515600" cy="1325563"/>
          </a:xfrm>
        </p:spPr>
        <p:txBody>
          <a:bodyPr/>
          <a:lstStyle/>
          <a:p>
            <a:r>
              <a:rPr lang="en-US" dirty="0"/>
              <a:t>Serializable?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20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Interleaving &amp; scheduling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01131" y="2988132"/>
            <a:ext cx="7159843" cy="1707737"/>
            <a:chOff x="543325" y="2639978"/>
            <a:chExt cx="10367750" cy="1772104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43325" y="2697456"/>
              <a:ext cx="694507" cy="54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C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3325" y="3585352"/>
              <a:ext cx="694507" cy="54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55754" y="2639978"/>
              <a:ext cx="2110448" cy="542941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>
                  <a:latin typeface="+mj-lt"/>
                </a:rPr>
                <a:t>A += 100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704809" y="2639978"/>
              <a:ext cx="1996710" cy="542941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B -= 100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01974" y="3550697"/>
              <a:ext cx="2238116" cy="542941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A *= 1.06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23050" y="3550697"/>
              <a:ext cx="2224189" cy="542941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B *= 1.06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8404227" y="4906677"/>
            <a:ext cx="3368673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Not </a:t>
            </a:r>
            <a:r>
              <a:rPr lang="en-US" sz="2400" i="1" dirty="0">
                <a:latin typeface="+mj-lt"/>
              </a:rPr>
              <a:t>equivalent</a:t>
            </a:r>
            <a:r>
              <a:rPr lang="en-US" sz="2400" dirty="0">
                <a:latin typeface="+mj-lt"/>
              </a:rPr>
              <a:t> to any serializable schedule</a:t>
            </a:r>
            <a:r>
              <a:rPr lang="en-US" sz="2400" b="1" i="1" dirty="0">
                <a:latin typeface="+mj-lt"/>
              </a:rPr>
              <a:t> = not </a:t>
            </a:r>
            <a:r>
              <a:rPr lang="en-US" sz="2400" b="1" u="sng" dirty="0">
                <a:latin typeface="+mj-lt"/>
              </a:rPr>
              <a:t>serializable</a:t>
            </a:r>
            <a:endParaRPr lang="en-US" sz="2400" u="sng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9586" y="1196509"/>
            <a:ext cx="2260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latin typeface="+mj-lt"/>
              </a:rPr>
              <a:t>Serial </a:t>
            </a:r>
            <a:r>
              <a:rPr lang="en-US" sz="2400" u="sng">
                <a:latin typeface="+mj-lt"/>
              </a:rPr>
              <a:t>schedules:</a:t>
            </a:r>
            <a:endParaRPr lang="en-US" sz="2400" u="sng" dirty="0">
              <a:latin typeface="+mj-l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83499"/>
              </p:ext>
            </p:extLst>
          </p:nvPr>
        </p:nvGraphicFramePr>
        <p:xfrm>
          <a:off x="7809586" y="1764477"/>
          <a:ext cx="3963314" cy="11125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2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9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3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>
                          <a:sym typeface="Wingdings"/>
                        </a:rPr>
                        <a:t>,</a:t>
                      </a:r>
                      <a:r>
                        <a:rPr lang="en-US" dirty="0">
                          <a:sym typeface="Wingdings"/>
                        </a:rPr>
                        <a:t>T</a:t>
                      </a:r>
                      <a:r>
                        <a:rPr lang="en-US" baseline="-25000" dirty="0">
                          <a:sym typeface="Wingdings"/>
                        </a:rPr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1.06*(A+100)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1.06*(B-100)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3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>
                          <a:sym typeface="Wingdings"/>
                        </a:rPr>
                        <a:t>,</a:t>
                      </a:r>
                      <a:r>
                        <a:rPr lang="en-US" dirty="0">
                          <a:sym typeface="Wingdings"/>
                        </a:rPr>
                        <a:t>T</a:t>
                      </a:r>
                      <a:r>
                        <a:rPr lang="en-US" baseline="-25000" dirty="0">
                          <a:sym typeface="Wingdings"/>
                        </a:rPr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1.06*A + 100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1.06*B - 100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035802"/>
              </p:ext>
            </p:extLst>
          </p:nvPr>
        </p:nvGraphicFramePr>
        <p:xfrm>
          <a:off x="8682167" y="3566742"/>
          <a:ext cx="3090733" cy="7391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389">
                <a:tc>
                  <a:txBody>
                    <a:bodyPr/>
                    <a:lstStyle/>
                    <a:p>
                      <a:r>
                        <a:rPr lang="en-US" dirty="0"/>
                        <a:t>1.06*(A+100)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1.06*B - 100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65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 can go wrong with interleaving?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  <a:p>
            <a:r>
              <a:rPr lang="en-US" sz="3200" dirty="0"/>
              <a:t>Various anomalies which break isolation / </a:t>
            </a:r>
            <a:r>
              <a:rPr lang="en-US" sz="3200" dirty="0" err="1"/>
              <a:t>serializability</a:t>
            </a:r>
            <a:endParaRPr lang="en-US" sz="3200" dirty="0"/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Often referred to by name…</a:t>
            </a:r>
          </a:p>
          <a:p>
            <a:pPr marL="457200" lvl="1" indent="0">
              <a:buNone/>
            </a:pPr>
            <a:endParaRPr lang="en-US" sz="3200" dirty="0"/>
          </a:p>
          <a:p>
            <a:r>
              <a:rPr lang="en-US" sz="3200" dirty="0"/>
              <a:t>Occur because of / with certain “conflicts” between interleaved TXNs</a:t>
            </a:r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Interleaving &amp; scheduling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927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779"/>
            <a:ext cx="10515600" cy="1325563"/>
          </a:xfrm>
        </p:spPr>
        <p:txBody>
          <a:bodyPr/>
          <a:lstStyle/>
          <a:p>
            <a:r>
              <a:rPr lang="en-US" dirty="0"/>
              <a:t>The DBMS’s view of the schedule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22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Interleaving &amp; scheduling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8200" y="1529121"/>
            <a:ext cx="4727713" cy="1379065"/>
            <a:chOff x="543325" y="2666677"/>
            <a:chExt cx="10367750" cy="1745405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43325" y="2697456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C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3325" y="3585352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55754" y="2666678"/>
              <a:ext cx="2197792" cy="467443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+mj-lt"/>
                </a:rPr>
                <a:t>A += 100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631332" y="2666677"/>
              <a:ext cx="2085301" cy="467443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B -= 100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10083" y="3585352"/>
              <a:ext cx="2320831" cy="46744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A *= 1.06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30672" y="3589229"/>
              <a:ext cx="2306769" cy="46744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B *= 1.06</a:t>
              </a:r>
            </a:p>
          </p:txBody>
        </p:sp>
      </p:grpSp>
      <p:cxnSp>
        <p:nvCxnSpPr>
          <p:cNvPr id="40" name="Straight Arrow Connector 39"/>
          <p:cNvCxnSpPr/>
          <p:nvPr/>
        </p:nvCxnSpPr>
        <p:spPr>
          <a:xfrm>
            <a:off x="1467074" y="5793391"/>
            <a:ext cx="8133396" cy="1468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74643" y="4202857"/>
            <a:ext cx="402739" cy="621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C00000"/>
                </a:solidFill>
                <a:latin typeface="+mj-lt"/>
              </a:rPr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74643" y="5016222"/>
            <a:ext cx="401397" cy="621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467074" y="4251972"/>
            <a:ext cx="792205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>
                <a:latin typeface="+mj-lt"/>
              </a:rPr>
              <a:t>R(A)</a:t>
            </a:r>
            <a:endParaRPr lang="en-US" sz="2800" dirty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366210" y="5020827"/>
            <a:ext cx="792205" cy="52322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>
                <a:latin typeface="+mj-lt"/>
              </a:rPr>
              <a:t>R(A)</a:t>
            </a:r>
            <a:endParaRPr lang="en-US" sz="2800" dirty="0"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48971" y="4253623"/>
            <a:ext cx="917239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W(A)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287570" y="5020827"/>
            <a:ext cx="917239" cy="52322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W(A)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33964" y="5016222"/>
            <a:ext cx="782587" cy="52322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R(B)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255324" y="5016222"/>
            <a:ext cx="917239" cy="52322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W(B)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285382" y="4250321"/>
            <a:ext cx="782587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R(B)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267279" y="4251972"/>
            <a:ext cx="907621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W(B)</a:t>
            </a:r>
          </a:p>
        </p:txBody>
      </p:sp>
      <p:sp>
        <p:nvSpPr>
          <p:cNvPr id="3" name="Rectangle 2"/>
          <p:cNvSpPr/>
          <p:nvPr/>
        </p:nvSpPr>
        <p:spPr>
          <a:xfrm>
            <a:off x="339231" y="956642"/>
            <a:ext cx="5916094" cy="2226365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043498" y="1432072"/>
            <a:ext cx="3419060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Each action in the TXNs </a:t>
            </a:r>
            <a:r>
              <a:rPr lang="en-US" sz="2400" i="1" dirty="0">
                <a:latin typeface="+mj-lt"/>
              </a:rPr>
              <a:t>reads a value from global memory</a:t>
            </a:r>
            <a:r>
              <a:rPr lang="en-US" sz="2400" dirty="0">
                <a:latin typeface="+mj-lt"/>
              </a:rPr>
              <a:t> and then </a:t>
            </a:r>
            <a:r>
              <a:rPr lang="en-US" sz="2400" i="1" dirty="0">
                <a:latin typeface="+mj-lt"/>
              </a:rPr>
              <a:t>writes one back to it</a:t>
            </a:r>
          </a:p>
          <a:p>
            <a:endParaRPr lang="en-US" sz="2400" i="1" dirty="0">
              <a:latin typeface="+mj-lt"/>
            </a:endParaRPr>
          </a:p>
          <a:p>
            <a:r>
              <a:rPr lang="en-US" sz="2400" dirty="0">
                <a:latin typeface="+mj-lt"/>
              </a:rPr>
              <a:t>Scheduling order matters!</a:t>
            </a:r>
          </a:p>
        </p:txBody>
      </p:sp>
    </p:spTree>
    <p:extLst>
      <p:ext uri="{BB962C8B-B14F-4D97-AF65-F5344CB8AC3E}">
        <p14:creationId xmlns:p14="http://schemas.microsoft.com/office/powerpoint/2010/main" val="108803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43199"/>
            <a:ext cx="7105183" cy="2464265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r>
              <a:rPr lang="en-US" dirty="0"/>
              <a:t>Thus, there are three types of conflicts:</a:t>
            </a:r>
          </a:p>
          <a:p>
            <a:pPr lvl="1"/>
            <a:r>
              <a:rPr lang="en-US" dirty="0"/>
              <a:t>Read-Write conflicts (RW)</a:t>
            </a:r>
          </a:p>
          <a:p>
            <a:pPr lvl="1"/>
            <a:r>
              <a:rPr lang="en-US" dirty="0"/>
              <a:t>Write-Read conflicts (WR) </a:t>
            </a:r>
          </a:p>
          <a:p>
            <a:pPr lvl="1"/>
            <a:r>
              <a:rPr lang="en-US" dirty="0"/>
              <a:t>Write-Write conflicts (WW)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34668" y="3282834"/>
            <a:ext cx="29191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+mj-lt"/>
              </a:rPr>
              <a:t>Why no “RR Conflict”?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Interleaving &amp; scheduling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962083" y="1686034"/>
            <a:ext cx="10391717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>
                <a:latin typeface="+mj-lt"/>
              </a:rPr>
              <a:t>Two actions </a:t>
            </a:r>
            <a:r>
              <a:rPr lang="en-US" sz="2800" b="1" u="sng" dirty="0">
                <a:latin typeface="+mj-lt"/>
              </a:rPr>
              <a:t>conflict</a:t>
            </a:r>
            <a:r>
              <a:rPr lang="en-US" sz="2800" dirty="0">
                <a:latin typeface="+mj-lt"/>
              </a:rPr>
              <a:t> if they are part of different TXNs, involve the same variable, and at least one of them is a write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2083" y="5011521"/>
            <a:ext cx="10391717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Interleaving anomalies occur with / because of these conflicts between TXNs</a:t>
            </a:r>
            <a:r>
              <a:rPr lang="en-US" sz="2800" dirty="0">
                <a:latin typeface="+mj-lt"/>
              </a:rPr>
              <a:t> </a:t>
            </a:r>
            <a:r>
              <a:rPr lang="en-US" sz="2800" i="1" dirty="0">
                <a:latin typeface="+mj-lt"/>
              </a:rPr>
              <a:t>(but these conflicts can occur without causing anomalies!)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78452" y="6202964"/>
            <a:ext cx="3375348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+mj-lt"/>
              </a:rPr>
              <a:t>See </a:t>
            </a:r>
            <a:r>
              <a:rPr lang="en-US" sz="2400" b="1" i="1">
                <a:latin typeface="+mj-lt"/>
              </a:rPr>
              <a:t>next section for more!</a:t>
            </a:r>
            <a:endParaRPr lang="en-US" sz="24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456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34655" y="5933614"/>
            <a:ext cx="6122702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i="1">
                <a:latin typeface="+mj-lt"/>
              </a:rPr>
              <a:t>Occurring </a:t>
            </a:r>
            <a:r>
              <a:rPr lang="en-US" sz="2800" i="1" dirty="0">
                <a:latin typeface="+mj-lt"/>
              </a:rPr>
              <a:t>with </a:t>
            </a:r>
            <a:r>
              <a:rPr lang="en-US" sz="2800" i="1">
                <a:latin typeface="+mj-lt"/>
              </a:rPr>
              <a:t>/ because of a </a:t>
            </a:r>
            <a:r>
              <a:rPr lang="en-US" sz="2800" b="1" i="1" dirty="0">
                <a:latin typeface="+mj-lt"/>
              </a:rPr>
              <a:t>RW conflict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Interleaving &amp; scheduling</a:t>
              </a:r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838200" y="3614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Classic Anomalies with Interleaved Execution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785738"/>
            <a:ext cx="37062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+mj-lt"/>
              </a:rPr>
              <a:t>“Unrepeatable read”: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286648" y="5222672"/>
            <a:ext cx="5201449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8200" y="358223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C00000"/>
                </a:solidFill>
                <a:latin typeface="+mj-lt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8200" y="443788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68787" y="3582236"/>
            <a:ext cx="792205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R(A)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73390" y="3582236"/>
            <a:ext cx="792205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R(A)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21526" y="2672946"/>
            <a:ext cx="403227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+mj-lt"/>
              </a:rPr>
              <a:t>T</a:t>
            </a:r>
            <a:r>
              <a:rPr lang="en-US" sz="2400" baseline="-25000" dirty="0">
                <a:latin typeface="+mj-lt"/>
              </a:rPr>
              <a:t>1</a:t>
            </a:r>
            <a:r>
              <a:rPr lang="en-US" sz="2400" dirty="0">
                <a:latin typeface="+mj-lt"/>
              </a:rPr>
              <a:t> </a:t>
            </a:r>
            <a:r>
              <a:rPr lang="en-US" sz="2400" u="sng" dirty="0">
                <a:latin typeface="+mj-lt"/>
              </a:rPr>
              <a:t>reads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some data from A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+mj-lt"/>
              </a:rPr>
              <a:t>T</a:t>
            </a:r>
            <a:r>
              <a:rPr lang="en-US" sz="2400" baseline="-25000" dirty="0">
                <a:latin typeface="+mj-lt"/>
              </a:rPr>
              <a:t>2</a:t>
            </a:r>
            <a:r>
              <a:rPr lang="en-US" sz="2400" dirty="0">
                <a:latin typeface="+mj-lt"/>
              </a:rPr>
              <a:t> </a:t>
            </a:r>
            <a:r>
              <a:rPr lang="en-US" sz="2400" u="sng" dirty="0">
                <a:latin typeface="+mj-lt"/>
              </a:rPr>
              <a:t>writes</a:t>
            </a:r>
            <a:r>
              <a:rPr lang="en-US" sz="2400" dirty="0">
                <a:latin typeface="+mj-lt"/>
              </a:rPr>
              <a:t> to A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+mj-lt"/>
              </a:rPr>
              <a:t>Then, T</a:t>
            </a:r>
            <a:r>
              <a:rPr lang="en-US" sz="2400" baseline="-25000" dirty="0">
                <a:latin typeface="+mj-lt"/>
              </a:rPr>
              <a:t>1</a:t>
            </a:r>
            <a:r>
              <a:rPr lang="en-US" sz="2400" dirty="0">
                <a:latin typeface="+mj-lt"/>
              </a:rPr>
              <a:t> reads from A again </a:t>
            </a:r>
            <a:r>
              <a:rPr lang="en-US" sz="2400" i="1" dirty="0">
                <a:latin typeface="+mj-lt"/>
              </a:rPr>
              <a:t>and now gets a different / inconsistent value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2692474" y="4437882"/>
            <a:ext cx="2549434" cy="528557"/>
            <a:chOff x="2692474" y="4437882"/>
            <a:chExt cx="2549434" cy="528557"/>
          </a:xfrm>
        </p:grpSpPr>
        <p:sp>
          <p:nvSpPr>
            <p:cNvPr id="19" name="TextBox 18"/>
            <p:cNvSpPr txBox="1"/>
            <p:nvPr/>
          </p:nvSpPr>
          <p:spPr>
            <a:xfrm>
              <a:off x="2692474" y="4443219"/>
              <a:ext cx="792205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>
                  <a:latin typeface="+mj-lt"/>
                </a:rPr>
                <a:t>R(A)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16161" y="4442140"/>
              <a:ext cx="917239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W(A)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64882" y="4437882"/>
              <a:ext cx="377026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C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38200" y="2672946"/>
            <a:ext cx="1323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+mj-lt"/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8917041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18" grpId="0" animBg="1"/>
      <p:bldP spid="10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32153" y="5933614"/>
            <a:ext cx="6127704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i="1">
                <a:latin typeface="+mj-lt"/>
              </a:rPr>
              <a:t>Occurring with / because of </a:t>
            </a:r>
            <a:r>
              <a:rPr lang="en-US" sz="2800" i="1" dirty="0">
                <a:latin typeface="+mj-lt"/>
              </a:rPr>
              <a:t>a </a:t>
            </a:r>
            <a:r>
              <a:rPr lang="en-US" sz="2800" b="1" i="1" dirty="0">
                <a:latin typeface="+mj-lt"/>
              </a:rPr>
              <a:t>WR conflict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Interleaving &amp; scheduling</a:t>
              </a:r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838200" y="3614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Classic Anomalies with Interleaved Execution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785738"/>
            <a:ext cx="70605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+mj-lt"/>
              </a:rPr>
              <a:t>“Dirty read” / Reading uncommitted data: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286648" y="5222672"/>
            <a:ext cx="5201449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8200" y="358223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C00000"/>
                </a:solidFill>
                <a:latin typeface="+mj-lt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8200" y="443788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40811" y="3582236"/>
            <a:ext cx="917239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W(A)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65645" y="3588095"/>
            <a:ext cx="386644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21526" y="2672946"/>
            <a:ext cx="403227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+mj-lt"/>
              </a:rPr>
              <a:t>T</a:t>
            </a:r>
            <a:r>
              <a:rPr lang="en-US" sz="2400" baseline="-25000" dirty="0">
                <a:latin typeface="+mj-lt"/>
              </a:rPr>
              <a:t>1</a:t>
            </a:r>
            <a:r>
              <a:rPr lang="en-US" sz="2400" dirty="0">
                <a:latin typeface="+mj-lt"/>
              </a:rPr>
              <a:t> </a:t>
            </a:r>
            <a:r>
              <a:rPr lang="en-US" sz="2400" u="sng" dirty="0">
                <a:latin typeface="+mj-lt"/>
              </a:rPr>
              <a:t>writes</a:t>
            </a:r>
            <a:r>
              <a:rPr lang="en-US" sz="2400" dirty="0">
                <a:latin typeface="+mj-lt"/>
              </a:rPr>
              <a:t> some data to A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+mj-lt"/>
              </a:rPr>
              <a:t>T</a:t>
            </a:r>
            <a:r>
              <a:rPr lang="en-US" sz="2400" baseline="-25000" dirty="0">
                <a:latin typeface="+mj-lt"/>
              </a:rPr>
              <a:t>2</a:t>
            </a:r>
            <a:r>
              <a:rPr lang="en-US" sz="2400" dirty="0">
                <a:latin typeface="+mj-lt"/>
              </a:rPr>
              <a:t> </a:t>
            </a:r>
            <a:r>
              <a:rPr lang="en-US" sz="2400" u="sng" dirty="0">
                <a:latin typeface="+mj-lt"/>
              </a:rPr>
              <a:t>reads</a:t>
            </a:r>
            <a:r>
              <a:rPr lang="en-US" sz="2400" dirty="0">
                <a:latin typeface="+mj-lt"/>
              </a:rPr>
              <a:t> from A, then writes back to A &amp; commits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+mj-lt"/>
              </a:rPr>
              <a:t>T</a:t>
            </a:r>
            <a:r>
              <a:rPr lang="en-US" sz="2400" baseline="-25000" dirty="0">
                <a:latin typeface="+mj-lt"/>
              </a:rPr>
              <a:t>1</a:t>
            </a:r>
            <a:r>
              <a:rPr lang="en-US" sz="2400" dirty="0">
                <a:latin typeface="+mj-lt"/>
              </a:rPr>
              <a:t> then aborts- </a:t>
            </a:r>
            <a:r>
              <a:rPr lang="en-US" sz="2400" i="1" dirty="0">
                <a:latin typeface="+mj-lt"/>
              </a:rPr>
              <a:t>now T</a:t>
            </a:r>
            <a:r>
              <a:rPr lang="en-US" sz="2400" i="1" baseline="-25000" dirty="0">
                <a:latin typeface="+mj-lt"/>
              </a:rPr>
              <a:t>2</a:t>
            </a:r>
            <a:r>
              <a:rPr lang="en-US" sz="2400" i="1" dirty="0">
                <a:latin typeface="+mj-lt"/>
              </a:rPr>
              <a:t>’s result is based on an obsolete / inconsistent value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763331" y="4437882"/>
            <a:ext cx="2497032" cy="523220"/>
            <a:chOff x="2763331" y="4437882"/>
            <a:chExt cx="2497032" cy="523220"/>
          </a:xfrm>
        </p:grpSpPr>
        <p:sp>
          <p:nvSpPr>
            <p:cNvPr id="19" name="TextBox 18"/>
            <p:cNvSpPr txBox="1"/>
            <p:nvPr/>
          </p:nvSpPr>
          <p:spPr>
            <a:xfrm>
              <a:off x="2763331" y="4437882"/>
              <a:ext cx="792205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>
                  <a:latin typeface="+mj-lt"/>
                </a:rPr>
                <a:t>R(A)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60817" y="4437882"/>
              <a:ext cx="917239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W(A)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83337" y="4437882"/>
              <a:ext cx="377026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C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38200" y="2672946"/>
            <a:ext cx="1323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+mj-lt"/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127660044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18" grpId="0" animBg="1"/>
      <p:bldP spid="10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Interleaving &amp; scheduling</a:t>
              </a:r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838200" y="3614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Classic Anomalies with Interleaved Execution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785738"/>
            <a:ext cx="77831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+mj-lt"/>
              </a:rPr>
              <a:t>“Inconsistent read” / Reading partial commits: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397833" y="5211506"/>
            <a:ext cx="653800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8200" y="358223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C00000"/>
                </a:solidFill>
                <a:latin typeface="+mj-lt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8200" y="443788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75489" y="3526846"/>
            <a:ext cx="811441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W(A)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23778" y="2469221"/>
            <a:ext cx="380416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+mj-lt"/>
              </a:rPr>
              <a:t>T</a:t>
            </a:r>
            <a:r>
              <a:rPr lang="en-US" sz="2400" baseline="-25000" dirty="0">
                <a:latin typeface="+mj-lt"/>
              </a:rPr>
              <a:t>1</a:t>
            </a:r>
            <a:r>
              <a:rPr lang="en-US" sz="2400" dirty="0">
                <a:latin typeface="+mj-lt"/>
              </a:rPr>
              <a:t> </a:t>
            </a:r>
            <a:r>
              <a:rPr lang="en-US" sz="2400" u="sng" dirty="0">
                <a:latin typeface="+mj-lt"/>
              </a:rPr>
              <a:t>writes</a:t>
            </a:r>
            <a:r>
              <a:rPr lang="en-US" sz="2400" dirty="0">
                <a:latin typeface="+mj-lt"/>
              </a:rPr>
              <a:t> some data to A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+mj-lt"/>
              </a:rPr>
              <a:t>T</a:t>
            </a:r>
            <a:r>
              <a:rPr lang="en-US" sz="2400" baseline="-25000" dirty="0">
                <a:latin typeface="+mj-lt"/>
              </a:rPr>
              <a:t>2</a:t>
            </a:r>
            <a:r>
              <a:rPr lang="en-US" sz="2400" dirty="0">
                <a:latin typeface="+mj-lt"/>
              </a:rPr>
              <a:t> </a:t>
            </a:r>
            <a:r>
              <a:rPr lang="en-US" sz="2400" u="sng" dirty="0">
                <a:latin typeface="+mj-lt"/>
              </a:rPr>
              <a:t>reads</a:t>
            </a:r>
            <a:r>
              <a:rPr lang="en-US" sz="2400" dirty="0">
                <a:latin typeface="+mj-lt"/>
              </a:rPr>
              <a:t> from A </a:t>
            </a:r>
            <a:r>
              <a:rPr lang="en-US" sz="2400" i="1" dirty="0">
                <a:latin typeface="+mj-lt"/>
              </a:rPr>
              <a:t>and B</a:t>
            </a:r>
            <a:r>
              <a:rPr lang="en-US" sz="2400" dirty="0">
                <a:latin typeface="+mj-lt"/>
              </a:rPr>
              <a:t>, and then writes some value which depends on A &amp; B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+mj-lt"/>
              </a:rPr>
              <a:t>T</a:t>
            </a:r>
            <a:r>
              <a:rPr lang="en-US" sz="2400" baseline="-25000" dirty="0">
                <a:latin typeface="+mj-lt"/>
              </a:rPr>
              <a:t>1</a:t>
            </a:r>
            <a:r>
              <a:rPr lang="en-US" sz="2400" dirty="0">
                <a:latin typeface="+mj-lt"/>
              </a:rPr>
              <a:t> then writes to B- </a:t>
            </a:r>
            <a:r>
              <a:rPr lang="en-US" sz="2400" i="1" dirty="0">
                <a:latin typeface="+mj-lt"/>
              </a:rPr>
              <a:t>now T</a:t>
            </a:r>
            <a:r>
              <a:rPr lang="en-US" sz="2400" i="1" baseline="-25000" dirty="0">
                <a:latin typeface="+mj-lt"/>
              </a:rPr>
              <a:t>2</a:t>
            </a:r>
            <a:r>
              <a:rPr lang="en-US" sz="2400" i="1" dirty="0">
                <a:latin typeface="+mj-lt"/>
              </a:rPr>
              <a:t>’s result is based on an incomplete commit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38200" y="2672946"/>
            <a:ext cx="1323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+mj-lt"/>
              </a:rPr>
              <a:t>Example: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304264" y="3526846"/>
            <a:ext cx="1293015" cy="461666"/>
            <a:chOff x="5181455" y="3526845"/>
            <a:chExt cx="1293015" cy="461666"/>
          </a:xfrm>
        </p:grpSpPr>
        <p:sp>
          <p:nvSpPr>
            <p:cNvPr id="18" name="TextBox 17"/>
            <p:cNvSpPr txBox="1"/>
            <p:nvPr/>
          </p:nvSpPr>
          <p:spPr>
            <a:xfrm>
              <a:off x="5181455" y="3526846"/>
              <a:ext cx="803425" cy="461665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W(B)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124694" y="3526845"/>
              <a:ext cx="349776" cy="461665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C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598115" y="4393320"/>
            <a:ext cx="3526579" cy="461665"/>
            <a:chOff x="2486930" y="4404486"/>
            <a:chExt cx="3526579" cy="461665"/>
          </a:xfrm>
        </p:grpSpPr>
        <p:sp>
          <p:nvSpPr>
            <p:cNvPr id="19" name="TextBox 18"/>
            <p:cNvSpPr txBox="1"/>
            <p:nvPr/>
          </p:nvSpPr>
          <p:spPr>
            <a:xfrm>
              <a:off x="2486930" y="4404486"/>
              <a:ext cx="704039" cy="46166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+mj-lt"/>
                </a:rPr>
                <a:t>R(A)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63733" y="4404486"/>
              <a:ext cx="349776" cy="46166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C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06044" y="4404486"/>
              <a:ext cx="696024" cy="46166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R(B)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17143" y="4404486"/>
              <a:ext cx="1449436" cy="46166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W(C=A*B)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026089" y="6065406"/>
            <a:ext cx="6139822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+mj-lt"/>
              </a:rPr>
              <a:t>Again, occurring because of a </a:t>
            </a:r>
            <a:r>
              <a:rPr lang="en-US" sz="2800" b="1" i="1" dirty="0">
                <a:latin typeface="+mj-lt"/>
              </a:rPr>
              <a:t>WR conflict</a:t>
            </a:r>
          </a:p>
        </p:txBody>
      </p:sp>
    </p:spTree>
    <p:extLst>
      <p:ext uri="{BB962C8B-B14F-4D97-AF65-F5344CB8AC3E}">
        <p14:creationId xmlns:p14="http://schemas.microsoft.com/office/powerpoint/2010/main" val="119721639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 uiExpand="1" build="p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Interleaving &amp; scheduling</a:t>
              </a:r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838200" y="3614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Classic Anomalies with Interleaved Execution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785738"/>
            <a:ext cx="35778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+mj-lt"/>
              </a:rPr>
              <a:t>Partially-lost update: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286648" y="5222672"/>
            <a:ext cx="5201449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8200" y="358223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C00000"/>
                </a:solidFill>
                <a:latin typeface="+mj-lt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8200" y="443788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58663" y="3582236"/>
            <a:ext cx="917239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W(A)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21526" y="2672946"/>
            <a:ext cx="44199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+mj-lt"/>
              </a:rPr>
              <a:t>T</a:t>
            </a:r>
            <a:r>
              <a:rPr lang="en-US" sz="2400" baseline="-25000" dirty="0">
                <a:latin typeface="+mj-lt"/>
              </a:rPr>
              <a:t>1</a:t>
            </a:r>
            <a:r>
              <a:rPr lang="en-US" sz="2400" dirty="0">
                <a:latin typeface="+mj-lt"/>
              </a:rPr>
              <a:t> </a:t>
            </a:r>
            <a:r>
              <a:rPr lang="en-US" sz="2400" i="1" u="sng" dirty="0">
                <a:latin typeface="+mj-lt"/>
              </a:rPr>
              <a:t>blind </a:t>
            </a:r>
            <a:r>
              <a:rPr lang="en-US" sz="2400" u="sng" dirty="0">
                <a:latin typeface="+mj-lt"/>
              </a:rPr>
              <a:t>writes</a:t>
            </a:r>
            <a:r>
              <a:rPr lang="en-US" sz="2400" dirty="0">
                <a:latin typeface="+mj-lt"/>
              </a:rPr>
              <a:t> some data to A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+mj-lt"/>
              </a:rPr>
              <a:t>T</a:t>
            </a:r>
            <a:r>
              <a:rPr lang="en-US" sz="2400" baseline="-25000" dirty="0">
                <a:latin typeface="+mj-lt"/>
              </a:rPr>
              <a:t>2</a:t>
            </a:r>
            <a:r>
              <a:rPr lang="en-US" sz="2400" dirty="0">
                <a:latin typeface="+mj-lt"/>
              </a:rPr>
              <a:t> </a:t>
            </a:r>
            <a:r>
              <a:rPr lang="en-US" sz="2400" i="1" u="sng" dirty="0">
                <a:latin typeface="+mj-lt"/>
              </a:rPr>
              <a:t>blind </a:t>
            </a:r>
            <a:r>
              <a:rPr lang="en-US" sz="2400" u="sng" dirty="0">
                <a:latin typeface="+mj-lt"/>
              </a:rPr>
              <a:t>writes</a:t>
            </a:r>
            <a:r>
              <a:rPr lang="en-US" sz="2400" dirty="0">
                <a:latin typeface="+mj-lt"/>
              </a:rPr>
              <a:t> to A </a:t>
            </a:r>
            <a:r>
              <a:rPr lang="en-US" sz="2400" i="1" dirty="0">
                <a:latin typeface="+mj-lt"/>
              </a:rPr>
              <a:t>and B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+mj-lt"/>
              </a:rPr>
              <a:t>T</a:t>
            </a:r>
            <a:r>
              <a:rPr lang="en-US" sz="2400" baseline="-25000" dirty="0">
                <a:latin typeface="+mj-lt"/>
              </a:rPr>
              <a:t>1</a:t>
            </a:r>
            <a:r>
              <a:rPr lang="en-US" sz="2400" dirty="0">
                <a:latin typeface="+mj-lt"/>
              </a:rPr>
              <a:t> then </a:t>
            </a:r>
            <a:r>
              <a:rPr lang="en-US" sz="2400" i="1" u="sng" dirty="0">
                <a:latin typeface="+mj-lt"/>
              </a:rPr>
              <a:t>blind </a:t>
            </a:r>
            <a:r>
              <a:rPr lang="en-US" sz="2400" u="sng" dirty="0">
                <a:latin typeface="+mj-lt"/>
              </a:rPr>
              <a:t>writes</a:t>
            </a:r>
            <a:r>
              <a:rPr lang="en-US" sz="2400" dirty="0">
                <a:latin typeface="+mj-lt"/>
              </a:rPr>
              <a:t> to B; now we have T</a:t>
            </a:r>
            <a:r>
              <a:rPr lang="en-US" sz="2400" baseline="-25000" dirty="0">
                <a:latin typeface="+mj-lt"/>
              </a:rPr>
              <a:t>2</a:t>
            </a:r>
            <a:r>
              <a:rPr lang="en-US" sz="2400" dirty="0">
                <a:latin typeface="+mj-lt"/>
              </a:rPr>
              <a:t>’s value for B and T</a:t>
            </a:r>
            <a:r>
              <a:rPr lang="en-US" sz="2400" baseline="-25000" dirty="0">
                <a:latin typeface="+mj-lt"/>
              </a:rPr>
              <a:t>1</a:t>
            </a:r>
            <a:r>
              <a:rPr lang="en-US" sz="2400" dirty="0">
                <a:latin typeface="+mj-lt"/>
              </a:rPr>
              <a:t>’s value for A-</a:t>
            </a:r>
            <a:r>
              <a:rPr lang="en-US" sz="2400" i="1" dirty="0">
                <a:latin typeface="+mj-lt"/>
              </a:rPr>
              <a:t> </a:t>
            </a:r>
            <a:r>
              <a:rPr lang="en-US" sz="2400" b="1" i="1" dirty="0">
                <a:latin typeface="+mj-lt"/>
              </a:rPr>
              <a:t>not equivalent to any serial schedule!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38200" y="2672946"/>
            <a:ext cx="1323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+mj-lt"/>
              </a:rPr>
              <a:t>Example: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260608" y="3582236"/>
            <a:ext cx="1405353" cy="523220"/>
            <a:chOff x="5260608" y="3582236"/>
            <a:chExt cx="1405353" cy="523220"/>
          </a:xfrm>
        </p:grpSpPr>
        <p:sp>
          <p:nvSpPr>
            <p:cNvPr id="18" name="TextBox 17"/>
            <p:cNvSpPr txBox="1"/>
            <p:nvPr/>
          </p:nvSpPr>
          <p:spPr>
            <a:xfrm>
              <a:off x="5260608" y="3582236"/>
              <a:ext cx="907621" cy="52322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W(B)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288935" y="3582236"/>
              <a:ext cx="377026" cy="52322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>
                  <a:latin typeface="+mj-lt"/>
                </a:rPr>
                <a:t>C</a:t>
              </a:r>
              <a:endParaRPr lang="en-US" sz="2800" dirty="0">
                <a:latin typeface="+mj-lt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696607" y="4437882"/>
            <a:ext cx="2443296" cy="528009"/>
            <a:chOff x="2696607" y="4437882"/>
            <a:chExt cx="2443296" cy="528009"/>
          </a:xfrm>
        </p:grpSpPr>
        <p:sp>
          <p:nvSpPr>
            <p:cNvPr id="19" name="TextBox 18"/>
            <p:cNvSpPr txBox="1"/>
            <p:nvPr/>
          </p:nvSpPr>
          <p:spPr>
            <a:xfrm>
              <a:off x="2696607" y="4437882"/>
              <a:ext cx="917239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W(A)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762877" y="4437882"/>
              <a:ext cx="377026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C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34551" y="4442671"/>
              <a:ext cx="907621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W(B)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437259" y="6016932"/>
            <a:ext cx="5317481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+mj-lt"/>
              </a:rPr>
              <a:t>Occurring because of a </a:t>
            </a:r>
            <a:r>
              <a:rPr lang="en-US" sz="2800" b="1" i="1" dirty="0">
                <a:latin typeface="+mj-lt"/>
              </a:rPr>
              <a:t>WW conflict</a:t>
            </a:r>
          </a:p>
        </p:txBody>
      </p:sp>
    </p:spTree>
    <p:extLst>
      <p:ext uri="{BB962C8B-B14F-4D97-AF65-F5344CB8AC3E}">
        <p14:creationId xmlns:p14="http://schemas.microsoft.com/office/powerpoint/2010/main" val="19856670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 uiExpand="1" build="p"/>
      <p:bldP spid="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DB-WS08a.ipynb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ACTIVITY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0049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Conflict Serializability, Locking &amp; Deadlock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29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1118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Concurrency, Scheduling &amp; Anomalies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49225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 about in this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RECAP: Concurrency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Font typeface="Arial"/>
              <a:buAutoNum type="arabicPeriod"/>
            </a:pPr>
            <a:r>
              <a:rPr lang="en-US" dirty="0">
                <a:latin typeface="+mj-lt"/>
              </a:rPr>
              <a:t>Conflict Serializability</a:t>
            </a:r>
          </a:p>
          <a:p>
            <a:pPr marL="514350" indent="-514350">
              <a:buFont typeface="Arial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Arial"/>
              <a:buAutoNum type="arabicPeriod"/>
            </a:pPr>
            <a:r>
              <a:rPr lang="en-US" dirty="0">
                <a:latin typeface="+mj-lt"/>
              </a:rPr>
              <a:t>DAGs &amp; Topological Orderings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Strict 2PL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Deadlocks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94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Concurrency as Interleaving TXNs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4426" y="1825624"/>
            <a:ext cx="4381435" cy="3806825"/>
          </a:xfrm>
        </p:spPr>
        <p:txBody>
          <a:bodyPr>
            <a:noAutofit/>
          </a:bodyPr>
          <a:lstStyle/>
          <a:p>
            <a:r>
              <a:rPr lang="en-US" dirty="0"/>
              <a:t>For our purposes, having TXNs occur concurrently means </a:t>
            </a:r>
            <a:r>
              <a:rPr lang="en-US" b="1" dirty="0"/>
              <a:t>interleaving their component actions (R/W)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31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8985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2  &gt;  Concurrency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826076" y="4239066"/>
            <a:ext cx="3527724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We call the particular order of interleaving </a:t>
            </a:r>
            <a:r>
              <a:rPr lang="en-US" sz="2800">
                <a:latin typeface="+mj-lt"/>
              </a:rPr>
              <a:t>a </a:t>
            </a:r>
            <a:r>
              <a:rPr lang="en-US" sz="2800" b="1" u="sng">
                <a:latin typeface="+mj-lt"/>
              </a:rPr>
              <a:t>schedule</a:t>
            </a:r>
            <a:endParaRPr lang="en-US" sz="2800" b="1" i="1" dirty="0">
              <a:latin typeface="+mj-lt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095464" y="3454313"/>
            <a:ext cx="6009210" cy="1001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5725" y="2286922"/>
            <a:ext cx="297556" cy="423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C00000"/>
                </a:solidFill>
                <a:latin typeface="+mj-lt"/>
              </a:rPr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5725" y="2837070"/>
            <a:ext cx="296564" cy="423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95464" y="2375357"/>
            <a:ext cx="620622" cy="4001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+mj-lt"/>
              </a:rPr>
              <a:t>R(A)</a:t>
            </a:r>
            <a:endParaRPr lang="en-US" sz="20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04289" y="2375357"/>
            <a:ext cx="614194" cy="4001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+mj-lt"/>
              </a:rPr>
              <a:t>R(B)</a:t>
            </a:r>
            <a:endParaRPr lang="en-US" sz="2000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04881" y="2375357"/>
            <a:ext cx="710613" cy="4001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W(A)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07278" y="2375357"/>
            <a:ext cx="710613" cy="4001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W(B)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5725" y="1690688"/>
            <a:ext cx="209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>
                <a:latin typeface="+mj-lt"/>
              </a:rPr>
              <a:t>Serial Schedule</a:t>
            </a:r>
            <a:r>
              <a:rPr lang="en-US" sz="2400" u="sng" dirty="0">
                <a:latin typeface="+mj-lt"/>
              </a:rPr>
              <a:t>: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109081" y="2860811"/>
            <a:ext cx="620622" cy="40011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+mj-lt"/>
              </a:rPr>
              <a:t>R(A)</a:t>
            </a:r>
            <a:endParaRPr lang="en-US" sz="2000" dirty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17906" y="2860811"/>
            <a:ext cx="614194" cy="40011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+mj-lt"/>
              </a:rPr>
              <a:t>R(B)</a:t>
            </a:r>
            <a:endParaRPr lang="en-US" sz="2000" dirty="0"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18498" y="2860811"/>
            <a:ext cx="710613" cy="40011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W(A)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20895" y="2860811"/>
            <a:ext cx="710613" cy="40011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W(B)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095464" y="6098955"/>
            <a:ext cx="6009210" cy="1001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05725" y="4931564"/>
            <a:ext cx="297556" cy="423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C00000"/>
                </a:solidFill>
                <a:latin typeface="+mj-lt"/>
              </a:rPr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5725" y="5481712"/>
            <a:ext cx="296564" cy="423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95464" y="5019999"/>
            <a:ext cx="620622" cy="4001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+mj-lt"/>
              </a:rPr>
              <a:t>R(A)</a:t>
            </a:r>
            <a:endParaRPr lang="en-US" sz="2000" dirty="0"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09081" y="5019999"/>
            <a:ext cx="614194" cy="4001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+mj-lt"/>
              </a:rPr>
              <a:t>R(B)</a:t>
            </a:r>
            <a:endParaRPr lang="en-US" sz="2000" dirty="0"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04881" y="5019999"/>
            <a:ext cx="710613" cy="4001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W(A)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812070" y="5019999"/>
            <a:ext cx="710613" cy="4001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W(B)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5725" y="4335330"/>
            <a:ext cx="2795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>
                <a:latin typeface="+mj-lt"/>
              </a:rPr>
              <a:t>Interleaved Schedule</a:t>
            </a:r>
            <a:r>
              <a:rPr lang="en-US" sz="2400" u="sng" dirty="0">
                <a:latin typeface="+mj-lt"/>
              </a:rPr>
              <a:t>: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604289" y="5505453"/>
            <a:ext cx="620622" cy="40011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+mj-lt"/>
              </a:rPr>
              <a:t>R(A)</a:t>
            </a:r>
            <a:endParaRPr lang="en-US" sz="2000" dirty="0">
              <a:latin typeface="+mj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617906" y="5505453"/>
            <a:ext cx="614194" cy="40011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+mj-lt"/>
              </a:rPr>
              <a:t>R(B)</a:t>
            </a:r>
            <a:endParaRPr lang="en-US" sz="2000" dirty="0"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313706" y="5505453"/>
            <a:ext cx="710613" cy="40011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W(A)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320895" y="5505453"/>
            <a:ext cx="710613" cy="40011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W(B)</a:t>
            </a:r>
          </a:p>
        </p:txBody>
      </p:sp>
      <p:sp>
        <p:nvSpPr>
          <p:cNvPr id="57" name="Down Arrow 56"/>
          <p:cNvSpPr/>
          <p:nvPr/>
        </p:nvSpPr>
        <p:spPr>
          <a:xfrm>
            <a:off x="3825551" y="3657718"/>
            <a:ext cx="597159" cy="699678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“Good” vs. “bad” schedules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2517" y="5742027"/>
            <a:ext cx="11146962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We want to develop ways of discerning “good” vs. “bad” schedules</a:t>
            </a:r>
            <a:endParaRPr lang="en-US" sz="3200" b="1" i="1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5725" y="1690688"/>
            <a:ext cx="209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>
                <a:latin typeface="+mj-lt"/>
              </a:rPr>
              <a:t>Serial Schedule</a:t>
            </a:r>
            <a:r>
              <a:rPr lang="en-US" sz="2400" u="sng" dirty="0">
                <a:latin typeface="+mj-lt"/>
              </a:rPr>
              <a:t>: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12690" y="2299162"/>
            <a:ext cx="4861978" cy="976527"/>
            <a:chOff x="542809" y="2322356"/>
            <a:chExt cx="6561865" cy="965384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>
                  <a:solidFill>
                    <a:srgbClr val="C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04287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W(A)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55327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W(B)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09083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617906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18498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W(A)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320895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W(B)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736209" y="2299162"/>
            <a:ext cx="4861978" cy="976527"/>
            <a:chOff x="542809" y="2322356"/>
            <a:chExt cx="6561865" cy="965384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>
                  <a:solidFill>
                    <a:srgbClr val="C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067457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W(A)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818497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W(B)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645912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617906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355327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W(A)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320895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W(B)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736209" y="4091868"/>
            <a:ext cx="4861978" cy="976527"/>
            <a:chOff x="542809" y="2322356"/>
            <a:chExt cx="6561865" cy="965384"/>
          </a:xfrm>
        </p:grpSpPr>
        <p:cxnSp>
          <p:nvCxnSpPr>
            <p:cNvPr id="58" name="Straight Arrow Connector 57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>
                  <a:solidFill>
                    <a:srgbClr val="C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617905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W(A)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368946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W(B)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645912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54735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355327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W(A)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857724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W(B)</a:t>
              </a:r>
            </a:p>
          </p:txBody>
        </p:sp>
      </p:grpSp>
      <p:sp>
        <p:nvSpPr>
          <p:cNvPr id="11" name="Right Arrow 10"/>
          <p:cNvSpPr/>
          <p:nvPr/>
        </p:nvSpPr>
        <p:spPr>
          <a:xfrm>
            <a:off x="5812971" y="2629774"/>
            <a:ext cx="718458" cy="214058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Arrow 68"/>
          <p:cNvSpPr/>
          <p:nvPr/>
        </p:nvSpPr>
        <p:spPr>
          <a:xfrm rot="2307267">
            <a:off x="5736769" y="3535713"/>
            <a:ext cx="718458" cy="214058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48124" y="366452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  <a:latin typeface="+mj-lt"/>
              </a:rPr>
              <a:t>X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885270" y="1690688"/>
            <a:ext cx="2914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>
                <a:latin typeface="+mj-lt"/>
              </a:rPr>
              <a:t>Interleaved Schedules</a:t>
            </a:r>
            <a:r>
              <a:rPr lang="en-US" sz="2400" u="sng" dirty="0">
                <a:latin typeface="+mj-lt"/>
              </a:rPr>
              <a:t>: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762678" y="3956907"/>
            <a:ext cx="1124219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Why?</a:t>
            </a:r>
            <a:endParaRPr lang="en-US" sz="3200" b="1" i="1" dirty="0">
              <a:latin typeface="+mj-lt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6" name="Rectangle 7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88780" y="-22510"/>
              <a:ext cx="28985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2  &gt;  Concurrency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78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Ways of Defining “Good” vs. “Bad” Schedules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786311"/>
          </a:xfrm>
          <a:noFill/>
          <a:ln/>
        </p:spPr>
        <p:txBody>
          <a:bodyPr>
            <a:normAutofit/>
          </a:bodyPr>
          <a:lstStyle/>
          <a:p>
            <a:r>
              <a:rPr lang="en-US" dirty="0"/>
              <a:t>Recall from last time: we call a schedule </a:t>
            </a:r>
            <a:r>
              <a:rPr lang="en-US" b="1" i="1" dirty="0"/>
              <a:t>serializable</a:t>
            </a:r>
            <a:r>
              <a:rPr lang="en-US" dirty="0"/>
              <a:t> if it is equivalent to </a:t>
            </a:r>
            <a:r>
              <a:rPr lang="en-US" i="1" dirty="0"/>
              <a:t>some</a:t>
            </a:r>
            <a:r>
              <a:rPr lang="en-US" dirty="0"/>
              <a:t> serial schedule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sz="2800" dirty="0"/>
              <a:t>We used this as a notion of a “good” interleaved schedule, since </a:t>
            </a:r>
            <a:r>
              <a:rPr lang="en-US" sz="2800" b="1" dirty="0"/>
              <a:t>a serializable schedule will maintain isolation &amp; consistency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Now, we’ll define a stricter, but very useful variant:</a:t>
            </a:r>
          </a:p>
          <a:p>
            <a:pPr lvl="1"/>
            <a:endParaRPr lang="en-US" dirty="0"/>
          </a:p>
          <a:p>
            <a:pPr lvl="1"/>
            <a:r>
              <a:rPr lang="en-US" sz="2800" b="1" i="1" u="sng" dirty="0"/>
              <a:t>Conflict </a:t>
            </a:r>
            <a:r>
              <a:rPr lang="en-US" sz="2800" b="1" i="1" u="sng" dirty="0" err="1"/>
              <a:t>serializability</a:t>
            </a:r>
            <a:endParaRPr lang="en-US" sz="2800" b="1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54610" y="5218150"/>
            <a:ext cx="2782901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We’ll need to define </a:t>
            </a:r>
            <a:r>
              <a:rPr lang="en-US" sz="2400" b="1" i="1" dirty="0">
                <a:latin typeface="+mj-lt"/>
              </a:rPr>
              <a:t>conflicts</a:t>
            </a:r>
            <a:r>
              <a:rPr lang="en-US" sz="2400" dirty="0">
                <a:latin typeface="+mj-lt"/>
              </a:rPr>
              <a:t> first..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985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2  &gt;  Concurrency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9650554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2083" y="1686034"/>
            <a:ext cx="10391717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>
                <a:latin typeface="+mj-lt"/>
              </a:rPr>
              <a:t>Two actions </a:t>
            </a:r>
            <a:r>
              <a:rPr lang="en-US" sz="2800" b="1" u="sng" dirty="0">
                <a:latin typeface="+mj-lt"/>
              </a:rPr>
              <a:t>conflict</a:t>
            </a:r>
            <a:r>
              <a:rPr lang="en-US" sz="2800" dirty="0">
                <a:latin typeface="+mj-lt"/>
              </a:rPr>
              <a:t> if they are part of different TXNs, involve the same variable, and at least one of them is a write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594770" y="3606618"/>
            <a:ext cx="7989502" cy="1646518"/>
            <a:chOff x="2201260" y="3886535"/>
            <a:chExt cx="6507961" cy="1026204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2700011" y="4902726"/>
              <a:ext cx="6009210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201260" y="3886535"/>
              <a:ext cx="356730" cy="287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400" b="1" baseline="-25000" dirty="0">
                  <a:solidFill>
                    <a:srgbClr val="C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01260" y="4436683"/>
              <a:ext cx="356730" cy="287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4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90999" y="3974970"/>
              <a:ext cx="620622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+mj-lt"/>
                </a:rPr>
                <a:t>R(A)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04616" y="3974970"/>
              <a:ext cx="614194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+mj-lt"/>
                </a:rPr>
                <a:t>R(B)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00416" y="3974970"/>
              <a:ext cx="710613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W(A)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407605" y="3974970"/>
              <a:ext cx="710613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W(B)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99824" y="4460424"/>
              <a:ext cx="620622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+mj-lt"/>
                </a:rPr>
                <a:t>R(A)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13441" y="4460424"/>
              <a:ext cx="614194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+mj-lt"/>
                </a:rPr>
                <a:t>R(B)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09241" y="4460424"/>
              <a:ext cx="710613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W(A)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916430" y="4460424"/>
              <a:ext cx="710613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W(B)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076494" y="4484208"/>
            <a:ext cx="1710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+mj-lt"/>
              </a:rPr>
              <a:t>W-R Conflict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881136" y="3855344"/>
            <a:ext cx="1818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+mj-lt"/>
              </a:rPr>
              <a:t>W-W Conflict</a:t>
            </a:r>
          </a:p>
        </p:txBody>
      </p:sp>
      <p:cxnSp>
        <p:nvCxnSpPr>
          <p:cNvPr id="29" name="Straight Arrow Connector 28"/>
          <p:cNvCxnSpPr>
            <a:stCxn id="17" idx="2"/>
            <a:endCxn id="19" idx="1"/>
          </p:cNvCxnSpPr>
          <p:nvPr/>
        </p:nvCxnSpPr>
        <p:spPr>
          <a:xfrm>
            <a:off x="3503107" y="4210175"/>
            <a:ext cx="545201" cy="54806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8" idx="2"/>
            <a:endCxn id="22" idx="1"/>
          </p:cNvCxnSpPr>
          <p:nvPr/>
        </p:nvCxnSpPr>
        <p:spPr>
          <a:xfrm>
            <a:off x="7194884" y="4210175"/>
            <a:ext cx="1416118" cy="54806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0" name="Rectangle 3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88780" y="-22510"/>
              <a:ext cx="3533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2  &gt;  Conflict Serializability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82422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2083" y="1686034"/>
            <a:ext cx="10391717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>
                <a:latin typeface="+mj-lt"/>
              </a:rPr>
              <a:t>Two actions </a:t>
            </a:r>
            <a:r>
              <a:rPr lang="en-US" sz="2800" b="1" u="sng" dirty="0">
                <a:latin typeface="+mj-lt"/>
              </a:rPr>
              <a:t>conflict</a:t>
            </a:r>
            <a:r>
              <a:rPr lang="en-US" sz="2800" dirty="0">
                <a:latin typeface="+mj-lt"/>
              </a:rPr>
              <a:t> if they are part of different TXNs, involve the same variable, and at least one of them is a write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594770" y="3606618"/>
            <a:ext cx="7989502" cy="1646518"/>
            <a:chOff x="2201260" y="3886535"/>
            <a:chExt cx="6507961" cy="1026204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2700011" y="4902726"/>
              <a:ext cx="6009210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201260" y="3886535"/>
              <a:ext cx="356730" cy="287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400" b="1" baseline="-25000" dirty="0">
                  <a:solidFill>
                    <a:srgbClr val="C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01260" y="4436683"/>
              <a:ext cx="356730" cy="287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4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90999" y="3974970"/>
              <a:ext cx="620622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+mj-lt"/>
                </a:rPr>
                <a:t>R(A)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04616" y="3974970"/>
              <a:ext cx="614194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+mj-lt"/>
                </a:rPr>
                <a:t>R(B)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00416" y="3974970"/>
              <a:ext cx="710613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W(A)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407605" y="3974970"/>
              <a:ext cx="710613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W(B)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99824" y="4460424"/>
              <a:ext cx="620622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+mj-lt"/>
                </a:rPr>
                <a:t>R(A)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13441" y="4460424"/>
              <a:ext cx="614194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+mj-lt"/>
                </a:rPr>
                <a:t>R(B)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09241" y="4460424"/>
              <a:ext cx="710613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W(A)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916430" y="4460424"/>
              <a:ext cx="710613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W(B)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813740" y="5638317"/>
            <a:ext cx="1931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+mj-lt"/>
              </a:rPr>
              <a:t>All “conflicts”!</a:t>
            </a:r>
          </a:p>
        </p:txBody>
      </p:sp>
      <p:cxnSp>
        <p:nvCxnSpPr>
          <p:cNvPr id="29" name="Straight Arrow Connector 28"/>
          <p:cNvCxnSpPr>
            <a:stCxn id="17" idx="2"/>
            <a:endCxn id="19" idx="1"/>
          </p:cNvCxnSpPr>
          <p:nvPr/>
        </p:nvCxnSpPr>
        <p:spPr>
          <a:xfrm>
            <a:off x="3503107" y="4210175"/>
            <a:ext cx="545201" cy="5480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2"/>
            <a:endCxn id="21" idx="1"/>
          </p:cNvCxnSpPr>
          <p:nvPr/>
        </p:nvCxnSpPr>
        <p:spPr>
          <a:xfrm>
            <a:off x="2576952" y="4210175"/>
            <a:ext cx="2342272" cy="5480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2"/>
            <a:endCxn id="21" idx="1"/>
          </p:cNvCxnSpPr>
          <p:nvPr/>
        </p:nvCxnSpPr>
        <p:spPr>
          <a:xfrm>
            <a:off x="3503107" y="4210175"/>
            <a:ext cx="1416117" cy="5480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2"/>
            <a:endCxn id="22" idx="1"/>
          </p:cNvCxnSpPr>
          <p:nvPr/>
        </p:nvCxnSpPr>
        <p:spPr>
          <a:xfrm>
            <a:off x="6272675" y="4210175"/>
            <a:ext cx="2338327" cy="5480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2"/>
            <a:endCxn id="20" idx="1"/>
          </p:cNvCxnSpPr>
          <p:nvPr/>
        </p:nvCxnSpPr>
        <p:spPr>
          <a:xfrm>
            <a:off x="7194884" y="4210175"/>
            <a:ext cx="553093" cy="5480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8" idx="2"/>
            <a:endCxn id="22" idx="1"/>
          </p:cNvCxnSpPr>
          <p:nvPr/>
        </p:nvCxnSpPr>
        <p:spPr>
          <a:xfrm>
            <a:off x="7194884" y="4210175"/>
            <a:ext cx="1416118" cy="5480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0" name="Rectangle 2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8780" y="-22510"/>
              <a:ext cx="3533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2  &gt;  Conflict Serializability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43257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dirty="0"/>
              <a:t>Conflict Serializability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629122" cy="4525963"/>
          </a:xfrm>
          <a:noFill/>
          <a:ln/>
        </p:spPr>
        <p:txBody>
          <a:bodyPr vert="horz" lIns="90488" tIns="44450" rIns="90488" bIns="44450" rtlCol="0">
            <a:normAutofit/>
          </a:bodyPr>
          <a:lstStyle/>
          <a:p>
            <a:r>
              <a:rPr lang="en-US" dirty="0"/>
              <a:t>Two schedules are </a:t>
            </a:r>
            <a:r>
              <a:rPr lang="en-US" b="1" dirty="0"/>
              <a:t>conflict equivalent </a:t>
            </a:r>
            <a:r>
              <a:rPr lang="en-US" dirty="0"/>
              <a:t>if:</a:t>
            </a:r>
          </a:p>
          <a:p>
            <a:pPr lvl="1">
              <a:buSzPct val="75000"/>
            </a:pPr>
            <a:endParaRPr lang="en-US" dirty="0"/>
          </a:p>
          <a:p>
            <a:pPr lvl="1">
              <a:buSzPct val="75000"/>
            </a:pPr>
            <a:r>
              <a:rPr lang="en-US" dirty="0"/>
              <a:t>They involve </a:t>
            </a:r>
            <a:r>
              <a:rPr lang="en-US" i="1" dirty="0"/>
              <a:t>the same actions of the same TXNs</a:t>
            </a:r>
          </a:p>
          <a:p>
            <a:pPr lvl="1">
              <a:buSzPct val="75000"/>
            </a:pPr>
            <a:endParaRPr lang="en-US" dirty="0"/>
          </a:p>
          <a:p>
            <a:pPr lvl="1">
              <a:buSzPct val="75000"/>
            </a:pPr>
            <a:r>
              <a:rPr lang="en-US" dirty="0"/>
              <a:t>Every </a:t>
            </a:r>
            <a:r>
              <a:rPr lang="en-US" i="1" dirty="0"/>
              <a:t>pair of conflicting actions</a:t>
            </a:r>
            <a:r>
              <a:rPr lang="en-US" dirty="0"/>
              <a:t> of two TXNs are </a:t>
            </a:r>
            <a:r>
              <a:rPr lang="en-US" i="1" dirty="0"/>
              <a:t>ordered in the same way</a:t>
            </a:r>
          </a:p>
          <a:p>
            <a:endParaRPr lang="en-US" dirty="0"/>
          </a:p>
          <a:p>
            <a:r>
              <a:rPr lang="en-US" dirty="0"/>
              <a:t>Schedule S is </a:t>
            </a:r>
            <a:r>
              <a:rPr lang="en-US" b="1" dirty="0"/>
              <a:t>conflict serializable </a:t>
            </a:r>
            <a:r>
              <a:rPr lang="en-US" dirty="0"/>
              <a:t>if S is </a:t>
            </a:r>
            <a:r>
              <a:rPr lang="en-US" i="1" dirty="0"/>
              <a:t>conflict equivalent</a:t>
            </a:r>
            <a:r>
              <a:rPr lang="en-US" dirty="0"/>
              <a:t> to some serial schedule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46129" y="5584860"/>
                <a:ext cx="9813264" cy="9541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b="1" dirty="0">
                    <a:latin typeface="+mj-lt"/>
                  </a:rPr>
                  <a:t>Conflict serializable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⇒</m:t>
                    </m:r>
                  </m:oMath>
                </a14:m>
                <a:r>
                  <a:rPr lang="en-US" sz="2800" b="1" dirty="0">
                    <a:latin typeface="+mj-lt"/>
                  </a:rPr>
                  <a:t> serializable</a:t>
                </a:r>
              </a:p>
              <a:p>
                <a:pPr algn="ctr"/>
                <a:r>
                  <a:rPr lang="en-US" sz="2800" dirty="0">
                    <a:latin typeface="+mj-lt"/>
                  </a:rPr>
                  <a:t>So if we have conflict serializable, we have consistency &amp; isolation! 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129" y="5584860"/>
                <a:ext cx="9813264" cy="9541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3533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2  &gt;  Conflict Serializability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261820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“Good” vs. “bad” schedules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42725" y="5671295"/>
            <a:ext cx="8485508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Conflict </a:t>
            </a:r>
            <a:r>
              <a:rPr lang="en-US" sz="2800" dirty="0" err="1">
                <a:latin typeface="+mj-lt"/>
              </a:rPr>
              <a:t>serializability</a:t>
            </a:r>
            <a:r>
              <a:rPr lang="en-US" sz="2800" dirty="0">
                <a:latin typeface="+mj-lt"/>
              </a:rPr>
              <a:t> also provides us with an operative notion of “good” vs. “bad” schedules!</a:t>
            </a:r>
            <a:endParaRPr lang="en-US" sz="2800" b="1" i="1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5725" y="1690688"/>
            <a:ext cx="209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>
                <a:latin typeface="+mj-lt"/>
              </a:rPr>
              <a:t>Serial Schedule</a:t>
            </a:r>
            <a:r>
              <a:rPr lang="en-US" sz="2400" u="sng" dirty="0">
                <a:latin typeface="+mj-lt"/>
              </a:rPr>
              <a:t>: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12690" y="2299162"/>
            <a:ext cx="4861978" cy="976527"/>
            <a:chOff x="542809" y="2322356"/>
            <a:chExt cx="6561865" cy="965384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>
                  <a:solidFill>
                    <a:srgbClr val="C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04287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W(A)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55327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W(B)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09083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617906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18498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W(A)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320895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W(B)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736209" y="2299162"/>
            <a:ext cx="4861978" cy="976527"/>
            <a:chOff x="542809" y="2322356"/>
            <a:chExt cx="6561865" cy="965384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>
                  <a:solidFill>
                    <a:srgbClr val="C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067457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W(A)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818497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W(B)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645912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617906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355327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W(A)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320895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W(B)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736209" y="4091868"/>
            <a:ext cx="4861978" cy="976527"/>
            <a:chOff x="542809" y="2322356"/>
            <a:chExt cx="6561865" cy="965384"/>
          </a:xfrm>
        </p:grpSpPr>
        <p:cxnSp>
          <p:nvCxnSpPr>
            <p:cNvPr id="58" name="Straight Arrow Connector 57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>
                  <a:solidFill>
                    <a:srgbClr val="C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617905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W(A)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368946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W(B)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645912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54735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355327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W(A)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857724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W(B)</a:t>
              </a:r>
            </a:p>
          </p:txBody>
        </p:sp>
      </p:grpSp>
      <p:sp>
        <p:nvSpPr>
          <p:cNvPr id="11" name="Right Arrow 10"/>
          <p:cNvSpPr/>
          <p:nvPr/>
        </p:nvSpPr>
        <p:spPr>
          <a:xfrm>
            <a:off x="5812971" y="2629774"/>
            <a:ext cx="718458" cy="214058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Arrow 68"/>
          <p:cNvSpPr/>
          <p:nvPr/>
        </p:nvSpPr>
        <p:spPr>
          <a:xfrm rot="2307267">
            <a:off x="5736769" y="3535713"/>
            <a:ext cx="718458" cy="214058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48124" y="366452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  <a:latin typeface="+mj-lt"/>
              </a:rPr>
              <a:t>X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885270" y="1690688"/>
            <a:ext cx="2914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>
                <a:latin typeface="+mj-lt"/>
              </a:rPr>
              <a:t>Interleaved Schedules</a:t>
            </a:r>
            <a:r>
              <a:rPr lang="en-US" sz="2400" u="sng" dirty="0">
                <a:latin typeface="+mj-lt"/>
              </a:rPr>
              <a:t>: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51422" y="3863574"/>
            <a:ext cx="4933440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Note that in the “bad</a:t>
            </a:r>
            <a:r>
              <a:rPr lang="en-US" sz="2400">
                <a:latin typeface="+mj-lt"/>
              </a:rPr>
              <a:t>” schedule, the </a:t>
            </a:r>
            <a:r>
              <a:rPr lang="en-US" sz="2400" b="1" i="1" dirty="0">
                <a:latin typeface="+mj-lt"/>
              </a:rPr>
              <a:t>order of conflicting actions is different than the above (or any) serial schedule!</a:t>
            </a:r>
          </a:p>
        </p:txBody>
      </p:sp>
      <p:cxnSp>
        <p:nvCxnSpPr>
          <p:cNvPr id="72" name="Straight Arrow Connector 71"/>
          <p:cNvCxnSpPr>
            <a:stCxn id="66" idx="0"/>
            <a:endCxn id="64" idx="2"/>
          </p:cNvCxnSpPr>
          <p:nvPr/>
        </p:nvCxnSpPr>
        <p:spPr>
          <a:xfrm flipV="1">
            <a:off x="9637556" y="4422480"/>
            <a:ext cx="1678760" cy="21405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2" idx="2"/>
            <a:endCxn id="54" idx="0"/>
          </p:cNvCxnSpPr>
          <p:nvPr/>
        </p:nvCxnSpPr>
        <p:spPr>
          <a:xfrm>
            <a:off x="10167520" y="2629774"/>
            <a:ext cx="554164" cy="21405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28" idx="2"/>
            <a:endCxn id="30" idx="0"/>
          </p:cNvCxnSpPr>
          <p:nvPr/>
        </p:nvCxnSpPr>
        <p:spPr>
          <a:xfrm>
            <a:off x="2859873" y="2629774"/>
            <a:ext cx="1638292" cy="21405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523223" y="2187018"/>
            <a:ext cx="669104" cy="584450"/>
          </a:xfrm>
          <a:prstGeom prst="ellipse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9823141" y="2187018"/>
            <a:ext cx="669104" cy="584450"/>
          </a:xfrm>
          <a:prstGeom prst="ellipse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10971937" y="3991755"/>
            <a:ext cx="669104" cy="584450"/>
          </a:xfrm>
          <a:prstGeom prst="ellipse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148505" y="2687553"/>
            <a:ext cx="669104" cy="584450"/>
          </a:xfrm>
          <a:prstGeom prst="ellipse">
            <a:avLst/>
          </a:prstGeom>
          <a:solidFill>
            <a:srgbClr val="0070C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10381259" y="2686418"/>
            <a:ext cx="669104" cy="584450"/>
          </a:xfrm>
          <a:prstGeom prst="ellipse">
            <a:avLst/>
          </a:prstGeom>
          <a:solidFill>
            <a:srgbClr val="0070C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9300812" y="4450275"/>
            <a:ext cx="669104" cy="584450"/>
          </a:xfrm>
          <a:prstGeom prst="ellipse">
            <a:avLst/>
          </a:prstGeom>
          <a:solidFill>
            <a:srgbClr val="0070C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4" name="Rectangle 7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88780" y="-22510"/>
              <a:ext cx="3533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2  &gt;  Conflict Serializability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6887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Conflicts vs. Anomalies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Conflicts</a:t>
            </a:r>
            <a:r>
              <a:rPr lang="en-US" dirty="0"/>
              <a:t> are things we talk about to help us characterize different schedules</a:t>
            </a:r>
          </a:p>
          <a:p>
            <a:pPr lvl="1"/>
            <a:r>
              <a:rPr lang="en-US" dirty="0"/>
              <a:t>Present in both “good” and “bad” schedules</a:t>
            </a:r>
          </a:p>
          <a:p>
            <a:endParaRPr lang="en-US" dirty="0"/>
          </a:p>
          <a:p>
            <a:r>
              <a:rPr lang="en-US" b="1" dirty="0"/>
              <a:t>Anomalies</a:t>
            </a:r>
            <a:r>
              <a:rPr lang="en-US" dirty="0"/>
              <a:t> are instances where isolation and/or consistency is broken because of a “bad” schedule</a:t>
            </a:r>
          </a:p>
          <a:p>
            <a:pPr lvl="1"/>
            <a:r>
              <a:rPr lang="en-US" dirty="0"/>
              <a:t>We often characterize different anomaly types by what types of conflicts predicated them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533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2  &gt;  Conflict Serializability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4727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Conflict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87740"/>
          </a:xfrm>
        </p:spPr>
        <p:txBody>
          <a:bodyPr>
            <a:normAutofit/>
          </a:bodyPr>
          <a:lstStyle/>
          <a:p>
            <a:r>
              <a:rPr lang="en-US" dirty="0"/>
              <a:t>Let’s now consider looking at conflicts </a:t>
            </a:r>
            <a:r>
              <a:rPr lang="en-US" b="1" dirty="0"/>
              <a:t>at the TXN level</a:t>
            </a:r>
          </a:p>
          <a:p>
            <a:endParaRPr lang="en-US" b="1" dirty="0"/>
          </a:p>
          <a:p>
            <a:r>
              <a:rPr lang="en-US" dirty="0"/>
              <a:t>Consider a graph where the </a:t>
            </a:r>
            <a:r>
              <a:rPr lang="en-US" b="1" dirty="0"/>
              <a:t>nodes are TXNs</a:t>
            </a:r>
            <a:r>
              <a:rPr lang="en-US" dirty="0"/>
              <a:t>, and there is an edge from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</a:t>
            </a:r>
            <a:r>
              <a:rPr lang="en-US" dirty="0" err="1">
                <a:sym typeface="Wingdings"/>
              </a:rPr>
              <a:t>T</a:t>
            </a:r>
            <a:r>
              <a:rPr lang="en-US" baseline="-25000" dirty="0" err="1">
                <a:sym typeface="Wingdings"/>
              </a:rPr>
              <a:t>j</a:t>
            </a:r>
            <a:r>
              <a:rPr lang="en-US" dirty="0">
                <a:sym typeface="Wingdings"/>
              </a:rPr>
              <a:t> </a:t>
            </a:r>
            <a:r>
              <a:rPr lang="en-US" b="1" dirty="0">
                <a:sym typeface="Wingdings"/>
              </a:rPr>
              <a:t>if any actions in </a:t>
            </a:r>
            <a:r>
              <a:rPr lang="en-US" b="1" dirty="0" err="1">
                <a:sym typeface="Wingdings"/>
              </a:rPr>
              <a:t>T</a:t>
            </a:r>
            <a:r>
              <a:rPr lang="en-US" b="1" baseline="-25000" dirty="0" err="1">
                <a:sym typeface="Wingdings"/>
              </a:rPr>
              <a:t>i</a:t>
            </a:r>
            <a:r>
              <a:rPr lang="en-US" b="1" dirty="0">
                <a:sym typeface="Wingdings"/>
              </a:rPr>
              <a:t> </a:t>
            </a:r>
            <a:r>
              <a:rPr lang="en-US" b="1" u="sng" dirty="0">
                <a:sym typeface="Wingdings"/>
              </a:rPr>
              <a:t>precede and conflict with</a:t>
            </a:r>
            <a:r>
              <a:rPr lang="en-US" b="1" dirty="0">
                <a:sym typeface="Wingdings"/>
              </a:rPr>
              <a:t> any actions in </a:t>
            </a:r>
            <a:r>
              <a:rPr lang="en-US" b="1" dirty="0" err="1">
                <a:sym typeface="Wingdings"/>
              </a:rPr>
              <a:t>T</a:t>
            </a:r>
            <a:r>
              <a:rPr lang="en-US" b="1" baseline="-25000" dirty="0" err="1">
                <a:sym typeface="Wingdings"/>
              </a:rPr>
              <a:t>j</a:t>
            </a:r>
            <a:endParaRPr lang="en-US" baseline="-25000" dirty="0"/>
          </a:p>
        </p:txBody>
      </p:sp>
      <p:grpSp>
        <p:nvGrpSpPr>
          <p:cNvPr id="159" name="Group 158"/>
          <p:cNvGrpSpPr/>
          <p:nvPr/>
        </p:nvGrpSpPr>
        <p:grpSpPr>
          <a:xfrm>
            <a:off x="7742944" y="5183156"/>
            <a:ext cx="632697" cy="632697"/>
            <a:chOff x="7435034" y="4492691"/>
            <a:chExt cx="632697" cy="632697"/>
          </a:xfrm>
        </p:grpSpPr>
        <p:sp>
          <p:nvSpPr>
            <p:cNvPr id="156" name="Oval 155"/>
            <p:cNvSpPr/>
            <p:nvPr/>
          </p:nvSpPr>
          <p:spPr>
            <a:xfrm>
              <a:off x="7435034" y="4492691"/>
              <a:ext cx="632697" cy="6326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7582333" y="4615043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>
                  <a:solidFill>
                    <a:srgbClr val="C00000"/>
                  </a:solidFill>
                  <a:latin typeface="+mj-lt"/>
                </a:rPr>
                <a:t>1</a:t>
              </a: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9270791" y="5193886"/>
            <a:ext cx="632697" cy="632697"/>
            <a:chOff x="8962881" y="4512752"/>
            <a:chExt cx="632697" cy="632697"/>
          </a:xfrm>
        </p:grpSpPr>
        <p:sp>
          <p:nvSpPr>
            <p:cNvPr id="157" name="Oval 156"/>
            <p:cNvSpPr/>
            <p:nvPr/>
          </p:nvSpPr>
          <p:spPr>
            <a:xfrm>
              <a:off x="8962881" y="4512752"/>
              <a:ext cx="632697" cy="6326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9105830" y="4624373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1296462" y="4974896"/>
            <a:ext cx="4861978" cy="976527"/>
            <a:chOff x="988552" y="4284431"/>
            <a:chExt cx="4861978" cy="976527"/>
          </a:xfrm>
        </p:grpSpPr>
        <p:cxnSp>
          <p:nvCxnSpPr>
            <p:cNvPr id="16" name="Straight Arrow Connector 15"/>
            <p:cNvCxnSpPr>
              <a:stCxn id="45" idx="2"/>
              <a:endCxn id="47" idx="1"/>
            </p:cNvCxnSpPr>
            <p:nvPr/>
          </p:nvCxnSpPr>
          <p:spPr>
            <a:xfrm>
              <a:off x="2186940" y="4615043"/>
              <a:ext cx="359895" cy="35255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43" idx="2"/>
              <a:endCxn id="49" idx="1"/>
            </p:cNvCxnSpPr>
            <p:nvPr/>
          </p:nvCxnSpPr>
          <p:spPr>
            <a:xfrm>
              <a:off x="1626796" y="4615043"/>
              <a:ext cx="1445676" cy="35255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45" idx="2"/>
              <a:endCxn id="49" idx="1"/>
            </p:cNvCxnSpPr>
            <p:nvPr/>
          </p:nvCxnSpPr>
          <p:spPr>
            <a:xfrm>
              <a:off x="2186940" y="4615043"/>
              <a:ext cx="885532" cy="35255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1398038" y="5250829"/>
              <a:ext cx="4452492" cy="10129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988552" y="4284431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>
                  <a:solidFill>
                    <a:srgbClr val="C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88552" y="4736768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398038" y="4338044"/>
              <a:ext cx="457515" cy="276999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600121" y="4338044"/>
              <a:ext cx="475363" cy="276999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923677" y="4338044"/>
              <a:ext cx="526525" cy="276999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W(A)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156600" y="4338044"/>
              <a:ext cx="526525" cy="276999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W(B)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546835" y="4829101"/>
              <a:ext cx="459846" cy="276999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748917" y="4829101"/>
              <a:ext cx="450220" cy="276999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72472" y="4829101"/>
              <a:ext cx="526525" cy="276999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W(A)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269793" y="4829101"/>
              <a:ext cx="526525" cy="276999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W(B)</a:t>
              </a:r>
            </a:p>
          </p:txBody>
        </p:sp>
        <p:cxnSp>
          <p:nvCxnSpPr>
            <p:cNvPr id="144" name="Straight Arrow Connector 143"/>
            <p:cNvCxnSpPr>
              <a:stCxn id="44" idx="2"/>
              <a:endCxn id="50" idx="1"/>
            </p:cNvCxnSpPr>
            <p:nvPr/>
          </p:nvCxnSpPr>
          <p:spPr>
            <a:xfrm>
              <a:off x="3837803" y="4615043"/>
              <a:ext cx="1431990" cy="35255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46" idx="2"/>
              <a:endCxn id="48" idx="1"/>
            </p:cNvCxnSpPr>
            <p:nvPr/>
          </p:nvCxnSpPr>
          <p:spPr>
            <a:xfrm>
              <a:off x="4419863" y="4615043"/>
              <a:ext cx="329054" cy="35255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stCxn id="46" idx="2"/>
              <a:endCxn id="50" idx="1"/>
            </p:cNvCxnSpPr>
            <p:nvPr/>
          </p:nvCxnSpPr>
          <p:spPr>
            <a:xfrm>
              <a:off x="4419863" y="4615043"/>
              <a:ext cx="849930" cy="35255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Right Arrow 152"/>
          <p:cNvSpPr/>
          <p:nvPr/>
        </p:nvSpPr>
        <p:spPr>
          <a:xfrm>
            <a:off x="6488817" y="5236258"/>
            <a:ext cx="678024" cy="491057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2" name="Straight Arrow Connector 161"/>
          <p:cNvCxnSpPr>
            <a:stCxn id="156" idx="6"/>
            <a:endCxn id="157" idx="2"/>
          </p:cNvCxnSpPr>
          <p:nvPr/>
        </p:nvCxnSpPr>
        <p:spPr>
          <a:xfrm>
            <a:off x="8375641" y="5499505"/>
            <a:ext cx="895150" cy="1073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4" name="Rectangle 3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88780" y="-22510"/>
              <a:ext cx="3533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2  &gt;  Conflict Serializability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9926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62682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 about in this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Interleaving &amp; scheduling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Conflict &amp; anomaly types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ACTIVITY: TXN viewer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953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40</a:t>
            </a:fld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05725" y="2097854"/>
            <a:ext cx="209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>
                <a:latin typeface="+mj-lt"/>
              </a:rPr>
              <a:t>Serial Schedule</a:t>
            </a:r>
            <a:r>
              <a:rPr lang="en-US" sz="2400" u="sng" dirty="0">
                <a:latin typeface="+mj-lt"/>
              </a:rPr>
              <a:t>: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12690" y="2706328"/>
            <a:ext cx="4861978" cy="976527"/>
            <a:chOff x="542809" y="2322356"/>
            <a:chExt cx="6561865" cy="965384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>
                  <a:solidFill>
                    <a:srgbClr val="C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04287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W(A)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55327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W(B)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09083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617906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18498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W(A)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320895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W(B)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736209" y="2706328"/>
            <a:ext cx="4861978" cy="976527"/>
            <a:chOff x="542809" y="2322356"/>
            <a:chExt cx="6561865" cy="965384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>
                  <a:solidFill>
                    <a:srgbClr val="C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067457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W(A)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818497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W(B)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645912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617906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355327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W(A)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320895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W(B)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736209" y="4499034"/>
            <a:ext cx="4861978" cy="976527"/>
            <a:chOff x="542809" y="2322356"/>
            <a:chExt cx="6561865" cy="965384"/>
          </a:xfrm>
        </p:grpSpPr>
        <p:cxnSp>
          <p:nvCxnSpPr>
            <p:cNvPr id="58" name="Straight Arrow Connector 57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>
                  <a:solidFill>
                    <a:srgbClr val="C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617905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W(A)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368946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W(B)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645912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54735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355327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W(A)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857724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W(B)</a:t>
              </a:r>
            </a:p>
          </p:txBody>
        </p:sp>
      </p:grpSp>
      <p:sp>
        <p:nvSpPr>
          <p:cNvPr id="11" name="Right Arrow 10"/>
          <p:cNvSpPr/>
          <p:nvPr/>
        </p:nvSpPr>
        <p:spPr>
          <a:xfrm>
            <a:off x="5812971" y="3036940"/>
            <a:ext cx="718458" cy="214058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Arrow 68"/>
          <p:cNvSpPr/>
          <p:nvPr/>
        </p:nvSpPr>
        <p:spPr>
          <a:xfrm rot="2307267">
            <a:off x="5736769" y="3942879"/>
            <a:ext cx="718458" cy="214058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48124" y="407168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  <a:latin typeface="+mj-lt"/>
              </a:rPr>
              <a:t>X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885270" y="2097854"/>
            <a:ext cx="2914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>
                <a:latin typeface="+mj-lt"/>
              </a:rPr>
              <a:t>Interleaved Schedules</a:t>
            </a:r>
            <a:r>
              <a:rPr lang="en-US" sz="2400" u="sng" dirty="0">
                <a:latin typeface="+mj-lt"/>
              </a:rPr>
              <a:t>:</a:t>
            </a:r>
          </a:p>
        </p:txBody>
      </p:sp>
      <p:cxnSp>
        <p:nvCxnSpPr>
          <p:cNvPr id="72" name="Straight Arrow Connector 71"/>
          <p:cNvCxnSpPr>
            <a:stCxn id="21" idx="2"/>
            <a:endCxn id="31" idx="1"/>
          </p:cNvCxnSpPr>
          <p:nvPr/>
        </p:nvCxnSpPr>
        <p:spPr>
          <a:xfrm>
            <a:off x="1150934" y="3036940"/>
            <a:ext cx="2529804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What can we say about “good” vs. “bad” conflict graphs?</a:t>
            </a:r>
            <a:endParaRPr lang="en-US" dirty="0"/>
          </a:p>
        </p:txBody>
      </p:sp>
      <p:cxnSp>
        <p:nvCxnSpPr>
          <p:cNvPr id="74" name="Straight Arrow Connector 73"/>
          <p:cNvCxnSpPr>
            <a:stCxn id="27" idx="2"/>
            <a:endCxn id="29" idx="1"/>
          </p:cNvCxnSpPr>
          <p:nvPr/>
        </p:nvCxnSpPr>
        <p:spPr>
          <a:xfrm>
            <a:off x="1711078" y="3036940"/>
            <a:ext cx="1444023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27" idx="2"/>
            <a:endCxn id="31" idx="1"/>
          </p:cNvCxnSpPr>
          <p:nvPr/>
        </p:nvCxnSpPr>
        <p:spPr>
          <a:xfrm>
            <a:off x="1711078" y="3036940"/>
            <a:ext cx="1969660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22" idx="2"/>
            <a:endCxn id="32" idx="1"/>
          </p:cNvCxnSpPr>
          <p:nvPr/>
        </p:nvCxnSpPr>
        <p:spPr>
          <a:xfrm>
            <a:off x="2277813" y="3036940"/>
            <a:ext cx="2516118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28" idx="2"/>
            <a:endCxn id="30" idx="1"/>
          </p:cNvCxnSpPr>
          <p:nvPr/>
        </p:nvCxnSpPr>
        <p:spPr>
          <a:xfrm>
            <a:off x="2859873" y="3036940"/>
            <a:ext cx="1413182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8" idx="2"/>
            <a:endCxn id="32" idx="1"/>
          </p:cNvCxnSpPr>
          <p:nvPr/>
        </p:nvCxnSpPr>
        <p:spPr>
          <a:xfrm>
            <a:off x="2859873" y="3036940"/>
            <a:ext cx="1934058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9" idx="2"/>
            <a:endCxn id="55" idx="1"/>
          </p:cNvCxnSpPr>
          <p:nvPr/>
        </p:nvCxnSpPr>
        <p:spPr>
          <a:xfrm>
            <a:off x="7374453" y="3036940"/>
            <a:ext cx="1445676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51" idx="2"/>
            <a:endCxn id="53" idx="1"/>
          </p:cNvCxnSpPr>
          <p:nvPr/>
        </p:nvCxnSpPr>
        <p:spPr>
          <a:xfrm>
            <a:off x="7934597" y="3036940"/>
            <a:ext cx="359895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51" idx="2"/>
            <a:endCxn id="55" idx="1"/>
          </p:cNvCxnSpPr>
          <p:nvPr/>
        </p:nvCxnSpPr>
        <p:spPr>
          <a:xfrm>
            <a:off x="7934597" y="3036940"/>
            <a:ext cx="885532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50" idx="2"/>
            <a:endCxn id="56" idx="1"/>
          </p:cNvCxnSpPr>
          <p:nvPr/>
        </p:nvCxnSpPr>
        <p:spPr>
          <a:xfrm>
            <a:off x="9585460" y="3036940"/>
            <a:ext cx="1431990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52" idx="2"/>
            <a:endCxn id="54" idx="1"/>
          </p:cNvCxnSpPr>
          <p:nvPr/>
        </p:nvCxnSpPr>
        <p:spPr>
          <a:xfrm>
            <a:off x="10167520" y="3036940"/>
            <a:ext cx="329054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52" idx="2"/>
            <a:endCxn id="56" idx="1"/>
          </p:cNvCxnSpPr>
          <p:nvPr/>
        </p:nvCxnSpPr>
        <p:spPr>
          <a:xfrm>
            <a:off x="10167520" y="3036940"/>
            <a:ext cx="849930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61" idx="2"/>
            <a:endCxn id="67" idx="1"/>
          </p:cNvCxnSpPr>
          <p:nvPr/>
        </p:nvCxnSpPr>
        <p:spPr>
          <a:xfrm>
            <a:off x="7374453" y="4829646"/>
            <a:ext cx="1445676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63" idx="2"/>
            <a:endCxn id="65" idx="1"/>
          </p:cNvCxnSpPr>
          <p:nvPr/>
        </p:nvCxnSpPr>
        <p:spPr>
          <a:xfrm>
            <a:off x="7934597" y="4829646"/>
            <a:ext cx="359895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63" idx="2"/>
            <a:endCxn id="67" idx="1"/>
          </p:cNvCxnSpPr>
          <p:nvPr/>
        </p:nvCxnSpPr>
        <p:spPr>
          <a:xfrm>
            <a:off x="7934597" y="4829646"/>
            <a:ext cx="885532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66" idx="3"/>
            <a:endCxn id="64" idx="2"/>
          </p:cNvCxnSpPr>
          <p:nvPr/>
        </p:nvCxnSpPr>
        <p:spPr>
          <a:xfrm flipV="1">
            <a:off x="9862666" y="4829646"/>
            <a:ext cx="1453650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68" idx="3"/>
            <a:endCxn id="62" idx="2"/>
          </p:cNvCxnSpPr>
          <p:nvPr/>
        </p:nvCxnSpPr>
        <p:spPr>
          <a:xfrm flipV="1">
            <a:off x="10459847" y="4829646"/>
            <a:ext cx="274409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68" idx="3"/>
            <a:endCxn id="64" idx="2"/>
          </p:cNvCxnSpPr>
          <p:nvPr/>
        </p:nvCxnSpPr>
        <p:spPr>
          <a:xfrm flipV="1">
            <a:off x="10459847" y="4829646"/>
            <a:ext cx="856469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2196055" y="4513538"/>
            <a:ext cx="3026406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>
                <a:latin typeface="+mj-lt"/>
              </a:rPr>
              <a:t>A </a:t>
            </a:r>
            <a:r>
              <a:rPr lang="en-US" sz="2800">
                <a:latin typeface="+mj-lt"/>
              </a:rPr>
              <a:t>bit complicated…</a:t>
            </a:r>
            <a:endParaRPr lang="en-US" sz="2800" b="1" dirty="0">
              <a:latin typeface="+mj-lt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6" name="Rectangle 7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88780" y="-22510"/>
              <a:ext cx="3533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2  &gt;  Conflict Serializability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007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41</a:t>
            </a:fld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05725" y="2097854"/>
            <a:ext cx="209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>
                <a:latin typeface="+mj-lt"/>
              </a:rPr>
              <a:t>Serial Schedule</a:t>
            </a:r>
            <a:r>
              <a:rPr lang="en-US" sz="2400" u="sng" dirty="0">
                <a:latin typeface="+mj-lt"/>
              </a:rPr>
              <a:t>: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5812971" y="3036940"/>
            <a:ext cx="718458" cy="214058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Arrow 68"/>
          <p:cNvSpPr/>
          <p:nvPr/>
        </p:nvSpPr>
        <p:spPr>
          <a:xfrm rot="2307267">
            <a:off x="5736769" y="3942879"/>
            <a:ext cx="718458" cy="214058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48124" y="407168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  <a:latin typeface="+mj-lt"/>
              </a:rPr>
              <a:t>X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885270" y="2097854"/>
            <a:ext cx="2914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>
                <a:latin typeface="+mj-lt"/>
              </a:rPr>
              <a:t>Interleaved Schedules</a:t>
            </a:r>
            <a:r>
              <a:rPr lang="en-US" sz="2400" u="sng" dirty="0">
                <a:latin typeface="+mj-lt"/>
              </a:rPr>
              <a:t>:</a:t>
            </a:r>
          </a:p>
        </p:txBody>
      </p:sp>
      <p:sp>
        <p:nvSpPr>
          <p:cNvPr id="73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What can we say about “good” vs. “bad” conflict graphs?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662764" y="2833780"/>
            <a:ext cx="3869962" cy="1152505"/>
            <a:chOff x="1566079" y="3036940"/>
            <a:chExt cx="2160544" cy="643427"/>
          </a:xfrm>
        </p:grpSpPr>
        <p:grpSp>
          <p:nvGrpSpPr>
            <p:cNvPr id="71" name="Group 70"/>
            <p:cNvGrpSpPr/>
            <p:nvPr/>
          </p:nvGrpSpPr>
          <p:grpSpPr>
            <a:xfrm>
              <a:off x="1566079" y="3036940"/>
              <a:ext cx="632697" cy="632697"/>
              <a:chOff x="7435034" y="4492691"/>
              <a:chExt cx="632697" cy="632697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7435034" y="4492691"/>
                <a:ext cx="632697" cy="632697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7582333" y="4615043"/>
                <a:ext cx="314301" cy="360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>
                    <a:solidFill>
                      <a:srgbClr val="C00000"/>
                    </a:solidFill>
                    <a:latin typeface="+mj-lt"/>
                  </a:rPr>
                  <a:t>T</a:t>
                </a:r>
                <a:r>
                  <a:rPr lang="en-US" sz="3600" b="1" baseline="-25000" dirty="0">
                    <a:solidFill>
                      <a:srgbClr val="C00000"/>
                    </a:solidFill>
                    <a:latin typeface="+mj-lt"/>
                  </a:rPr>
                  <a:t>1</a:t>
                </a: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3093926" y="3047670"/>
              <a:ext cx="632697" cy="632697"/>
              <a:chOff x="8962881" y="4512752"/>
              <a:chExt cx="632697" cy="632697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8962881" y="4512752"/>
                <a:ext cx="632697" cy="632697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9105830" y="4624373"/>
                <a:ext cx="314301" cy="360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>
                    <a:solidFill>
                      <a:srgbClr val="0070C0"/>
                    </a:solidFill>
                    <a:latin typeface="+mj-lt"/>
                  </a:rPr>
                  <a:t>T</a:t>
                </a:r>
                <a:r>
                  <a:rPr lang="en-US" sz="3600" b="1" baseline="-25000" dirty="0">
                    <a:solidFill>
                      <a:srgbClr val="0070C0"/>
                    </a:solidFill>
                    <a:latin typeface="+mj-lt"/>
                  </a:rPr>
                  <a:t>2</a:t>
                </a:r>
              </a:p>
            </p:txBody>
          </p:sp>
        </p:grpSp>
        <p:cxnSp>
          <p:nvCxnSpPr>
            <p:cNvPr id="81" name="Straight Arrow Connector 80"/>
            <p:cNvCxnSpPr/>
            <p:nvPr/>
          </p:nvCxnSpPr>
          <p:spPr>
            <a:xfrm>
              <a:off x="2198776" y="3353289"/>
              <a:ext cx="895150" cy="1073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7141189" y="2678631"/>
            <a:ext cx="3869962" cy="1152505"/>
            <a:chOff x="1566079" y="3036940"/>
            <a:chExt cx="2160544" cy="643427"/>
          </a:xfrm>
        </p:grpSpPr>
        <p:grpSp>
          <p:nvGrpSpPr>
            <p:cNvPr id="112" name="Group 111"/>
            <p:cNvGrpSpPr/>
            <p:nvPr/>
          </p:nvGrpSpPr>
          <p:grpSpPr>
            <a:xfrm>
              <a:off x="1566079" y="3036940"/>
              <a:ext cx="632697" cy="632697"/>
              <a:chOff x="7435034" y="4492691"/>
              <a:chExt cx="632697" cy="632697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7435034" y="4492691"/>
                <a:ext cx="632697" cy="632697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7582333" y="4615043"/>
                <a:ext cx="314301" cy="360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>
                    <a:solidFill>
                      <a:srgbClr val="C00000"/>
                    </a:solidFill>
                    <a:latin typeface="+mj-lt"/>
                  </a:rPr>
                  <a:t>T</a:t>
                </a:r>
                <a:r>
                  <a:rPr lang="en-US" sz="3600" b="1" baseline="-25000" dirty="0">
                    <a:solidFill>
                      <a:srgbClr val="C00000"/>
                    </a:solidFill>
                    <a:latin typeface="+mj-lt"/>
                  </a:rPr>
                  <a:t>1</a:t>
                </a: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3093926" y="3047670"/>
              <a:ext cx="632697" cy="632697"/>
              <a:chOff x="8962881" y="4512752"/>
              <a:chExt cx="632697" cy="632697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8962881" y="4512752"/>
                <a:ext cx="632697" cy="632697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9105830" y="4624373"/>
                <a:ext cx="314301" cy="360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>
                    <a:solidFill>
                      <a:srgbClr val="0070C0"/>
                    </a:solidFill>
                    <a:latin typeface="+mj-lt"/>
                  </a:rPr>
                  <a:t>T</a:t>
                </a:r>
                <a:r>
                  <a:rPr lang="en-US" sz="3600" b="1" baseline="-25000" dirty="0">
                    <a:solidFill>
                      <a:srgbClr val="0070C0"/>
                    </a:solidFill>
                    <a:latin typeface="+mj-lt"/>
                  </a:rPr>
                  <a:t>2</a:t>
                </a:r>
              </a:p>
            </p:txBody>
          </p:sp>
        </p:grpSp>
        <p:cxnSp>
          <p:nvCxnSpPr>
            <p:cNvPr id="114" name="Straight Arrow Connector 113"/>
            <p:cNvCxnSpPr/>
            <p:nvPr/>
          </p:nvCxnSpPr>
          <p:spPr>
            <a:xfrm>
              <a:off x="2198776" y="3353289"/>
              <a:ext cx="895150" cy="1073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7141190" y="4178064"/>
            <a:ext cx="3869962" cy="1152505"/>
            <a:chOff x="1566079" y="3036940"/>
            <a:chExt cx="2160544" cy="643427"/>
          </a:xfrm>
        </p:grpSpPr>
        <p:grpSp>
          <p:nvGrpSpPr>
            <p:cNvPr id="121" name="Group 120"/>
            <p:cNvGrpSpPr/>
            <p:nvPr/>
          </p:nvGrpSpPr>
          <p:grpSpPr>
            <a:xfrm>
              <a:off x="1566079" y="3036940"/>
              <a:ext cx="632697" cy="632697"/>
              <a:chOff x="7435034" y="4492691"/>
              <a:chExt cx="632697" cy="632697"/>
            </a:xfrm>
          </p:grpSpPr>
          <p:sp>
            <p:nvSpPr>
              <p:cNvPr id="126" name="Oval 125"/>
              <p:cNvSpPr/>
              <p:nvPr/>
            </p:nvSpPr>
            <p:spPr>
              <a:xfrm>
                <a:off x="7435034" y="4492691"/>
                <a:ext cx="632697" cy="632697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7582333" y="4615043"/>
                <a:ext cx="314301" cy="360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>
                    <a:solidFill>
                      <a:srgbClr val="C00000"/>
                    </a:solidFill>
                    <a:latin typeface="+mj-lt"/>
                  </a:rPr>
                  <a:t>T</a:t>
                </a:r>
                <a:r>
                  <a:rPr lang="en-US" sz="3600" b="1" baseline="-25000" dirty="0">
                    <a:solidFill>
                      <a:srgbClr val="C00000"/>
                    </a:solidFill>
                    <a:latin typeface="+mj-lt"/>
                  </a:rPr>
                  <a:t>1</a:t>
                </a:r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3093926" y="3047670"/>
              <a:ext cx="632697" cy="632697"/>
              <a:chOff x="8962881" y="4512752"/>
              <a:chExt cx="632697" cy="632697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8962881" y="4512752"/>
                <a:ext cx="632697" cy="632697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9105830" y="4624373"/>
                <a:ext cx="314301" cy="360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>
                    <a:solidFill>
                      <a:srgbClr val="0070C0"/>
                    </a:solidFill>
                    <a:latin typeface="+mj-lt"/>
                  </a:rPr>
                  <a:t>T</a:t>
                </a:r>
                <a:r>
                  <a:rPr lang="en-US" sz="3600" b="1" baseline="-25000" dirty="0">
                    <a:solidFill>
                      <a:srgbClr val="0070C0"/>
                    </a:solidFill>
                    <a:latin typeface="+mj-lt"/>
                  </a:rPr>
                  <a:t>2</a:t>
                </a:r>
              </a:p>
            </p:txBody>
          </p:sp>
        </p:grpSp>
        <p:cxnSp>
          <p:nvCxnSpPr>
            <p:cNvPr id="123" name="Straight Arrow Connector 122"/>
            <p:cNvCxnSpPr>
              <a:stCxn id="126" idx="7"/>
              <a:endCxn id="124" idx="1"/>
            </p:cNvCxnSpPr>
            <p:nvPr/>
          </p:nvCxnSpPr>
          <p:spPr>
            <a:xfrm>
              <a:off x="2106120" y="3129596"/>
              <a:ext cx="1080462" cy="1073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124" idx="3"/>
              <a:endCxn id="126" idx="5"/>
            </p:cNvCxnSpPr>
            <p:nvPr/>
          </p:nvCxnSpPr>
          <p:spPr>
            <a:xfrm flipH="1" flipV="1">
              <a:off x="2106119" y="3576981"/>
              <a:ext cx="1080464" cy="1073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Rectangle 128"/>
          <p:cNvSpPr/>
          <p:nvPr/>
        </p:nvSpPr>
        <p:spPr>
          <a:xfrm>
            <a:off x="2431394" y="5677497"/>
            <a:ext cx="7329208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u="sng" dirty="0">
                <a:latin typeface="+mj-lt"/>
              </a:rPr>
              <a:t>Theorem</a:t>
            </a:r>
            <a:r>
              <a:rPr lang="en-US" sz="2800" dirty="0">
                <a:latin typeface="+mj-lt"/>
              </a:rPr>
              <a:t>: Schedule is </a:t>
            </a:r>
            <a:r>
              <a:rPr lang="en-US" sz="2800" b="1" dirty="0">
                <a:latin typeface="+mj-lt"/>
              </a:rPr>
              <a:t>conflict serializable</a:t>
            </a:r>
            <a:r>
              <a:rPr lang="en-US" sz="2800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800" dirty="0">
                <a:latin typeface="+mj-lt"/>
              </a:rPr>
              <a:t>if and only if its conflict graph is </a:t>
            </a:r>
            <a:r>
              <a:rPr lang="en-US" sz="2800" b="1" u="sng" dirty="0">
                <a:latin typeface="+mj-lt"/>
              </a:rPr>
              <a:t>acyclic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3793532" y="4525347"/>
            <a:ext cx="1320674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>
                <a:latin typeface="+mj-lt"/>
              </a:rPr>
              <a:t>Simple!</a:t>
            </a:r>
            <a:endParaRPr lang="en-US" sz="2800" b="1" dirty="0">
              <a:latin typeface="+mj-lt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0" name="Rectangle 3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88780" y="-22510"/>
              <a:ext cx="3533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2  &gt;  Conflict Serializability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246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  <p:bldP spid="13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01427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Let’s unpack this notion of acyclic conflict graphs…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533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2  &gt;  Conflict Serializability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5820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DAGs &amp; Topological Orderings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topological ordering </a:t>
            </a:r>
            <a:r>
              <a:rPr lang="en-US" dirty="0"/>
              <a:t>of a directed graph is a linear ordering of its vertices that respects all the directed edges</a:t>
            </a:r>
          </a:p>
          <a:p>
            <a:endParaRPr lang="en-US" dirty="0"/>
          </a:p>
          <a:p>
            <a:r>
              <a:rPr lang="en-US" dirty="0"/>
              <a:t>A directed </a:t>
            </a:r>
            <a:r>
              <a:rPr lang="en-US" b="1" u="sng" dirty="0"/>
              <a:t>acyclic</a:t>
            </a:r>
            <a:r>
              <a:rPr lang="en-US" dirty="0"/>
              <a:t> graph (DAG) always has one or more </a:t>
            </a:r>
            <a:r>
              <a:rPr lang="en-US" b="1" dirty="0"/>
              <a:t>topological orderings</a:t>
            </a:r>
          </a:p>
          <a:p>
            <a:pPr lvl="1"/>
            <a:r>
              <a:rPr lang="en-US" dirty="0"/>
              <a:t>(And there exists a topological ordering </a:t>
            </a:r>
            <a:r>
              <a:rPr lang="en-US" i="1" dirty="0"/>
              <a:t>if and only if </a:t>
            </a:r>
            <a:r>
              <a:rPr lang="en-US" dirty="0"/>
              <a:t>there are no directed cycles)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5373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2  &gt;  Topological orderings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44019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DAGs &amp; Topological Orderings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Ex: What is one possible topological ordering here?</a:t>
            </a:r>
          </a:p>
        </p:txBody>
      </p:sp>
      <p:sp>
        <p:nvSpPr>
          <p:cNvPr id="7" name="Oval 6"/>
          <p:cNvSpPr/>
          <p:nvPr/>
        </p:nvSpPr>
        <p:spPr>
          <a:xfrm>
            <a:off x="1520933" y="3508310"/>
            <a:ext cx="578498" cy="578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2332697" y="5038531"/>
            <a:ext cx="578498" cy="578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942435" y="5029200"/>
            <a:ext cx="578498" cy="578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4010083" y="2929812"/>
            <a:ext cx="578498" cy="578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2" name="Straight Arrow Connector 11"/>
          <p:cNvCxnSpPr>
            <a:stCxn id="10" idx="2"/>
            <a:endCxn id="7" idx="6"/>
          </p:cNvCxnSpPr>
          <p:nvPr/>
        </p:nvCxnSpPr>
        <p:spPr>
          <a:xfrm flipH="1">
            <a:off x="2099431" y="3219061"/>
            <a:ext cx="1910652" cy="57849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4"/>
            <a:endCxn id="9" idx="7"/>
          </p:cNvCxnSpPr>
          <p:nvPr/>
        </p:nvCxnSpPr>
        <p:spPr>
          <a:xfrm flipH="1">
            <a:off x="1436214" y="4086808"/>
            <a:ext cx="373968" cy="102711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4"/>
            <a:endCxn id="8" idx="1"/>
          </p:cNvCxnSpPr>
          <p:nvPr/>
        </p:nvCxnSpPr>
        <p:spPr>
          <a:xfrm>
            <a:off x="1810182" y="4086808"/>
            <a:ext cx="607234" cy="103644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00277" y="3335894"/>
            <a:ext cx="356337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Ex: 0, 1, 2</a:t>
            </a:r>
            <a:r>
              <a:rPr lang="en-US" sz="2400">
                <a:latin typeface="+mj-lt"/>
              </a:rPr>
              <a:t>, 3  (or: 0, 1, 3, 2)</a:t>
            </a:r>
            <a:endParaRPr lang="en-US" sz="2400" dirty="0">
              <a:latin typeface="+mj-lt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35373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2  &gt;  Topological orderings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587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DAGs &amp; Topological Orderings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Ex: What is one possible topological ordering here?</a:t>
            </a:r>
          </a:p>
        </p:txBody>
      </p:sp>
      <p:sp>
        <p:nvSpPr>
          <p:cNvPr id="7" name="Oval 6"/>
          <p:cNvSpPr/>
          <p:nvPr/>
        </p:nvSpPr>
        <p:spPr>
          <a:xfrm>
            <a:off x="1520933" y="3508310"/>
            <a:ext cx="578498" cy="578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2332697" y="5038531"/>
            <a:ext cx="578498" cy="578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942435" y="5029200"/>
            <a:ext cx="578498" cy="578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4010083" y="2929812"/>
            <a:ext cx="578498" cy="578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2" name="Straight Arrow Connector 11"/>
          <p:cNvCxnSpPr>
            <a:stCxn id="10" idx="2"/>
            <a:endCxn id="7" idx="6"/>
          </p:cNvCxnSpPr>
          <p:nvPr/>
        </p:nvCxnSpPr>
        <p:spPr>
          <a:xfrm flipH="1">
            <a:off x="2099431" y="3219061"/>
            <a:ext cx="1910652" cy="57849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4"/>
            <a:endCxn id="9" idx="7"/>
          </p:cNvCxnSpPr>
          <p:nvPr/>
        </p:nvCxnSpPr>
        <p:spPr>
          <a:xfrm flipH="1">
            <a:off x="1436214" y="4086808"/>
            <a:ext cx="373968" cy="102711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8" idx="2"/>
          </p:cNvCxnSpPr>
          <p:nvPr/>
        </p:nvCxnSpPr>
        <p:spPr>
          <a:xfrm flipV="1">
            <a:off x="1520933" y="5327780"/>
            <a:ext cx="811764" cy="5099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82831" y="4086808"/>
            <a:ext cx="2626338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There </a:t>
            </a:r>
            <a:r>
              <a:rPr lang="en-US" sz="3200">
                <a:latin typeface="+mj-lt"/>
              </a:rPr>
              <a:t>is none!</a:t>
            </a:r>
            <a:endParaRPr lang="en-US" sz="3200" dirty="0">
              <a:latin typeface="+mj-lt"/>
            </a:endParaRPr>
          </a:p>
        </p:txBody>
      </p:sp>
      <p:cxnSp>
        <p:nvCxnSpPr>
          <p:cNvPr id="17" name="Straight Arrow Connector 16"/>
          <p:cNvCxnSpPr>
            <a:stCxn id="8" idx="0"/>
            <a:endCxn id="7" idx="5"/>
          </p:cNvCxnSpPr>
          <p:nvPr/>
        </p:nvCxnSpPr>
        <p:spPr>
          <a:xfrm flipH="1" flipV="1">
            <a:off x="2014712" y="4002089"/>
            <a:ext cx="607234" cy="103644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8780" y="-22510"/>
              <a:ext cx="35373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2  &gt;  Topological orderings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196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to conflict </a:t>
            </a:r>
            <a:r>
              <a:rPr lang="en-US" dirty="0" err="1"/>
              <a:t>serializability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conflict graph, a topological ordering of nodes corresponds to </a:t>
            </a:r>
            <a:r>
              <a:rPr lang="en-US" b="1" dirty="0"/>
              <a:t>a serial ordering of TXNs</a:t>
            </a:r>
            <a:endParaRPr lang="en-US" dirty="0"/>
          </a:p>
          <a:p>
            <a:endParaRPr lang="en-US" dirty="0"/>
          </a:p>
          <a:p>
            <a:r>
              <a:rPr lang="en-US" dirty="0"/>
              <a:t>Thus an </a:t>
            </a:r>
            <a:r>
              <a:rPr lang="en-US" b="1" u="sng" dirty="0"/>
              <a:t>acyclic</a:t>
            </a:r>
            <a:r>
              <a:rPr lang="en-US" dirty="0"/>
              <a:t> conflict graph </a:t>
            </a:r>
            <a:r>
              <a:rPr lang="en-US" dirty="0">
                <a:sym typeface="Wingdings"/>
              </a:rPr>
              <a:t> conflict serializable!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31396" y="4987032"/>
            <a:ext cx="7329208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u="sng" dirty="0">
                <a:latin typeface="+mj-lt"/>
              </a:rPr>
              <a:t>Theorem</a:t>
            </a:r>
            <a:r>
              <a:rPr lang="en-US" sz="2800" dirty="0">
                <a:latin typeface="+mj-lt"/>
              </a:rPr>
              <a:t>: Schedule is </a:t>
            </a:r>
            <a:r>
              <a:rPr lang="en-US" sz="2800" b="1" dirty="0">
                <a:latin typeface="+mj-lt"/>
              </a:rPr>
              <a:t>conflict serializable</a:t>
            </a:r>
            <a:r>
              <a:rPr lang="en-US" sz="2800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800" dirty="0">
                <a:latin typeface="+mj-lt"/>
              </a:rPr>
              <a:t>if and only if its conflict graph is </a:t>
            </a:r>
            <a:r>
              <a:rPr lang="en-US" sz="2800" b="1" u="sng" dirty="0">
                <a:latin typeface="+mj-lt"/>
              </a:rPr>
              <a:t>acyclic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5373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2  &gt;  Topological orderings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050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 Two-Phase 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consider </a:t>
            </a:r>
            <a:r>
              <a:rPr lang="en-US" b="1" dirty="0"/>
              <a:t>locking</a:t>
            </a:r>
            <a:r>
              <a:rPr lang="en-US" dirty="0"/>
              <a:t>- specifically, </a:t>
            </a:r>
            <a:r>
              <a:rPr lang="en-US" i="1" dirty="0"/>
              <a:t>strict two-phase locking</a:t>
            </a:r>
            <a:r>
              <a:rPr lang="en-US" dirty="0"/>
              <a:t>- as a way to deal with concurrency, because is </a:t>
            </a:r>
            <a:r>
              <a:rPr lang="en-US" b="1" dirty="0"/>
              <a:t>guarantees conflict </a:t>
            </a:r>
            <a:r>
              <a:rPr lang="en-US" b="1" dirty="0" err="1"/>
              <a:t>serializability</a:t>
            </a:r>
            <a:r>
              <a:rPr lang="en-US" b="1" dirty="0"/>
              <a:t> (if it completes- see upcoming…)</a:t>
            </a:r>
          </a:p>
          <a:p>
            <a:endParaRPr lang="en-US" b="1" dirty="0"/>
          </a:p>
          <a:p>
            <a:r>
              <a:rPr lang="en-US" dirty="0"/>
              <a:t>Also (</a:t>
            </a:r>
            <a:r>
              <a:rPr lang="en-US" i="1" dirty="0"/>
              <a:t>conceptually</a:t>
            </a:r>
            <a:r>
              <a:rPr lang="en-US" dirty="0"/>
              <a:t>) straightforward to implement, and transparent to the user!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6757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2  &gt;  Strict 2PL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58615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64385" y="396766"/>
            <a:ext cx="9857561" cy="11049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Strict Two-phase Locking (Strict 2PL) Protocol: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4385" y="1635672"/>
            <a:ext cx="8336259" cy="4841327"/>
          </a:xfrm>
          <a:noFill/>
          <a:ln/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b="1" dirty="0"/>
              <a:t>TXNs obtain:</a:t>
            </a:r>
            <a:endParaRPr lang="en-US" sz="3500" b="1" dirty="0">
              <a:latin typeface="+mj-lt"/>
            </a:endParaRPr>
          </a:p>
          <a:p>
            <a:endParaRPr lang="en-US" dirty="0"/>
          </a:p>
          <a:p>
            <a:r>
              <a:rPr lang="en-US" dirty="0"/>
              <a:t>An </a:t>
            </a:r>
            <a:r>
              <a:rPr lang="en-US" b="1" dirty="0"/>
              <a:t>X (</a:t>
            </a:r>
            <a:r>
              <a:rPr lang="en-US" b="1" i="1" dirty="0"/>
              <a:t>exclusive</a:t>
            </a:r>
            <a:r>
              <a:rPr lang="en-US" b="1" dirty="0"/>
              <a:t>) lock </a:t>
            </a:r>
            <a:r>
              <a:rPr lang="en-US" dirty="0"/>
              <a:t>on object before </a:t>
            </a:r>
            <a:r>
              <a:rPr lang="en-US" b="1" dirty="0"/>
              <a:t>writing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a TXN holds, no other TXN can get a</a:t>
            </a:r>
            <a:r>
              <a:rPr lang="en-US" i="1" dirty="0"/>
              <a:t> </a:t>
            </a:r>
            <a:r>
              <a:rPr lang="en-US" dirty="0"/>
              <a:t>lock (S or X) on that object.</a:t>
            </a:r>
          </a:p>
          <a:p>
            <a:endParaRPr lang="en-US" dirty="0"/>
          </a:p>
          <a:p>
            <a:r>
              <a:rPr lang="en-US" dirty="0"/>
              <a:t>An </a:t>
            </a:r>
            <a:r>
              <a:rPr lang="en-US" b="1" dirty="0"/>
              <a:t>S (</a:t>
            </a:r>
            <a:r>
              <a:rPr lang="en-US" b="1" i="1" dirty="0"/>
              <a:t>shared</a:t>
            </a:r>
            <a:r>
              <a:rPr lang="en-US" b="1" dirty="0"/>
              <a:t>) lock </a:t>
            </a:r>
            <a:r>
              <a:rPr lang="en-US" dirty="0"/>
              <a:t>on object before </a:t>
            </a:r>
            <a:r>
              <a:rPr lang="en-US" b="1" dirty="0"/>
              <a:t>reading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If a TXN holds, no other TXN can get </a:t>
            </a:r>
            <a:r>
              <a:rPr lang="en-US" i="1" u="sng" dirty="0"/>
              <a:t>an X lock</a:t>
            </a:r>
            <a:r>
              <a:rPr lang="en-US" i="1" dirty="0"/>
              <a:t> </a:t>
            </a:r>
            <a:r>
              <a:rPr lang="en-US" dirty="0"/>
              <a:t>on that object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All locks held by a TXN are released when TXN completes.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94065" y="21279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00643" y="2969920"/>
            <a:ext cx="2879835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Note: Terminology here- “exclusive”, “shared”- meant to be intuitive- no tricks!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6757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2  &gt;  Strict 2PL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128432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>
            <a:off x="2723109" y="4717576"/>
            <a:ext cx="7092041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of 2-Phase Locking (2PL)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3978401" y="2638872"/>
            <a:ext cx="1926304" cy="20787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978402" y="5335700"/>
            <a:ext cx="4695085" cy="0"/>
          </a:xfrm>
          <a:prstGeom prst="straightConnector1">
            <a:avLst/>
          </a:prstGeom>
          <a:ln w="889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48920" y="5307161"/>
            <a:ext cx="2383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Time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5904705" y="2638872"/>
            <a:ext cx="0" cy="20787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928652" y="4717576"/>
            <a:ext cx="260697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5928652" y="2638874"/>
            <a:ext cx="2606972" cy="1926303"/>
          </a:xfrm>
          <a:prstGeom prst="line">
            <a:avLst/>
          </a:prstGeom>
          <a:ln w="38100">
            <a:solidFill>
              <a:srgbClr val="0000FF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04079" y="6021687"/>
            <a:ext cx="2340407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Strict 2PL</a:t>
            </a:r>
          </a:p>
        </p:txBody>
      </p:sp>
      <p:cxnSp>
        <p:nvCxnSpPr>
          <p:cNvPr id="19" name="Straight Arrow Connector 18"/>
          <p:cNvCxnSpPr>
            <a:stCxn id="17" idx="0"/>
          </p:cNvCxnSpPr>
          <p:nvPr/>
        </p:nvCxnSpPr>
        <p:spPr>
          <a:xfrm flipH="1" flipV="1">
            <a:off x="7232138" y="4717577"/>
            <a:ext cx="442144" cy="1304110"/>
          </a:xfrm>
          <a:prstGeom prst="straightConnector1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65908" y="4051495"/>
            <a:ext cx="154124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/>
              <a:t>0 locks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3992420" y="2284063"/>
            <a:ext cx="0" cy="2444541"/>
          </a:xfrm>
          <a:prstGeom prst="straightConnector1">
            <a:avLst/>
          </a:prstGeom>
          <a:ln w="889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47363" y="1552165"/>
            <a:ext cx="23832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# Locks the TXN has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3951660" y="1587688"/>
            <a:ext cx="23174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Lock Acquisition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32137" y="2337541"/>
            <a:ext cx="3110598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Lock Release</a:t>
            </a:r>
          </a:p>
          <a:p>
            <a:pPr algn="ctr"/>
            <a:r>
              <a:rPr lang="en-US" sz="3000" dirty="0"/>
              <a:t>On TXN commit!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88780" y="-22510"/>
              <a:ext cx="26757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2  &gt;  Strict 2PL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953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Concurrency: Isolation &amp; Consistency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Interleaving &amp; scheduling</a:t>
              </a:r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8999483" cy="4351338"/>
          </a:xfrm>
        </p:spPr>
        <p:txBody>
          <a:bodyPr/>
          <a:lstStyle/>
          <a:p>
            <a:r>
              <a:rPr lang="en-US" dirty="0"/>
              <a:t>The DBMS must handle concurrency such that…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sz="2800" b="1" u="sng" dirty="0"/>
              <a:t>I</a:t>
            </a:r>
            <a:r>
              <a:rPr lang="en-US" sz="2800" b="1" dirty="0"/>
              <a:t>solation</a:t>
            </a:r>
            <a:r>
              <a:rPr lang="en-US" sz="2800" dirty="0"/>
              <a:t> is maintained: Users must be able to execute each TXN </a:t>
            </a:r>
            <a:r>
              <a:rPr lang="en-US" sz="2800" b="1" dirty="0"/>
              <a:t>as if they were the only user</a:t>
            </a:r>
          </a:p>
          <a:p>
            <a:pPr lvl="2"/>
            <a:r>
              <a:rPr lang="en-US" sz="2400" dirty="0"/>
              <a:t>DBMS handles the details of </a:t>
            </a:r>
            <a:r>
              <a:rPr lang="en-US" sz="2400" i="1" dirty="0"/>
              <a:t>interleaving</a:t>
            </a:r>
            <a:r>
              <a:rPr lang="en-US" sz="2400" dirty="0"/>
              <a:t> various TXNs</a:t>
            </a:r>
          </a:p>
          <a:p>
            <a:pPr lvl="2"/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sz="2800" b="1" u="sng" dirty="0"/>
          </a:p>
          <a:p>
            <a:pPr marL="914400" lvl="1" indent="-457200">
              <a:buFont typeface="+mj-lt"/>
              <a:buAutoNum type="arabicPeriod"/>
            </a:pPr>
            <a:r>
              <a:rPr lang="en-US" sz="2800" b="1" u="sng" dirty="0"/>
              <a:t>C</a:t>
            </a:r>
            <a:r>
              <a:rPr lang="en-US" sz="2800" b="1" dirty="0"/>
              <a:t>onsistency</a:t>
            </a:r>
            <a:r>
              <a:rPr lang="en-US" sz="2800" dirty="0"/>
              <a:t> is maintained: TXNs must leave the DB in a </a:t>
            </a:r>
            <a:r>
              <a:rPr lang="en-US" sz="2800" b="1" dirty="0"/>
              <a:t>consistent state</a:t>
            </a:r>
          </a:p>
          <a:p>
            <a:pPr lvl="2"/>
            <a:r>
              <a:rPr lang="en-US" sz="2400" dirty="0"/>
              <a:t>DBMS handles the details of enforcing integrity constraints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357693" y="2617076"/>
            <a:ext cx="996107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AC</a:t>
            </a:r>
            <a:r>
              <a:rPr lang="en-US" sz="3200" b="1" u="sng" dirty="0">
                <a:latin typeface="+mj-lt"/>
              </a:rPr>
              <a:t>I</a:t>
            </a:r>
            <a:r>
              <a:rPr lang="en-US" sz="3200" dirty="0">
                <a:latin typeface="+mj-lt"/>
              </a:rPr>
              <a:t>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357693" y="4593020"/>
            <a:ext cx="996107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A</a:t>
            </a:r>
            <a:r>
              <a:rPr lang="en-US" sz="3200" b="1" u="sng" dirty="0">
                <a:latin typeface="+mj-lt"/>
              </a:rPr>
              <a:t>C</a:t>
            </a:r>
            <a:r>
              <a:rPr lang="en-US" sz="3200" dirty="0">
                <a:latin typeface="+mj-lt"/>
              </a:rPr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463329700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dirty="0"/>
              <a:t>Strict 2PL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98388"/>
            <a:ext cx="7258878" cy="844935"/>
          </a:xfrm>
          <a:solidFill>
            <a:schemeClr val="accent1">
              <a:lumMod val="20000"/>
              <a:lumOff val="80000"/>
            </a:schemeClr>
          </a:solidFill>
          <a:ln/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lIns="90488" tIns="44450" rIns="90488" bIns="44450" rtlCol="0">
            <a:noAutofit/>
          </a:bodyPr>
          <a:lstStyle/>
          <a:p>
            <a:pPr marL="0" indent="0">
              <a:buNone/>
            </a:pPr>
            <a:r>
              <a:rPr lang="en-US" u="sng" dirty="0">
                <a:latin typeface="+mj-lt"/>
              </a:rPr>
              <a:t>Theorem:</a:t>
            </a:r>
            <a:r>
              <a:rPr lang="en-US" dirty="0">
                <a:latin typeface="+mj-lt"/>
              </a:rPr>
              <a:t> Strict 2PL allows only schedules whose dependency graph is acyclic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072641" y="5000688"/>
                <a:ext cx="8229600" cy="107721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latin typeface="+mj-lt"/>
                  </a:rPr>
                  <a:t>Therefore, Strict 2PL only allows conflict serializable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charset="0"/>
                        <a:ea typeface="Cambria Math" charset="0"/>
                        <a:cs typeface="Cambria Math" charset="0"/>
                      </a:rPr>
                      <m:t>⇒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3200" dirty="0">
                    <a:latin typeface="+mj-lt"/>
                  </a:rPr>
                  <a:t>serializable schedules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641" y="5000688"/>
                <a:ext cx="8229600" cy="107721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38200" y="3121841"/>
            <a:ext cx="9372601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400" i="1" dirty="0"/>
              <a:t>Proof Intuition: </a:t>
            </a:r>
            <a:r>
              <a:rPr lang="en-US" sz="2400" dirty="0"/>
              <a:t>In strict 2PL, if there is an edge T</a:t>
            </a:r>
            <a:r>
              <a:rPr lang="en-US" sz="2400" baseline="-25000" dirty="0"/>
              <a:t>i</a:t>
            </a:r>
            <a:r>
              <a:rPr lang="en-US" sz="2400" dirty="0"/>
              <a:t> </a:t>
            </a:r>
            <a:r>
              <a:rPr lang="en-US" sz="2400" dirty="0">
                <a:sym typeface="Wingdings"/>
              </a:rPr>
              <a:t></a:t>
            </a:r>
            <a:r>
              <a:rPr lang="en-US" sz="2400" dirty="0"/>
              <a:t> </a:t>
            </a:r>
            <a:r>
              <a:rPr lang="en-US" sz="2400" dirty="0" err="1"/>
              <a:t>T</a:t>
            </a:r>
            <a:r>
              <a:rPr lang="en-US" sz="2400" baseline="-25000" dirty="0" err="1"/>
              <a:t>j</a:t>
            </a:r>
            <a:r>
              <a:rPr lang="en-US" sz="2400" dirty="0"/>
              <a:t> (i.e. </a:t>
            </a:r>
            <a:r>
              <a:rPr lang="en-US" sz="2400" dirty="0" err="1"/>
              <a:t>T</a:t>
            </a:r>
            <a:r>
              <a:rPr lang="en-US" sz="2400" baseline="-25000" dirty="0" err="1"/>
              <a:t>i</a:t>
            </a:r>
            <a:r>
              <a:rPr lang="en-US" sz="2400" baseline="-25000" dirty="0"/>
              <a:t> </a:t>
            </a:r>
            <a:r>
              <a:rPr lang="en-US" sz="2400" dirty="0"/>
              <a:t>and </a:t>
            </a:r>
            <a:r>
              <a:rPr lang="en-US" sz="2400" dirty="0" err="1"/>
              <a:t>T</a:t>
            </a:r>
            <a:r>
              <a:rPr lang="en-US" sz="2400" baseline="-25000" dirty="0" err="1"/>
              <a:t>j</a:t>
            </a:r>
            <a:r>
              <a:rPr lang="en-US" sz="2400" dirty="0"/>
              <a:t> conflict) then </a:t>
            </a:r>
            <a:r>
              <a:rPr lang="en-US" sz="2400" dirty="0" err="1"/>
              <a:t>T</a:t>
            </a:r>
            <a:r>
              <a:rPr lang="en-US" sz="2400" baseline="-25000" dirty="0" err="1"/>
              <a:t>j</a:t>
            </a:r>
            <a:r>
              <a:rPr lang="en-US" sz="2400" dirty="0"/>
              <a:t> needs to wait until T</a:t>
            </a:r>
            <a:r>
              <a:rPr lang="en-US" sz="2400" baseline="-25000" dirty="0"/>
              <a:t>i</a:t>
            </a:r>
            <a:r>
              <a:rPr lang="en-US" sz="2400" dirty="0"/>
              <a:t> is finished – so </a:t>
            </a:r>
            <a:r>
              <a:rPr lang="en-US" sz="2400" i="1" dirty="0"/>
              <a:t>cannot </a:t>
            </a:r>
            <a:r>
              <a:rPr lang="en-US" sz="2400" dirty="0"/>
              <a:t>have an edge </a:t>
            </a:r>
            <a:r>
              <a:rPr lang="en-US" sz="2400" dirty="0" err="1"/>
              <a:t>T</a:t>
            </a:r>
            <a:r>
              <a:rPr lang="en-US" sz="2400" baseline="-25000" dirty="0" err="1"/>
              <a:t>j</a:t>
            </a:r>
            <a:r>
              <a:rPr lang="en-US" sz="2400" dirty="0"/>
              <a:t> </a:t>
            </a:r>
            <a:r>
              <a:rPr lang="en-US" sz="2400" dirty="0">
                <a:sym typeface="Wingdings"/>
              </a:rPr>
              <a:t></a:t>
            </a:r>
            <a:r>
              <a:rPr lang="en-US" sz="2400" dirty="0"/>
              <a:t> </a:t>
            </a:r>
            <a:r>
              <a:rPr lang="en-US" sz="2400" dirty="0" err="1"/>
              <a:t>T</a:t>
            </a:r>
            <a:r>
              <a:rPr lang="en-US" sz="2400" baseline="-25000" dirty="0" err="1"/>
              <a:t>i</a:t>
            </a:r>
            <a:r>
              <a:rPr lang="en-US" sz="2400" dirty="0"/>
              <a:t> </a:t>
            </a:r>
            <a:endParaRPr lang="en-US" sz="2400" i="1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6757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2  &gt;  Strict 2PL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33331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animBg="1"/>
      <p:bldP spid="2" grpId="0" animBg="1"/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 2PL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schedule follows strict 2PL and locking, it is conflict serializable…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…and thus serializable</a:t>
            </a:r>
          </a:p>
          <a:p>
            <a:pPr lvl="1"/>
            <a:r>
              <a:rPr lang="en-US" dirty="0"/>
              <a:t>…and thus maintains isolation &amp; consistency!</a:t>
            </a:r>
          </a:p>
          <a:p>
            <a:endParaRPr lang="en-US" dirty="0"/>
          </a:p>
          <a:p>
            <a:r>
              <a:rPr lang="en-US" dirty="0"/>
              <a:t>Not all serializable schedules are allowed by strict 2PL. </a:t>
            </a:r>
          </a:p>
          <a:p>
            <a:endParaRPr lang="en-US" dirty="0"/>
          </a:p>
          <a:p>
            <a:r>
              <a:rPr lang="en-US" dirty="0"/>
              <a:t>So let’s use strict 2PL, what could go wrong?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6757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2  &gt;  Strict 2PL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4835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dirty="0"/>
              <a:t>Deadlock Detection: Example</a:t>
            </a:r>
          </a:p>
        </p:txBody>
      </p:sp>
      <p:sp>
        <p:nvSpPr>
          <p:cNvPr id="26639" name="Oval 15"/>
          <p:cNvSpPr>
            <a:spLocks noChangeArrowheads="1"/>
          </p:cNvSpPr>
          <p:nvPr/>
        </p:nvSpPr>
        <p:spPr bwMode="auto">
          <a:xfrm>
            <a:off x="8996571" y="2471325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0" name="Oval 16"/>
          <p:cNvSpPr>
            <a:spLocks noChangeArrowheads="1"/>
          </p:cNvSpPr>
          <p:nvPr/>
        </p:nvSpPr>
        <p:spPr bwMode="auto">
          <a:xfrm>
            <a:off x="11130171" y="2471325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483696" y="5085423"/>
            <a:ext cx="4691523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First, T</a:t>
            </a:r>
            <a:r>
              <a:rPr lang="en-US" sz="2800" baseline="-25000" dirty="0">
                <a:latin typeface="+mj-lt"/>
              </a:rPr>
              <a:t>1</a:t>
            </a:r>
            <a:r>
              <a:rPr lang="en-US" sz="2800" dirty="0">
                <a:latin typeface="+mj-lt"/>
              </a:rPr>
              <a:t> requests a shared lock on A to read from it</a:t>
            </a:r>
            <a:endParaRPr lang="en-US" sz="2800" b="1" dirty="0">
              <a:latin typeface="+mj-lt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081864" y="3865517"/>
            <a:ext cx="793579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2246" y="2543071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C00000"/>
                </a:solidFill>
                <a:latin typeface="+mj-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2246" y="3143081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21678" y="2611535"/>
            <a:ext cx="679994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+mj-lt"/>
              </a:rPr>
              <a:t>S(A)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020381" y="2611535"/>
            <a:ext cx="704039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R(A)</a:t>
            </a: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8982269" y="1776194"/>
            <a:ext cx="2371531" cy="431847"/>
          </a:xfrm>
          <a:prstGeom prst="rect">
            <a:avLst/>
          </a:prstGeom>
          <a:noFill/>
          <a:ln/>
        </p:spPr>
        <p:txBody>
          <a:bodyPr vert="horz" lIns="90488" tIns="44450" rIns="90488" bIns="4445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>
                <a:latin typeface="+mj-lt"/>
              </a:rPr>
              <a:t>Waits-for graph:</a:t>
            </a:r>
            <a:endParaRPr lang="en-US" dirty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129645" y="2537460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C00000"/>
                </a:solidFill>
                <a:latin typeface="+mj-lt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255949" y="252469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3" name="Rectangle 4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88780" y="-22510"/>
              <a:ext cx="27317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2  &gt;  Deadlocks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3878553"/>
      </p:ext>
    </p:extLst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dirty="0"/>
              <a:t>Deadlock Detection: Example</a:t>
            </a:r>
          </a:p>
        </p:txBody>
      </p:sp>
      <p:sp>
        <p:nvSpPr>
          <p:cNvPr id="26639" name="Oval 15"/>
          <p:cNvSpPr>
            <a:spLocks noChangeArrowheads="1"/>
          </p:cNvSpPr>
          <p:nvPr/>
        </p:nvSpPr>
        <p:spPr bwMode="auto">
          <a:xfrm>
            <a:off x="8996571" y="2471325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0" name="Oval 16"/>
          <p:cNvSpPr>
            <a:spLocks noChangeArrowheads="1"/>
          </p:cNvSpPr>
          <p:nvPr/>
        </p:nvSpPr>
        <p:spPr bwMode="auto">
          <a:xfrm>
            <a:off x="11130171" y="2471325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483696" y="5085423"/>
            <a:ext cx="4691523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Next, T</a:t>
            </a:r>
            <a:r>
              <a:rPr lang="en-US" sz="2800" baseline="-25000" dirty="0">
                <a:latin typeface="+mj-lt"/>
              </a:rPr>
              <a:t>2</a:t>
            </a:r>
            <a:r>
              <a:rPr lang="en-US" sz="2800" dirty="0">
                <a:latin typeface="+mj-lt"/>
              </a:rPr>
              <a:t> requests a shared lock on B to read from it</a:t>
            </a:r>
            <a:endParaRPr lang="en-US" sz="2800" b="1" dirty="0">
              <a:latin typeface="+mj-lt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081864" y="3865517"/>
            <a:ext cx="793579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2246" y="2543071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C00000"/>
                </a:solidFill>
                <a:latin typeface="+mj-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2246" y="3143081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68056" y="3203169"/>
            <a:ext cx="670376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+mj-lt"/>
              </a:rPr>
              <a:t>S(B)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574965" y="3203169"/>
            <a:ext cx="696024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R(B)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21678" y="2611535"/>
            <a:ext cx="679994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+mj-lt"/>
              </a:rPr>
              <a:t>S(A)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020381" y="2611535"/>
            <a:ext cx="704039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R(A)</a:t>
            </a: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8982269" y="1776194"/>
            <a:ext cx="2371531" cy="431847"/>
          </a:xfrm>
          <a:prstGeom prst="rect">
            <a:avLst/>
          </a:prstGeom>
          <a:noFill/>
          <a:ln/>
        </p:spPr>
        <p:txBody>
          <a:bodyPr vert="horz" lIns="90488" tIns="44450" rIns="90488" bIns="4445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>
                <a:latin typeface="+mj-lt"/>
              </a:rPr>
              <a:t>Waits-for graph:</a:t>
            </a:r>
            <a:endParaRPr lang="en-US" dirty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129645" y="2537460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C00000"/>
                </a:solidFill>
                <a:latin typeface="+mj-lt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255949" y="252469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0" name="Rectangle 1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8780" y="-22510"/>
              <a:ext cx="27317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2  &gt;  Deadlocks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4789989"/>
      </p:ext>
    </p:extLst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dirty="0"/>
              <a:t>Deadlock Detection: Example</a:t>
            </a:r>
          </a:p>
        </p:txBody>
      </p:sp>
      <p:sp>
        <p:nvSpPr>
          <p:cNvPr id="26639" name="Oval 15"/>
          <p:cNvSpPr>
            <a:spLocks noChangeArrowheads="1"/>
          </p:cNvSpPr>
          <p:nvPr/>
        </p:nvSpPr>
        <p:spPr bwMode="auto">
          <a:xfrm>
            <a:off x="8996571" y="2471325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0" name="Oval 16"/>
          <p:cNvSpPr>
            <a:spLocks noChangeArrowheads="1"/>
          </p:cNvSpPr>
          <p:nvPr/>
        </p:nvSpPr>
        <p:spPr bwMode="auto">
          <a:xfrm>
            <a:off x="11130171" y="2471325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483696" y="5085423"/>
            <a:ext cx="4691523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T</a:t>
            </a:r>
            <a:r>
              <a:rPr lang="en-US" sz="2800" baseline="-25000" dirty="0">
                <a:latin typeface="+mj-lt"/>
              </a:rPr>
              <a:t>2</a:t>
            </a:r>
            <a:r>
              <a:rPr lang="en-US" sz="2800" dirty="0">
                <a:latin typeface="+mj-lt"/>
              </a:rPr>
              <a:t> then requests an exclusive lock on A to write to it- </a:t>
            </a:r>
            <a:r>
              <a:rPr lang="en-US" sz="2800" b="1" dirty="0">
                <a:latin typeface="+mj-lt"/>
              </a:rPr>
              <a:t>now T</a:t>
            </a:r>
            <a:r>
              <a:rPr lang="en-US" sz="2800" b="1" baseline="-25000" dirty="0">
                <a:latin typeface="+mj-lt"/>
              </a:rPr>
              <a:t>2</a:t>
            </a:r>
            <a:r>
              <a:rPr lang="en-US" sz="2800" b="1" dirty="0">
                <a:latin typeface="+mj-lt"/>
              </a:rPr>
              <a:t> is waiting on T</a:t>
            </a:r>
            <a:r>
              <a:rPr lang="en-US" sz="2800" b="1" baseline="-25000" dirty="0">
                <a:latin typeface="+mj-lt"/>
              </a:rPr>
              <a:t>1</a:t>
            </a:r>
            <a:r>
              <a:rPr lang="en-US" sz="2800" b="1" dirty="0">
                <a:latin typeface="+mj-lt"/>
              </a:rPr>
              <a:t>…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081864" y="3865517"/>
            <a:ext cx="793579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2246" y="2543071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C00000"/>
                </a:solidFill>
                <a:latin typeface="+mj-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2246" y="3143081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407522" y="3203169"/>
            <a:ext cx="694421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+mj-lt"/>
              </a:rPr>
              <a:t>X(A)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68056" y="3203169"/>
            <a:ext cx="670376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+mj-lt"/>
              </a:rPr>
              <a:t>S(B)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574965" y="3203169"/>
            <a:ext cx="696024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R(B)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21678" y="2611535"/>
            <a:ext cx="679994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+mj-lt"/>
              </a:rPr>
              <a:t>S(A)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020381" y="2611535"/>
            <a:ext cx="704039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R(A)</a:t>
            </a: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8982269" y="1776194"/>
            <a:ext cx="2371531" cy="431847"/>
          </a:xfrm>
          <a:prstGeom prst="rect">
            <a:avLst/>
          </a:prstGeom>
          <a:noFill/>
          <a:ln/>
        </p:spPr>
        <p:txBody>
          <a:bodyPr vert="horz" lIns="90488" tIns="44450" rIns="90488" bIns="4445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>
                <a:latin typeface="+mj-lt"/>
              </a:rPr>
              <a:t>Waits-for graph:</a:t>
            </a:r>
            <a:endParaRPr lang="en-US" dirty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129645" y="2537460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C00000"/>
                </a:solidFill>
                <a:latin typeface="+mj-lt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255949" y="252469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53" name="Line 23"/>
          <p:cNvSpPr>
            <a:spLocks noChangeShapeType="1"/>
          </p:cNvSpPr>
          <p:nvPr/>
        </p:nvSpPr>
        <p:spPr bwMode="auto">
          <a:xfrm flipH="1" flipV="1">
            <a:off x="9563189" y="3080699"/>
            <a:ext cx="169276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238476" y="3203168"/>
            <a:ext cx="811441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W(A)</a:t>
            </a:r>
          </a:p>
        </p:txBody>
      </p:sp>
      <p:sp>
        <p:nvSpPr>
          <p:cNvPr id="2" name="Rectangle 1"/>
          <p:cNvSpPr/>
          <p:nvPr/>
        </p:nvSpPr>
        <p:spPr>
          <a:xfrm>
            <a:off x="5153809" y="3073200"/>
            <a:ext cx="1086124" cy="694467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>
                <a:solidFill>
                  <a:schemeClr val="tx1"/>
                </a:solidFill>
                <a:latin typeface="+mj-lt"/>
              </a:rPr>
              <a:t>Waiting…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179209" y="3080699"/>
            <a:ext cx="0" cy="686968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8780" y="-22510"/>
              <a:ext cx="27317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2  &gt;  Deadlocks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0494464"/>
      </p:ext>
    </p:extLst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dirty="0"/>
              <a:t>Deadlock Detection: Example</a:t>
            </a:r>
          </a:p>
        </p:txBody>
      </p:sp>
      <p:sp>
        <p:nvSpPr>
          <p:cNvPr id="26639" name="Oval 15"/>
          <p:cNvSpPr>
            <a:spLocks noChangeArrowheads="1"/>
          </p:cNvSpPr>
          <p:nvPr/>
        </p:nvSpPr>
        <p:spPr bwMode="auto">
          <a:xfrm>
            <a:off x="8996571" y="2471325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0" name="Oval 16"/>
          <p:cNvSpPr>
            <a:spLocks noChangeArrowheads="1"/>
          </p:cNvSpPr>
          <p:nvPr/>
        </p:nvSpPr>
        <p:spPr bwMode="auto">
          <a:xfrm>
            <a:off x="11130171" y="2471325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7" name="Line 23"/>
          <p:cNvSpPr>
            <a:spLocks noChangeShapeType="1"/>
          </p:cNvSpPr>
          <p:nvPr/>
        </p:nvSpPr>
        <p:spPr bwMode="auto">
          <a:xfrm>
            <a:off x="9682371" y="2776125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483696" y="5085423"/>
            <a:ext cx="4691523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Finally, T</a:t>
            </a:r>
            <a:r>
              <a:rPr lang="en-US" sz="2800" baseline="-25000" dirty="0">
                <a:latin typeface="+mj-lt"/>
              </a:rPr>
              <a:t>1</a:t>
            </a:r>
            <a:r>
              <a:rPr lang="en-US" sz="2800" dirty="0">
                <a:latin typeface="+mj-lt"/>
              </a:rPr>
              <a:t> requests an exclusive lock on B to write to it- </a:t>
            </a:r>
            <a:r>
              <a:rPr lang="en-US" sz="2800" b="1" dirty="0">
                <a:latin typeface="+mj-lt"/>
              </a:rPr>
              <a:t>now T</a:t>
            </a:r>
            <a:r>
              <a:rPr lang="en-US" sz="2800" b="1" baseline="-25000" dirty="0">
                <a:latin typeface="+mj-lt"/>
              </a:rPr>
              <a:t>1</a:t>
            </a:r>
            <a:r>
              <a:rPr lang="en-US" sz="2800" b="1" dirty="0">
                <a:latin typeface="+mj-lt"/>
              </a:rPr>
              <a:t> is waiting on T</a:t>
            </a:r>
            <a:r>
              <a:rPr lang="en-US" sz="2800" b="1" baseline="-25000" dirty="0">
                <a:latin typeface="+mj-lt"/>
              </a:rPr>
              <a:t>2</a:t>
            </a:r>
            <a:r>
              <a:rPr lang="en-US" sz="2800" b="1" dirty="0">
                <a:latin typeface="+mj-lt"/>
              </a:rPr>
              <a:t>… DEADLOCK!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081864" y="3865517"/>
            <a:ext cx="6937671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2246" y="2543071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C00000"/>
                </a:solidFill>
                <a:latin typeface="+mj-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2246" y="3143081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04128" y="2610544"/>
            <a:ext cx="686406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+mj-lt"/>
              </a:rPr>
              <a:t>X(B)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407522" y="3203169"/>
            <a:ext cx="694421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+mj-lt"/>
              </a:rPr>
              <a:t>X(A)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68056" y="3203169"/>
            <a:ext cx="670376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+mj-lt"/>
              </a:rPr>
              <a:t>S(B)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574965" y="3203169"/>
            <a:ext cx="696024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R(B)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21678" y="2611535"/>
            <a:ext cx="679994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+mj-lt"/>
              </a:rPr>
              <a:t>S(A)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020381" y="2611535"/>
            <a:ext cx="704039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R(A)</a:t>
            </a: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8982269" y="1776194"/>
            <a:ext cx="2371531" cy="431847"/>
          </a:xfrm>
          <a:prstGeom prst="rect">
            <a:avLst/>
          </a:prstGeom>
          <a:noFill/>
          <a:ln/>
        </p:spPr>
        <p:txBody>
          <a:bodyPr vert="horz" lIns="90488" tIns="44450" rIns="90488" bIns="4445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>
                <a:latin typeface="+mj-lt"/>
              </a:rPr>
              <a:t>Waits-for graph:</a:t>
            </a:r>
            <a:endParaRPr lang="en-US" dirty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129645" y="2537460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C00000"/>
                </a:solidFill>
                <a:latin typeface="+mj-lt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255949" y="252469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53" name="Line 23"/>
          <p:cNvSpPr>
            <a:spLocks noChangeShapeType="1"/>
          </p:cNvSpPr>
          <p:nvPr/>
        </p:nvSpPr>
        <p:spPr bwMode="auto">
          <a:xfrm flipH="1" flipV="1">
            <a:off x="9563189" y="3080699"/>
            <a:ext cx="169276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238476" y="3203168"/>
            <a:ext cx="811441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W(A)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030187" y="2619034"/>
            <a:ext cx="803425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W(B)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422773" y="3709701"/>
            <a:ext cx="1966996" cy="9907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Cycle = DEADLOCK</a:t>
            </a:r>
            <a:endParaRPr lang="en-US" sz="2800" b="1" dirty="0"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153809" y="3073200"/>
            <a:ext cx="1086124" cy="694467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>
                <a:solidFill>
                  <a:schemeClr val="tx1"/>
                </a:solidFill>
                <a:latin typeface="+mj-lt"/>
              </a:rPr>
              <a:t>Waiting…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933411" y="2494142"/>
            <a:ext cx="1086124" cy="694467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>
                <a:solidFill>
                  <a:schemeClr val="tx1"/>
                </a:solidFill>
                <a:latin typeface="+mj-lt"/>
              </a:rPr>
              <a:t>Waiting…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5179209" y="3080699"/>
            <a:ext cx="0" cy="686968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968530" y="2502609"/>
            <a:ext cx="0" cy="686968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1" name="Rectangle 4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88780" y="-22510"/>
              <a:ext cx="27317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2  &gt;  Deadlocks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421559"/>
      </p:ext>
    </p:extLst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65111" y="1255332"/>
            <a:ext cx="8360293" cy="175432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urier"/>
              </a:rPr>
              <a:t>ERROR:  deadlock detected</a:t>
            </a:r>
          </a:p>
          <a:p>
            <a:r>
              <a:rPr lang="en-US" dirty="0">
                <a:solidFill>
                  <a:srgbClr val="008000"/>
                </a:solidFill>
                <a:latin typeface="Courier"/>
              </a:rPr>
              <a:t>DETAIL:  Process 321 waits for </a:t>
            </a:r>
            <a:r>
              <a:rPr lang="en-US" dirty="0" err="1">
                <a:solidFill>
                  <a:srgbClr val="008000"/>
                </a:solidFill>
                <a:latin typeface="Courier"/>
              </a:rPr>
              <a:t>ExclusiveLock</a:t>
            </a:r>
            <a:r>
              <a:rPr lang="en-US" dirty="0">
                <a:solidFill>
                  <a:srgbClr val="008000"/>
                </a:solidFill>
                <a:latin typeface="Courier"/>
              </a:rPr>
              <a:t> on tuple of relation 20 of database 12002; blocked by process 4924.</a:t>
            </a:r>
          </a:p>
          <a:p>
            <a:r>
              <a:rPr lang="en-US" dirty="0">
                <a:solidFill>
                  <a:srgbClr val="008000"/>
                </a:solidFill>
                <a:latin typeface="Courier"/>
              </a:rPr>
              <a:t>Process 404 waits for </a:t>
            </a:r>
            <a:r>
              <a:rPr lang="en-US" dirty="0" err="1">
                <a:solidFill>
                  <a:srgbClr val="008000"/>
                </a:solidFill>
                <a:latin typeface="Courier"/>
              </a:rPr>
              <a:t>ShareLock</a:t>
            </a:r>
            <a:r>
              <a:rPr lang="en-US" dirty="0">
                <a:solidFill>
                  <a:srgbClr val="008000"/>
                </a:solidFill>
                <a:latin typeface="Courier"/>
              </a:rPr>
              <a:t> on transaction 689; blocked by process 552.</a:t>
            </a:r>
          </a:p>
          <a:p>
            <a:r>
              <a:rPr lang="en-US" dirty="0">
                <a:solidFill>
                  <a:srgbClr val="008000"/>
                </a:solidFill>
                <a:latin typeface="Courier"/>
              </a:rPr>
              <a:t>HINT:  See server log for query details.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0641" y="3315623"/>
            <a:ext cx="5614099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problem?</a:t>
            </a:r>
            <a:br>
              <a:rPr lang="en-US" dirty="0"/>
            </a:br>
            <a:r>
              <a:rPr lang="en-US" dirty="0"/>
              <a:t>Deadlock!??!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11" y="3315623"/>
            <a:ext cx="2072404" cy="30698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20641" y="5051889"/>
            <a:ext cx="60704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NB: Also movie called wedlock (deadlock) set in a futuristic prison…</a:t>
            </a:r>
          </a:p>
          <a:p>
            <a:r>
              <a:rPr lang="en-US" sz="3000" dirty="0"/>
              <a:t>I haven’t seen either of them…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5373" t="24518" r="41488" b="41564"/>
          <a:stretch/>
        </p:blipFill>
        <p:spPr>
          <a:xfrm>
            <a:off x="665111" y="415743"/>
            <a:ext cx="8360293" cy="53362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6745441" y="3474976"/>
            <a:ext cx="4897193" cy="1174440"/>
            <a:chOff x="8218096" y="3755906"/>
            <a:chExt cx="2806700" cy="673100"/>
          </a:xfrm>
        </p:grpSpPr>
        <p:sp>
          <p:nvSpPr>
            <p:cNvPr id="24" name="Oval 15"/>
            <p:cNvSpPr>
              <a:spLocks noChangeArrowheads="1"/>
            </p:cNvSpPr>
            <p:nvPr/>
          </p:nvSpPr>
          <p:spPr bwMode="auto">
            <a:xfrm>
              <a:off x="8218096" y="3755906"/>
              <a:ext cx="673100" cy="673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4800"/>
            </a:p>
          </p:txBody>
        </p:sp>
        <p:sp>
          <p:nvSpPr>
            <p:cNvPr id="25" name="Oval 16"/>
            <p:cNvSpPr>
              <a:spLocks noChangeArrowheads="1"/>
            </p:cNvSpPr>
            <p:nvPr/>
          </p:nvSpPr>
          <p:spPr bwMode="auto">
            <a:xfrm>
              <a:off x="10351696" y="3755906"/>
              <a:ext cx="673100" cy="673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4800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8903896" y="4060706"/>
              <a:ext cx="1447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480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351170" y="3822041"/>
              <a:ext cx="396152" cy="476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4800" b="1" baseline="-25000" dirty="0">
                  <a:solidFill>
                    <a:srgbClr val="C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477474" y="3809277"/>
              <a:ext cx="396152" cy="476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4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 flipH="1" flipV="1">
              <a:off x="8784714" y="4365280"/>
              <a:ext cx="16927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480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27317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2  &gt;  Deadlocks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128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dirty="0"/>
              <a:t>Deadlocks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lIns="90488" tIns="44450" rIns="90488" bIns="44450" rtlCol="0">
            <a:normAutofit/>
          </a:bodyPr>
          <a:lstStyle/>
          <a:p>
            <a:endParaRPr lang="en-US" b="1" dirty="0"/>
          </a:p>
          <a:p>
            <a:r>
              <a:rPr lang="en-US" b="1" dirty="0"/>
              <a:t>Deadlock</a:t>
            </a:r>
            <a:r>
              <a:rPr lang="en-US" dirty="0"/>
              <a:t>: Cycle of transactions waiting for locks to be released by each other.</a:t>
            </a:r>
          </a:p>
          <a:p>
            <a:endParaRPr lang="en-US" dirty="0"/>
          </a:p>
          <a:p>
            <a:r>
              <a:rPr lang="en-US" dirty="0"/>
              <a:t>Two ways of dealing with deadlocks:</a:t>
            </a:r>
          </a:p>
          <a:p>
            <a:pPr lvl="1">
              <a:buSzPct val="75000"/>
            </a:pPr>
            <a:endParaRPr lang="en-US" sz="2800" dirty="0"/>
          </a:p>
          <a:p>
            <a:pPr marL="971550" lvl="1" indent="-514350">
              <a:buSzPct val="75000"/>
              <a:buFont typeface="+mj-lt"/>
              <a:buAutoNum type="arabicPeriod"/>
            </a:pPr>
            <a:r>
              <a:rPr lang="en-US" sz="2800" dirty="0"/>
              <a:t>Deadlock prevention</a:t>
            </a:r>
          </a:p>
          <a:p>
            <a:pPr marL="971550" lvl="1" indent="-514350">
              <a:buSzPct val="75000"/>
              <a:buFont typeface="+mj-lt"/>
              <a:buAutoNum type="arabicPeriod"/>
            </a:pPr>
            <a:endParaRPr lang="en-US" sz="2800" dirty="0"/>
          </a:p>
          <a:p>
            <a:pPr marL="971550" lvl="1" indent="-514350">
              <a:buSzPct val="75000"/>
              <a:buFont typeface="+mj-lt"/>
              <a:buAutoNum type="arabicPeriod"/>
            </a:pPr>
            <a:r>
              <a:rPr lang="en-US" sz="2800" dirty="0"/>
              <a:t>Deadlock detection</a:t>
            </a:r>
          </a:p>
          <a:p>
            <a:pPr>
              <a:buFont typeface="Wingdings" charset="2"/>
              <a:buChar char="§"/>
            </a:pPr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7317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2  &gt;  Deadlocks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217838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/>
              <a:t>Deadlock Detection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lIns="90488" tIns="44450" rIns="90488" bIns="44450" rtlCol="0">
            <a:normAutofit/>
          </a:bodyPr>
          <a:lstStyle/>
          <a:p>
            <a:r>
              <a:rPr lang="en-US" dirty="0"/>
              <a:t>Create the </a:t>
            </a:r>
            <a:r>
              <a:rPr lang="en-US" b="1" dirty="0"/>
              <a:t>waits-for graph</a:t>
            </a:r>
            <a:r>
              <a:rPr lang="en-US" dirty="0"/>
              <a:t>:</a:t>
            </a:r>
          </a:p>
          <a:p>
            <a:pPr lvl="1">
              <a:buSzPct val="75000"/>
            </a:pPr>
            <a:endParaRPr lang="en-US" dirty="0"/>
          </a:p>
          <a:p>
            <a:pPr lvl="1">
              <a:buSzPct val="75000"/>
            </a:pPr>
            <a:r>
              <a:rPr lang="en-US" dirty="0"/>
              <a:t>Nodes are transactions</a:t>
            </a:r>
          </a:p>
          <a:p>
            <a:pPr lvl="1">
              <a:buSzPct val="75000"/>
            </a:pPr>
            <a:endParaRPr lang="en-US" dirty="0"/>
          </a:p>
          <a:p>
            <a:pPr lvl="1">
              <a:buSzPct val="75000"/>
            </a:pPr>
            <a:r>
              <a:rPr lang="en-US" dirty="0"/>
              <a:t>There is an edge from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if T</a:t>
            </a:r>
            <a:r>
              <a:rPr lang="en-US" baseline="-25000" dirty="0"/>
              <a:t>i</a:t>
            </a:r>
            <a:r>
              <a:rPr lang="en-US" dirty="0"/>
              <a:t> is </a:t>
            </a:r>
            <a:r>
              <a:rPr lang="en-US" i="1" dirty="0"/>
              <a:t>waiting for </a:t>
            </a:r>
            <a:r>
              <a:rPr lang="en-US" i="1" dirty="0" err="1"/>
              <a:t>T</a:t>
            </a:r>
            <a:r>
              <a:rPr lang="en-US" i="1" baseline="-25000" dirty="0" err="1"/>
              <a:t>j</a:t>
            </a:r>
            <a:r>
              <a:rPr lang="en-US" i="1" dirty="0"/>
              <a:t> to release a lock</a:t>
            </a:r>
          </a:p>
          <a:p>
            <a:endParaRPr lang="en-US" dirty="0"/>
          </a:p>
          <a:p>
            <a:r>
              <a:rPr lang="en-US" dirty="0"/>
              <a:t>Periodically check for (</a:t>
            </a:r>
            <a:r>
              <a:rPr lang="en-US" b="1" i="1" dirty="0"/>
              <a:t>and break</a:t>
            </a:r>
            <a:r>
              <a:rPr lang="en-US" dirty="0"/>
              <a:t>) cycles in the waits-for graph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7317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2  &gt;  Deadlocks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908236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Concurrency achieved by </a:t>
            </a:r>
            <a:r>
              <a:rPr lang="en-US" b="1" dirty="0"/>
              <a:t>interleaving TXNs </a:t>
            </a:r>
            <a:r>
              <a:rPr lang="en-US" dirty="0"/>
              <a:t>such that </a:t>
            </a:r>
            <a:r>
              <a:rPr lang="en-US" b="1" dirty="0"/>
              <a:t>isolation </a:t>
            </a:r>
            <a:r>
              <a:rPr lang="en-US" dirty="0"/>
              <a:t>&amp;</a:t>
            </a:r>
            <a:r>
              <a:rPr lang="en-US" b="1" dirty="0"/>
              <a:t> consistency </a:t>
            </a:r>
            <a:r>
              <a:rPr lang="en-US" dirty="0"/>
              <a:t>are maintained</a:t>
            </a:r>
          </a:p>
          <a:p>
            <a:pPr lvl="1"/>
            <a:r>
              <a:rPr lang="en-US" dirty="0"/>
              <a:t>We formalized a notion of </a:t>
            </a:r>
            <a:r>
              <a:rPr lang="en-US" b="1" u="sng" dirty="0" err="1"/>
              <a:t>serializability</a:t>
            </a:r>
            <a:r>
              <a:rPr lang="en-US" dirty="0"/>
              <a:t> that captured such a “good” interleaving schedule</a:t>
            </a:r>
          </a:p>
          <a:p>
            <a:endParaRPr lang="en-US" dirty="0"/>
          </a:p>
          <a:p>
            <a:r>
              <a:rPr lang="en-US" dirty="0"/>
              <a:t>We defined </a:t>
            </a:r>
            <a:r>
              <a:rPr lang="en-US" b="1" u="sng" dirty="0"/>
              <a:t>conflict </a:t>
            </a:r>
            <a:r>
              <a:rPr lang="en-US" b="1" u="sng" dirty="0" err="1"/>
              <a:t>serializability</a:t>
            </a:r>
            <a:r>
              <a:rPr lang="en-US" dirty="0"/>
              <a:t>, which implies </a:t>
            </a:r>
            <a:r>
              <a:rPr lang="en-US" dirty="0" err="1"/>
              <a:t>serializability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Locking </a:t>
            </a:r>
            <a:r>
              <a:rPr lang="en-US" dirty="0"/>
              <a:t>allows only conflict serializable schedules</a:t>
            </a:r>
          </a:p>
          <a:p>
            <a:pPr lvl="1"/>
            <a:r>
              <a:rPr lang="en-US" dirty="0"/>
              <a:t>If the schedule completes… (it may deadlock!)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3766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Example- consider two TXNs: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Interleaving &amp; scheduling</a:t>
              </a:r>
            </a:p>
          </p:txBody>
        </p:sp>
      </p:grp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543325" y="1690688"/>
            <a:ext cx="4641014" cy="34163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T1: START TRANSACTION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UPDATE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Accounts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Amt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Amt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+ 100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Name = ‘A’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UPDATE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Accounts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Amt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Amt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- 100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Name = ‘B’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COMMIT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6785269" y="2614018"/>
            <a:ext cx="4826962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latin typeface="Menlo" charset="0"/>
                <a:ea typeface="Menlo" charset="0"/>
                <a:cs typeface="Menlo" charset="0"/>
              </a:rPr>
              <a:t>T2: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START TRANSACTION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UPDATE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Accounts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Amt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Amt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* 1.06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COMMIT</a:t>
            </a:r>
          </a:p>
        </p:txBody>
      </p:sp>
      <p:sp>
        <p:nvSpPr>
          <p:cNvPr id="2" name="Rectangle 1"/>
          <p:cNvSpPr/>
          <p:nvPr/>
        </p:nvSpPr>
        <p:spPr>
          <a:xfrm>
            <a:off x="543325" y="5304155"/>
            <a:ext cx="4641014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T1 transfers $100 from B’s account to A’s account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85269" y="5303550"/>
            <a:ext cx="482696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T2 credits both accounts with a 6% interest payment</a:t>
            </a:r>
          </a:p>
        </p:txBody>
      </p:sp>
    </p:spTree>
    <p:extLst>
      <p:ext uri="{BB962C8B-B14F-4D97-AF65-F5344CB8AC3E}">
        <p14:creationId xmlns:p14="http://schemas.microsoft.com/office/powerpoint/2010/main" val="1035846411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Example- consider two TXNs: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Interleaving &amp; scheduling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1755755" y="4933719"/>
            <a:ext cx="4033337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T1 transfers $100 from B’s account to A’s account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639828" y="4933719"/>
            <a:ext cx="4315465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T2 credits both accounts with a 6% interest payment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192696" y="4399722"/>
            <a:ext cx="10419535" cy="1325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3325" y="2697456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C00000"/>
                </a:solidFill>
                <a:latin typeface="+mj-lt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3325" y="358535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55755" y="2666678"/>
            <a:ext cx="1636987" cy="58477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>
                <a:latin typeface="+mj-lt"/>
              </a:rPr>
              <a:t>A += 100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43477" y="2666677"/>
            <a:ext cx="1545616" cy="58477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B -= 100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39828" y="3500631"/>
            <a:ext cx="1737976" cy="58477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A *= 1.06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228538" y="3504506"/>
            <a:ext cx="1726755" cy="58477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B *= 1.06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955293" y="4442514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>
                <a:latin typeface="+mj-lt"/>
              </a:rPr>
              <a:t>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38200" y="1680047"/>
            <a:ext cx="10060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We can look at the TXNs in a timeline view- serial execution:</a:t>
            </a:r>
            <a:endParaRPr 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9176617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0" grpId="0" animBg="1"/>
      <p:bldP spid="19" grpId="0" animBg="1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Example- consider two TXNs: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Interleaving &amp; scheduling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6893675" y="4935336"/>
            <a:ext cx="4061618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T1 transfers $100 from B’s account to A’s account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70916" y="4935336"/>
            <a:ext cx="434874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T2 credits both accounts with a 6% interest payment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192696" y="4399722"/>
            <a:ext cx="10419535" cy="1325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3325" y="2697456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C00000"/>
                </a:solidFill>
                <a:latin typeface="+mj-lt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3325" y="358535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93675" y="2697457"/>
            <a:ext cx="1636987" cy="58477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>
                <a:latin typeface="+mj-lt"/>
              </a:rPr>
              <a:t>A += 100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09677" y="2666678"/>
            <a:ext cx="1545616" cy="58477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B -= 100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70916" y="3550699"/>
            <a:ext cx="1737976" cy="58477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A *= 1.06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87906" y="3554574"/>
            <a:ext cx="1726755" cy="58477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B *= 1.06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955293" y="4442514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>
                <a:latin typeface="+mj-lt"/>
              </a:rPr>
              <a:t>Time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80047"/>
            <a:ext cx="8834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+mj-lt"/>
              </a:rPr>
              <a:t>The TXNs could occur in either order… DBMS allows!</a:t>
            </a:r>
            <a:endParaRPr 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8528122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0" grpId="0" animBg="1"/>
      <p:bldP spid="19" grpId="0" animBg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Example- consider two TXNs: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Interleaving &amp; scheduling</a:t>
              </a:r>
            </a:p>
          </p:txBody>
        </p:sp>
      </p:grpSp>
      <p:cxnSp>
        <p:nvCxnSpPr>
          <p:cNvPr id="4" name="Straight Arrow Connector 3"/>
          <p:cNvCxnSpPr/>
          <p:nvPr/>
        </p:nvCxnSpPr>
        <p:spPr>
          <a:xfrm>
            <a:off x="1192696" y="4399722"/>
            <a:ext cx="10419535" cy="1325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3325" y="2697456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C00000"/>
                </a:solidFill>
                <a:latin typeface="+mj-lt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3325" y="358535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87906" y="2666677"/>
            <a:ext cx="1636987" cy="58477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>
                <a:latin typeface="+mj-lt"/>
              </a:rPr>
              <a:t>A += 100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09677" y="2666677"/>
            <a:ext cx="1545616" cy="58477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B -= 100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70916" y="3550699"/>
            <a:ext cx="1737976" cy="58477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A *= 1.06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03907" y="3557652"/>
            <a:ext cx="1726755" cy="58477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B *= 1.06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955293" y="4442514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>
                <a:latin typeface="+mj-lt"/>
              </a:rPr>
              <a:t>Time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80047"/>
            <a:ext cx="6735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The DBMS can also </a:t>
            </a:r>
            <a:r>
              <a:rPr lang="en-US" sz="3200" b="1" dirty="0">
                <a:latin typeface="+mj-lt"/>
              </a:rPr>
              <a:t>interleave</a:t>
            </a:r>
            <a:r>
              <a:rPr lang="en-US" sz="3200" dirty="0">
                <a:latin typeface="+mj-lt"/>
              </a:rPr>
              <a:t> the TXNs</a:t>
            </a:r>
            <a:endParaRPr lang="en-US" sz="3200" b="1" dirty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70915" y="4978214"/>
            <a:ext cx="4253977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T2 credits A’s account with 6% interest payment, then T1 transfers $100 to A’s account…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03907" y="4978214"/>
            <a:ext cx="4151386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T2 credits B’s account with a 6% interest payment, then T1 transfers $100 from B’s account…</a:t>
            </a:r>
          </a:p>
        </p:txBody>
      </p:sp>
    </p:spTree>
    <p:extLst>
      <p:ext uri="{BB962C8B-B14F-4D97-AF65-F5344CB8AC3E}">
        <p14:creationId xmlns:p14="http://schemas.microsoft.com/office/powerpoint/2010/main" val="1506946077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" grpId="0" animBg="1"/>
      <p:bldP spid="20" grpId="0" animBg="1"/>
      <p:bldP spid="21" grpId="0" animBg="1"/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7191</TotalTime>
  <Words>3878</Words>
  <Application>Microsoft Macintosh PowerPoint</Application>
  <PresentationFormat>Widescreen</PresentationFormat>
  <Paragraphs>833</Paragraphs>
  <Slides>59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7" baseType="lpstr">
      <vt:lpstr>Arial</vt:lpstr>
      <vt:lpstr>Calibri</vt:lpstr>
      <vt:lpstr>Calibri Light</vt:lpstr>
      <vt:lpstr>Cambria Math</vt:lpstr>
      <vt:lpstr>Courier</vt:lpstr>
      <vt:lpstr>Menlo</vt:lpstr>
      <vt:lpstr>Wingdings</vt:lpstr>
      <vt:lpstr>Office Theme</vt:lpstr>
      <vt:lpstr>Lectures 8:  Concurrency &amp; Locking</vt:lpstr>
      <vt:lpstr>Today’s Lecture</vt:lpstr>
      <vt:lpstr>1. Concurrency, Scheduling &amp; Anomalies</vt:lpstr>
      <vt:lpstr>What you will learn about in this section</vt:lpstr>
      <vt:lpstr>Concurrency: Isolation &amp; Consistency</vt:lpstr>
      <vt:lpstr>Example- consider two TXNs:</vt:lpstr>
      <vt:lpstr>Example- consider two TXNs:</vt:lpstr>
      <vt:lpstr>Example- consider two TXNs:</vt:lpstr>
      <vt:lpstr>Example- consider two TXNs:</vt:lpstr>
      <vt:lpstr>Example- consider two TXNs:</vt:lpstr>
      <vt:lpstr>Recall: Three Types of Regions of Memory</vt:lpstr>
      <vt:lpstr>Why Interleave TXNs?</vt:lpstr>
      <vt:lpstr>Interleaving &amp; Isolation</vt:lpstr>
      <vt:lpstr>Scheduling examples</vt:lpstr>
      <vt:lpstr>Scheduling examples</vt:lpstr>
      <vt:lpstr>Scheduling examples</vt:lpstr>
      <vt:lpstr>Scheduling examples</vt:lpstr>
      <vt:lpstr>Scheduling Definitions</vt:lpstr>
      <vt:lpstr>Serializable?</vt:lpstr>
      <vt:lpstr>Serializable?</vt:lpstr>
      <vt:lpstr>What else can go wrong with interleaving?</vt:lpstr>
      <vt:lpstr>The DBMS’s view of the schedule</vt:lpstr>
      <vt:lpstr>Conflict Types</vt:lpstr>
      <vt:lpstr>PowerPoint Presentation</vt:lpstr>
      <vt:lpstr>PowerPoint Presentation</vt:lpstr>
      <vt:lpstr>PowerPoint Presentation</vt:lpstr>
      <vt:lpstr>PowerPoint Presentation</vt:lpstr>
      <vt:lpstr>DB-WS08a.ipynb</vt:lpstr>
      <vt:lpstr>2. Conflict Serializability, Locking &amp; Deadlock</vt:lpstr>
      <vt:lpstr>What you will learn about in this section</vt:lpstr>
      <vt:lpstr>Recall: Concurrency as Interleaving TXNs</vt:lpstr>
      <vt:lpstr>Recall: “Good” vs. “bad” schedules</vt:lpstr>
      <vt:lpstr>Ways of Defining “Good” vs. “Bad” Schedules</vt:lpstr>
      <vt:lpstr>Conflicts</vt:lpstr>
      <vt:lpstr>Conflicts</vt:lpstr>
      <vt:lpstr>Conflict Serializability</vt:lpstr>
      <vt:lpstr>Recall: “Good” vs. “bad” schedules</vt:lpstr>
      <vt:lpstr>Note: Conflicts vs. Anomalies</vt:lpstr>
      <vt:lpstr>The Conflict Graph</vt:lpstr>
      <vt:lpstr>PowerPoint Presentation</vt:lpstr>
      <vt:lpstr>PowerPoint Presentation</vt:lpstr>
      <vt:lpstr>Let’s unpack this notion of acyclic conflict graphs…</vt:lpstr>
      <vt:lpstr>DAGs &amp; Topological Orderings</vt:lpstr>
      <vt:lpstr>DAGs &amp; Topological Orderings</vt:lpstr>
      <vt:lpstr>DAGs &amp; Topological Orderings</vt:lpstr>
      <vt:lpstr>Connection to conflict serializability</vt:lpstr>
      <vt:lpstr>Strict Two-Phase Locking</vt:lpstr>
      <vt:lpstr>Strict Two-phase Locking (Strict 2PL) Protocol:</vt:lpstr>
      <vt:lpstr>Picture of 2-Phase Locking (2PL)</vt:lpstr>
      <vt:lpstr>Strict 2PL</vt:lpstr>
      <vt:lpstr>Strict 2PL</vt:lpstr>
      <vt:lpstr>Deadlock Detection: Example</vt:lpstr>
      <vt:lpstr>Deadlock Detection: Example</vt:lpstr>
      <vt:lpstr>Deadlock Detection: Example</vt:lpstr>
      <vt:lpstr>Deadlock Detection: Example</vt:lpstr>
      <vt:lpstr>The problem? Deadlock!??!</vt:lpstr>
      <vt:lpstr>Deadlocks</vt:lpstr>
      <vt:lpstr>Deadlock Detection</vt:lpstr>
      <vt:lpstr>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145 Style Guide</dc:title>
  <dc:creator>Alex Ratner</dc:creator>
  <cp:lastModifiedBy>Seongjin Lee</cp:lastModifiedBy>
  <cp:revision>277</cp:revision>
  <cp:lastPrinted>2016-10-16T01:17:37Z</cp:lastPrinted>
  <dcterms:created xsi:type="dcterms:W3CDTF">2015-09-11T05:09:33Z</dcterms:created>
  <dcterms:modified xsi:type="dcterms:W3CDTF">2018-08-16T08:20:05Z</dcterms:modified>
</cp:coreProperties>
</file>