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9"/>
  </p:notesMasterIdLst>
  <p:sldIdLst>
    <p:sldId id="257" r:id="rId2"/>
    <p:sldId id="318" r:id="rId3"/>
    <p:sldId id="319" r:id="rId4"/>
    <p:sldId id="320" r:id="rId5"/>
    <p:sldId id="259" r:id="rId6"/>
    <p:sldId id="323" r:id="rId7"/>
    <p:sldId id="262" r:id="rId8"/>
    <p:sldId id="324" r:id="rId9"/>
    <p:sldId id="327" r:id="rId10"/>
    <p:sldId id="325" r:id="rId11"/>
    <p:sldId id="264" r:id="rId12"/>
    <p:sldId id="328" r:id="rId13"/>
    <p:sldId id="267" r:id="rId14"/>
    <p:sldId id="268" r:id="rId15"/>
    <p:sldId id="270" r:id="rId16"/>
    <p:sldId id="271" r:id="rId17"/>
    <p:sldId id="272" r:id="rId18"/>
    <p:sldId id="273" r:id="rId19"/>
    <p:sldId id="329" r:id="rId20"/>
    <p:sldId id="276" r:id="rId21"/>
    <p:sldId id="398" r:id="rId22"/>
    <p:sldId id="279" r:id="rId23"/>
    <p:sldId id="280" r:id="rId24"/>
    <p:sldId id="334" r:id="rId25"/>
    <p:sldId id="282" r:id="rId26"/>
    <p:sldId id="335" r:id="rId27"/>
    <p:sldId id="336" r:id="rId28"/>
    <p:sldId id="339" r:id="rId29"/>
    <p:sldId id="400" r:id="rId30"/>
    <p:sldId id="401" r:id="rId31"/>
    <p:sldId id="340" r:id="rId32"/>
    <p:sldId id="341" r:id="rId33"/>
    <p:sldId id="291" r:id="rId34"/>
    <p:sldId id="348" r:id="rId35"/>
    <p:sldId id="349" r:id="rId36"/>
    <p:sldId id="345" r:id="rId37"/>
    <p:sldId id="346" r:id="rId38"/>
    <p:sldId id="344" r:id="rId39"/>
    <p:sldId id="352" r:id="rId40"/>
    <p:sldId id="353" r:id="rId41"/>
    <p:sldId id="380" r:id="rId42"/>
    <p:sldId id="381" r:id="rId43"/>
    <p:sldId id="382" r:id="rId44"/>
    <p:sldId id="383" r:id="rId45"/>
    <p:sldId id="384" r:id="rId46"/>
    <p:sldId id="385" r:id="rId47"/>
    <p:sldId id="386" r:id="rId48"/>
    <p:sldId id="387" r:id="rId49"/>
    <p:sldId id="388" r:id="rId50"/>
    <p:sldId id="389" r:id="rId51"/>
    <p:sldId id="392" r:id="rId52"/>
    <p:sldId id="399" r:id="rId53"/>
    <p:sldId id="393" r:id="rId54"/>
    <p:sldId id="394" r:id="rId55"/>
    <p:sldId id="395" r:id="rId56"/>
    <p:sldId id="396" r:id="rId57"/>
    <p:sldId id="397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EC4A823-FB29-4D49-BBD9-7AE11A925804}">
          <p14:sldIdLst>
            <p14:sldId id="257"/>
            <p14:sldId id="318"/>
            <p14:sldId id="319"/>
            <p14:sldId id="320"/>
            <p14:sldId id="259"/>
            <p14:sldId id="323"/>
            <p14:sldId id="262"/>
            <p14:sldId id="324"/>
            <p14:sldId id="327"/>
            <p14:sldId id="325"/>
            <p14:sldId id="264"/>
            <p14:sldId id="328"/>
            <p14:sldId id="267"/>
            <p14:sldId id="268"/>
            <p14:sldId id="270"/>
            <p14:sldId id="271"/>
            <p14:sldId id="272"/>
            <p14:sldId id="273"/>
            <p14:sldId id="329"/>
            <p14:sldId id="276"/>
            <p14:sldId id="398"/>
            <p14:sldId id="279"/>
            <p14:sldId id="280"/>
            <p14:sldId id="334"/>
            <p14:sldId id="282"/>
            <p14:sldId id="335"/>
            <p14:sldId id="336"/>
            <p14:sldId id="339"/>
            <p14:sldId id="400"/>
            <p14:sldId id="401"/>
            <p14:sldId id="340"/>
            <p14:sldId id="341"/>
            <p14:sldId id="291"/>
            <p14:sldId id="348"/>
            <p14:sldId id="349"/>
            <p14:sldId id="345"/>
            <p14:sldId id="346"/>
            <p14:sldId id="344"/>
            <p14:sldId id="352"/>
            <p14:sldId id="353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2"/>
            <p14:sldId id="399"/>
            <p14:sldId id="393"/>
            <p14:sldId id="394"/>
            <p14:sldId id="395"/>
            <p14:sldId id="396"/>
            <p14:sldId id="3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035"/>
    <p:restoredTop sz="93913"/>
  </p:normalViewPr>
  <p:slideViewPr>
    <p:cSldViewPr snapToGrid="0" snapToObjects="1">
      <p:cViewPr varScale="1">
        <p:scale>
          <a:sx n="79" d="100"/>
          <a:sy n="79" d="100"/>
        </p:scale>
        <p:origin x="208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036F9-C1B7-754D-84B4-E10FAAAB2A28}" type="datetimeFigureOut">
              <a:rPr lang="en-US" smtClean="0"/>
              <a:t>8/17/18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FFE73-487A-6E4F-A170-9F501B811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85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25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6030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4716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0244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1329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4747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028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FFE73-487A-6E4F-A170-9F501B81102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17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30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5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9388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IMS</a:t>
            </a:r>
            <a:r>
              <a:rPr lang="en-US" baseline="0" dirty="0"/>
              <a:t> </a:t>
            </a:r>
            <a:r>
              <a:rPr lang="en-US" dirty="0"/>
              <a:t>apparently used in the moonshot (http://www-01.ibm.com/software/data/</a:t>
            </a:r>
            <a:r>
              <a:rPr lang="en-US" dirty="0" err="1"/>
              <a:t>ims</a:t>
            </a:r>
            <a:r>
              <a:rPr lang="en-US" dirty="0"/>
              <a:t>/</a:t>
            </a:r>
            <a:r>
              <a:rPr lang="en-US" dirty="0" err="1"/>
              <a:t>benchmark.html</a:t>
            </a:r>
            <a:r>
              <a:rPr lang="en-US" dirty="0"/>
              <a:t>) and still boasts high #s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FFE73-487A-6E4F-A170-9F501B8110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3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3501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8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9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9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65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10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53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9627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174D-DD61-FE43-8A53-ABAC8F6EC3E6}" type="datetimeFigureOut">
              <a:rPr lang="en-US" smtClean="0"/>
              <a:t>8/17/18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F02-33DC-3A41-9F51-431B7FE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35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174D-DD61-FE43-8A53-ABAC8F6EC3E6}" type="datetimeFigureOut">
              <a:rPr lang="en-US" smtClean="0"/>
              <a:t>8/17/18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F02-33DC-3A41-9F51-431B7FE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07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174D-DD61-FE43-8A53-ABAC8F6EC3E6}" type="datetimeFigureOut">
              <a:rPr lang="en-US" smtClean="0"/>
              <a:t>8/17/18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F02-33DC-3A41-9F51-431B7FE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98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174D-DD61-FE43-8A53-ABAC8F6EC3E6}" type="datetimeFigureOut">
              <a:rPr lang="en-US" smtClean="0"/>
              <a:t>8/17/18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F02-33DC-3A41-9F51-431B7FE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23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174D-DD61-FE43-8A53-ABAC8F6EC3E6}" type="datetimeFigureOut">
              <a:rPr lang="en-US" smtClean="0"/>
              <a:t>8/17/18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F02-33DC-3A41-9F51-431B7FE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174D-DD61-FE43-8A53-ABAC8F6EC3E6}" type="datetimeFigureOut">
              <a:rPr lang="en-US" smtClean="0"/>
              <a:t>8/17/18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F02-33DC-3A41-9F51-431B7FE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7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174D-DD61-FE43-8A53-ABAC8F6EC3E6}" type="datetimeFigureOut">
              <a:rPr lang="en-US" smtClean="0"/>
              <a:t>8/17/18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F02-33DC-3A41-9F51-431B7FE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174D-DD61-FE43-8A53-ABAC8F6EC3E6}" type="datetimeFigureOut">
              <a:rPr lang="en-US" smtClean="0"/>
              <a:t>8/17/18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F02-33DC-3A41-9F51-431B7FE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8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174D-DD61-FE43-8A53-ABAC8F6EC3E6}" type="datetimeFigureOut">
              <a:rPr lang="en-US" smtClean="0"/>
              <a:t>8/17/18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F02-33DC-3A41-9F51-431B7FE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1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174D-DD61-FE43-8A53-ABAC8F6EC3E6}" type="datetimeFigureOut">
              <a:rPr lang="en-US" smtClean="0"/>
              <a:t>8/17/18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F02-33DC-3A41-9F51-431B7FE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24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174D-DD61-FE43-8A53-ABAC8F6EC3E6}" type="datetimeFigureOut">
              <a:rPr lang="en-US" smtClean="0"/>
              <a:t>8/17/18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F02-33DC-3A41-9F51-431B7FE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15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E174D-DD61-FE43-8A53-ABAC8F6EC3E6}" type="datetimeFigureOut">
              <a:rPr lang="en-US" smtClean="0"/>
              <a:t>8/17/18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C0F02-33DC-3A41-9F51-431B7FE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7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Lecture_1_1.ipynb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1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0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18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0.png"/><Relationship Id="rId5" Type="http://schemas.openxmlformats.org/officeDocument/2006/relationships/image" Target="../media/image60.png"/><Relationship Id="rId4" Type="http://schemas.openxmlformats.org/officeDocument/2006/relationships/image" Target="../media/image11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m.org/classics/nov95/toc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en.wikipedia.org/wiki/Communications_of_the_ACM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14:</a:t>
            </a:r>
            <a:br>
              <a:rPr lang="en-US" dirty="0"/>
            </a:br>
            <a:r>
              <a:rPr lang="en-US" dirty="0"/>
              <a:t>The Relational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939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4603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10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Relational Model: Data</a:t>
            </a:r>
          </a:p>
        </p:txBody>
      </p:sp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3825716" y="1649336"/>
            <a:ext cx="11934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Student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89233" y="5249379"/>
            <a:ext cx="6345820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A </a:t>
            </a:r>
            <a:r>
              <a:rPr lang="en-US" sz="3200" b="1" u="sng" dirty="0">
                <a:latin typeface="+mj-lt"/>
              </a:rPr>
              <a:t>relational instance</a:t>
            </a:r>
            <a:r>
              <a:rPr lang="en-US" sz="3200" dirty="0">
                <a:latin typeface="+mj-lt"/>
              </a:rPr>
              <a:t> is a </a:t>
            </a:r>
            <a:r>
              <a:rPr lang="en-US" sz="3200" b="1" i="1" dirty="0">
                <a:latin typeface="+mj-lt"/>
              </a:rPr>
              <a:t>set</a:t>
            </a:r>
            <a:r>
              <a:rPr lang="en-US" sz="3200" dirty="0">
                <a:latin typeface="+mj-lt"/>
              </a:rPr>
              <a:t> of tuples all conforming to the same </a:t>
            </a:r>
            <a:r>
              <a:rPr lang="en-US" sz="3200" i="1" dirty="0">
                <a:latin typeface="+mj-lt"/>
              </a:rPr>
              <a:t>schema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42561" y="2144850"/>
            <a:ext cx="2678422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Recall: In practice DBMSs relax the set requirement, and use </a:t>
            </a:r>
            <a:r>
              <a:rPr lang="en-US" sz="2400" dirty="0" err="1">
                <a:latin typeface="+mj-lt"/>
              </a:rPr>
              <a:t>multisets</a:t>
            </a:r>
            <a:r>
              <a:rPr lang="en-US" sz="2400" dirty="0">
                <a:latin typeface="+mj-lt"/>
              </a:rPr>
              <a:t>.  </a:t>
            </a:r>
          </a:p>
        </p:txBody>
      </p:sp>
      <p:graphicFrame>
        <p:nvGraphicFramePr>
          <p:cNvPr id="18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558121"/>
              </p:ext>
            </p:extLst>
          </p:nvPr>
        </p:nvGraphicFramePr>
        <p:xfrm>
          <a:off x="3825716" y="2069649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7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7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sid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gpa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Bob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Joe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Alice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8780" y="-22510"/>
              <a:ext cx="3619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1  &gt;  The Relational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363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3055"/>
            <a:ext cx="9372600" cy="433311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u="sng" dirty="0"/>
              <a:t>relational schema</a:t>
            </a:r>
            <a:r>
              <a:rPr lang="en-US" dirty="0"/>
              <a:t> describes the data that is contained in a </a:t>
            </a:r>
            <a:r>
              <a:rPr lang="en-US" i="1" u="sng" dirty="0"/>
              <a:t>relational instance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Reiterate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2988" y="2989520"/>
            <a:ext cx="853440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/>
            <a:r>
              <a:rPr lang="en-US" sz="2800" dirty="0">
                <a:solidFill>
                  <a:prstClr val="black"/>
                </a:solidFill>
                <a:latin typeface="+mj-lt"/>
              </a:rPr>
              <a:t>Let R(f</a:t>
            </a:r>
            <a:r>
              <a:rPr lang="en-US" sz="2800" baseline="-25000" dirty="0">
                <a:solidFill>
                  <a:prstClr val="black"/>
                </a:solidFill>
                <a:latin typeface="+mj-lt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:Dom</a:t>
            </a:r>
            <a:r>
              <a:rPr lang="en-US" sz="2800" baseline="-25000" dirty="0">
                <a:solidFill>
                  <a:prstClr val="black"/>
                </a:solidFill>
                <a:latin typeface="+mj-lt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,…,</a:t>
            </a:r>
            <a:r>
              <a:rPr lang="en-US" sz="2800" dirty="0" err="1">
                <a:solidFill>
                  <a:prstClr val="black"/>
                </a:solidFill>
                <a:latin typeface="+mj-lt"/>
              </a:rPr>
              <a:t>f</a:t>
            </a:r>
            <a:r>
              <a:rPr lang="en-US" sz="2800" baseline="-25000" dirty="0" err="1">
                <a:solidFill>
                  <a:prstClr val="black"/>
                </a:solidFill>
                <a:latin typeface="+mj-lt"/>
              </a:rPr>
              <a:t>m</a:t>
            </a:r>
            <a:r>
              <a:rPr lang="en-US" sz="2800" dirty="0" err="1">
                <a:solidFill>
                  <a:prstClr val="black"/>
                </a:solidFill>
                <a:latin typeface="+mj-lt"/>
              </a:rPr>
              <a:t>:Dom</a:t>
            </a:r>
            <a:r>
              <a:rPr lang="en-US" sz="2800" baseline="-25000" dirty="0" err="1">
                <a:solidFill>
                  <a:prstClr val="black"/>
                </a:solidFill>
                <a:latin typeface="+mj-lt"/>
              </a:rPr>
              <a:t>m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) be a </a:t>
            </a:r>
            <a:r>
              <a:rPr lang="en-US" sz="2800" i="1" u="sng" dirty="0">
                <a:solidFill>
                  <a:prstClr val="black"/>
                </a:solidFill>
                <a:latin typeface="+mj-lt"/>
              </a:rPr>
              <a:t>relational schema</a:t>
            </a:r>
            <a:r>
              <a:rPr lang="en-US" sz="2800" i="1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then, </a:t>
            </a:r>
          </a:p>
          <a:p>
            <a:pPr defTabSz="457200"/>
            <a:r>
              <a:rPr lang="en-US" sz="2800" dirty="0">
                <a:solidFill>
                  <a:prstClr val="black"/>
                </a:solidFill>
                <a:latin typeface="+mj-lt"/>
              </a:rPr>
              <a:t>an </a:t>
            </a:r>
            <a:r>
              <a:rPr lang="en-US" sz="2800" i="1" u="sng" dirty="0">
                <a:solidFill>
                  <a:prstClr val="black"/>
                </a:solidFill>
                <a:latin typeface="+mj-lt"/>
              </a:rPr>
              <a:t>instance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of R is a subset of </a:t>
            </a:r>
            <a:r>
              <a:rPr lang="en-US" sz="2800" dirty="0">
                <a:solidFill>
                  <a:prstClr val="black"/>
                </a:solidFill>
                <a:latin typeface="+mj-lt"/>
                <a:sym typeface="Symbol"/>
              </a:rPr>
              <a:t>Dom</a:t>
            </a:r>
            <a:r>
              <a:rPr lang="en-US" sz="2800" baseline="-25000" dirty="0">
                <a:solidFill>
                  <a:prstClr val="black"/>
                </a:solidFill>
                <a:latin typeface="+mj-lt"/>
                <a:sym typeface="Symbol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+mj-lt"/>
                <a:sym typeface="Symbol"/>
              </a:rPr>
              <a:t> x Dom</a:t>
            </a:r>
            <a:r>
              <a:rPr lang="en-US" sz="2800" baseline="-25000" dirty="0">
                <a:solidFill>
                  <a:prstClr val="black"/>
                </a:solidFill>
                <a:latin typeface="+mj-lt"/>
                <a:sym typeface="Symbol"/>
              </a:rPr>
              <a:t>2</a:t>
            </a:r>
            <a:r>
              <a:rPr lang="en-US" sz="2800" dirty="0">
                <a:solidFill>
                  <a:prstClr val="black"/>
                </a:solidFill>
                <a:latin typeface="+mj-lt"/>
                <a:sym typeface="Symbol"/>
              </a:rPr>
              <a:t> x … x </a:t>
            </a:r>
            <a:r>
              <a:rPr lang="en-US" sz="2800" dirty="0" err="1">
                <a:solidFill>
                  <a:prstClr val="black"/>
                </a:solidFill>
                <a:latin typeface="+mj-lt"/>
                <a:sym typeface="Symbol"/>
              </a:rPr>
              <a:t>Dom</a:t>
            </a:r>
            <a:r>
              <a:rPr lang="en-US" sz="2800" baseline="-25000" dirty="0" err="1">
                <a:solidFill>
                  <a:prstClr val="black"/>
                </a:solidFill>
                <a:latin typeface="+mj-lt"/>
                <a:sym typeface="Symbol"/>
              </a:rPr>
              <a:t>n</a:t>
            </a:r>
            <a:endParaRPr lang="en-US" sz="2800" baseline="-25000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3619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1  &gt;  The Relational Model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042988" y="4400297"/>
            <a:ext cx="9986962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/>
            <a:r>
              <a:rPr lang="en-US" sz="2800" dirty="0">
                <a:solidFill>
                  <a:prstClr val="black"/>
                </a:solidFill>
                <a:latin typeface="+mj-lt"/>
              </a:rPr>
              <a:t>In this way, a </a:t>
            </a:r>
            <a:r>
              <a:rPr lang="en-US" sz="2800" i="1" u="sng" dirty="0">
                <a:solidFill>
                  <a:prstClr val="black"/>
                </a:solidFill>
                <a:latin typeface="+mj-lt"/>
              </a:rPr>
              <a:t>relational schema</a:t>
            </a:r>
            <a:r>
              <a:rPr lang="en-US" sz="2800" i="1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R is a 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total function from attribute </a:t>
            </a:r>
            <a:r>
              <a:rPr lang="en-US" sz="2800" b="1" i="1" dirty="0">
                <a:solidFill>
                  <a:prstClr val="black"/>
                </a:solidFill>
                <a:latin typeface="+mj-lt"/>
              </a:rPr>
              <a:t>names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 to types</a:t>
            </a:r>
            <a:endParaRPr lang="en-US" sz="2800" baseline="-25000" dirty="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3279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3055"/>
            <a:ext cx="9372600" cy="433311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u="sng" dirty="0"/>
              <a:t>relational schema</a:t>
            </a:r>
            <a:r>
              <a:rPr lang="en-US" dirty="0"/>
              <a:t> describes the data that is contained in a </a:t>
            </a:r>
            <a:r>
              <a:rPr lang="en-US" i="1" u="sng" dirty="0"/>
              <a:t>relational instance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More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2988" y="2989520"/>
            <a:ext cx="5157787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A relation R of </a:t>
            </a:r>
            <a:r>
              <a:rPr lang="en-US" sz="2800" dirty="0" err="1">
                <a:latin typeface="+mj-lt"/>
              </a:rPr>
              <a:t>arity</a:t>
            </a:r>
            <a:r>
              <a:rPr lang="en-US" sz="2800" dirty="0">
                <a:latin typeface="+mj-lt"/>
              </a:rPr>
              <a:t> </a:t>
            </a:r>
            <a:r>
              <a:rPr lang="en-US" sz="2800" i="1" dirty="0">
                <a:latin typeface="+mj-lt"/>
              </a:rPr>
              <a:t>t</a:t>
            </a:r>
            <a:r>
              <a:rPr lang="en-US" sz="2800" dirty="0">
                <a:latin typeface="+mj-lt"/>
              </a:rPr>
              <a:t> is a function: R : Dom</a:t>
            </a:r>
            <a:r>
              <a:rPr lang="en-US" sz="2800" baseline="-25000" dirty="0">
                <a:latin typeface="+mj-lt"/>
              </a:rPr>
              <a:t>1</a:t>
            </a:r>
            <a:r>
              <a:rPr lang="en-US" sz="2800" dirty="0">
                <a:latin typeface="+mj-lt"/>
              </a:rPr>
              <a:t> x … x </a:t>
            </a:r>
            <a:r>
              <a:rPr lang="en-US" sz="2800" dirty="0" err="1">
                <a:latin typeface="+mj-lt"/>
              </a:rPr>
              <a:t>Dom</a:t>
            </a:r>
            <a:r>
              <a:rPr lang="en-US" sz="2800" baseline="-25000" dirty="0" err="1">
                <a:latin typeface="+mj-lt"/>
              </a:rPr>
              <a:t>t</a:t>
            </a:r>
            <a:r>
              <a:rPr lang="en-US" sz="2800" baseline="-25000" dirty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>
                <a:latin typeface="+mj-lt"/>
                <a:sym typeface="Wingdings" pitchFamily="2" charset="2"/>
              </a:rPr>
              <a:t> {0,1}</a:t>
            </a:r>
            <a:endParaRPr lang="en-US" sz="2800" baseline="-25000" dirty="0"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3619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1  &gt;  The Relational Model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042988" y="4311621"/>
            <a:ext cx="8372475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/>
            <a:r>
              <a:rPr lang="en-US" sz="2800" dirty="0">
                <a:solidFill>
                  <a:prstClr val="black"/>
                </a:solidFill>
                <a:latin typeface="+mj-lt"/>
              </a:rPr>
              <a:t>Then, the schema is simply </a:t>
            </a:r>
            <a:r>
              <a:rPr lang="en-US" sz="2800">
                <a:solidFill>
                  <a:prstClr val="black"/>
                </a:solidFill>
                <a:latin typeface="+mj-lt"/>
              </a:rPr>
              <a:t>the </a:t>
            </a:r>
            <a:r>
              <a:rPr lang="en-US" sz="2800" i="1">
                <a:solidFill>
                  <a:prstClr val="black"/>
                </a:solidFill>
                <a:latin typeface="+mj-lt"/>
              </a:rPr>
              <a:t>signature </a:t>
            </a:r>
            <a:r>
              <a:rPr lang="en-US" sz="2800">
                <a:solidFill>
                  <a:prstClr val="black"/>
                </a:solidFill>
                <a:latin typeface="+mj-lt"/>
              </a:rPr>
              <a:t>of the function</a:t>
            </a:r>
            <a:endParaRPr lang="en-US" sz="2800" baseline="-250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81813" y="2989520"/>
            <a:ext cx="4471987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/>
            <a:r>
              <a:rPr lang="en-US" sz="2400" i="1" dirty="0">
                <a:solidFill>
                  <a:prstClr val="black"/>
                </a:solidFill>
                <a:latin typeface="+mj-lt"/>
              </a:rPr>
              <a:t>I.e. returns whether or not a tuple of matching types is a member of it</a:t>
            </a:r>
            <a:endParaRPr lang="en-US" sz="2400" i="1" baseline="-250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31169" y="5242459"/>
            <a:ext cx="8729662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>
                <a:solidFill>
                  <a:prstClr val="black"/>
                </a:solidFill>
                <a:latin typeface="+mj-lt"/>
              </a:rPr>
              <a:t>Note here that order matters, attribute name doesn’t…</a:t>
            </a:r>
          </a:p>
          <a:p>
            <a:pPr algn="ctr" defTabSz="457200"/>
            <a:r>
              <a:rPr lang="en-US" sz="2800" dirty="0">
                <a:solidFill>
                  <a:prstClr val="black"/>
                </a:solidFill>
                <a:latin typeface="+mj-lt"/>
              </a:rPr>
              <a:t>We’ll (mostly) work with the other model (last slide) in which 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attribute name matters, order doesn’t!</a:t>
            </a:r>
          </a:p>
        </p:txBody>
      </p:sp>
    </p:spTree>
    <p:extLst>
      <p:ext uri="{BB962C8B-B14F-4D97-AF65-F5344CB8AC3E}">
        <p14:creationId xmlns:p14="http://schemas.microsoft.com/office/powerpoint/2010/main" val="128038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 animBg="1"/>
      <p:bldP spid="9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relational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u="sng" dirty="0"/>
              <a:t>relational database schema</a:t>
            </a:r>
            <a:r>
              <a:rPr lang="en-US" dirty="0"/>
              <a:t> is a set of relational schemata, one for each relation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i="1" u="sng" dirty="0"/>
              <a:t>relational database instance</a:t>
            </a:r>
            <a:r>
              <a:rPr lang="en-US" dirty="0"/>
              <a:t> is a set of relational instances, one for each relation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4943" y="4567456"/>
            <a:ext cx="10402114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/>
            <a:r>
              <a:rPr lang="en-US" sz="2800" u="sng" dirty="0">
                <a:solidFill>
                  <a:prstClr val="black"/>
                </a:solidFill>
                <a:latin typeface="+mj-lt"/>
              </a:rPr>
              <a:t>Two conventions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: </a:t>
            </a:r>
          </a:p>
          <a:p>
            <a:pPr marL="342900" indent="-342900" defTabSz="457200">
              <a:buFontTx/>
              <a:buAutoNum type="arabicPeriod"/>
            </a:pPr>
            <a:r>
              <a:rPr lang="en-US" sz="2800" dirty="0">
                <a:solidFill>
                  <a:prstClr val="black"/>
                </a:solidFill>
                <a:latin typeface="+mj-lt"/>
              </a:rPr>
              <a:t>We call relational database instances as simply </a:t>
            </a:r>
            <a:r>
              <a:rPr lang="en-US" sz="2800" b="1" i="1" dirty="0">
                <a:solidFill>
                  <a:prstClr val="black"/>
                </a:solidFill>
                <a:latin typeface="+mj-lt"/>
              </a:rPr>
              <a:t>databases</a:t>
            </a:r>
          </a:p>
          <a:p>
            <a:pPr marL="342900" indent="-342900" defTabSz="457200">
              <a:buFontTx/>
              <a:buAutoNum type="arabicPeriod"/>
            </a:pPr>
            <a:r>
              <a:rPr lang="en-US" sz="2800" dirty="0">
                <a:solidFill>
                  <a:prstClr val="black"/>
                </a:solidFill>
                <a:latin typeface="+mj-lt"/>
              </a:rPr>
              <a:t>We assume all instances are valid, i.e., satisfy the </a:t>
            </a:r>
            <a:r>
              <a:rPr lang="en-US" sz="2800" i="1" u="sng" dirty="0">
                <a:solidFill>
                  <a:prstClr val="black"/>
                </a:solidFill>
                <a:latin typeface="+mj-lt"/>
              </a:rPr>
              <a:t>domain constraints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619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1  &gt;  The Relational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49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524000" y="3733800"/>
            <a:ext cx="9144000" cy="3124200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the CMS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Relation DB Schema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Students</a:t>
            </a:r>
            <a:r>
              <a:rPr lang="en-US" dirty="0"/>
              <a:t>(</a:t>
            </a:r>
            <a:r>
              <a:rPr lang="en-US" dirty="0" err="1"/>
              <a:t>sid</a:t>
            </a:r>
            <a:r>
              <a:rPr lang="en-US" dirty="0"/>
              <a:t>: </a:t>
            </a:r>
            <a:r>
              <a:rPr lang="en-US" i="1" dirty="0"/>
              <a:t>string</a:t>
            </a:r>
            <a:r>
              <a:rPr lang="en-US" dirty="0"/>
              <a:t>, name: </a:t>
            </a:r>
            <a:r>
              <a:rPr lang="en-US" i="1" dirty="0"/>
              <a:t>string</a:t>
            </a:r>
            <a:r>
              <a:rPr lang="en-US" dirty="0"/>
              <a:t>, </a:t>
            </a:r>
            <a:r>
              <a:rPr lang="en-US" dirty="0" err="1"/>
              <a:t>gpa</a:t>
            </a:r>
            <a:r>
              <a:rPr lang="en-US" dirty="0"/>
              <a:t>: </a:t>
            </a:r>
            <a:r>
              <a:rPr lang="en-US" i="1" dirty="0"/>
              <a:t>float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Courses</a:t>
            </a:r>
            <a:r>
              <a:rPr lang="en-US" dirty="0"/>
              <a:t>(cid: </a:t>
            </a:r>
            <a:r>
              <a:rPr lang="en-US" i="1" dirty="0"/>
              <a:t>string</a:t>
            </a:r>
            <a:r>
              <a:rPr lang="en-US" dirty="0"/>
              <a:t>, </a:t>
            </a:r>
            <a:r>
              <a:rPr lang="en-US" dirty="0" err="1"/>
              <a:t>cname</a:t>
            </a:r>
            <a:r>
              <a:rPr lang="en-US" dirty="0"/>
              <a:t>: </a:t>
            </a:r>
            <a:r>
              <a:rPr lang="en-US" i="1" dirty="0"/>
              <a:t>string</a:t>
            </a:r>
            <a:r>
              <a:rPr lang="en-US" dirty="0"/>
              <a:t>, credits: </a:t>
            </a:r>
            <a:r>
              <a:rPr lang="en-US" i="1" dirty="0" err="1"/>
              <a:t>int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Enrolled</a:t>
            </a:r>
            <a:r>
              <a:rPr lang="en-US" dirty="0"/>
              <a:t>(</a:t>
            </a:r>
            <a:r>
              <a:rPr lang="en-US" dirty="0" err="1"/>
              <a:t>sid</a:t>
            </a:r>
            <a:r>
              <a:rPr lang="en-US" dirty="0"/>
              <a:t>: </a:t>
            </a:r>
            <a:r>
              <a:rPr lang="en-US" i="1" dirty="0"/>
              <a:t>string, </a:t>
            </a:r>
            <a:r>
              <a:rPr lang="en-US" dirty="0"/>
              <a:t>cid</a:t>
            </a:r>
            <a:r>
              <a:rPr lang="en-US" i="1" dirty="0"/>
              <a:t>: string, </a:t>
            </a:r>
            <a:r>
              <a:rPr lang="en-US" dirty="0"/>
              <a:t>grade</a:t>
            </a:r>
            <a:r>
              <a:rPr lang="en-US" i="1" dirty="0"/>
              <a:t>: string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76400" y="3962400"/>
          <a:ext cx="25146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Sid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Name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Gpa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Bob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3.2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Mary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3.8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57400" y="5481935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Students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96200" y="3962400"/>
          <a:ext cx="28956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cid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cname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credits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564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564-2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308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417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153400" y="5481935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Courses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0" y="5410200"/>
          <a:ext cx="28956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sid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cid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Grade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564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29200" y="6396335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Enrolled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05400" y="4038601"/>
            <a:ext cx="1752600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>
                <a:solidFill>
                  <a:prstClr val="black"/>
                </a:solidFill>
                <a:latin typeface="Calibri"/>
              </a:rPr>
              <a:t>Relation Instances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3619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1  &gt;  The Relational Model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8055769" y="1008224"/>
            <a:ext cx="3548062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/>
            <a:r>
              <a:rPr lang="en-US" sz="2400" i="1" dirty="0">
                <a:solidFill>
                  <a:prstClr val="black"/>
                </a:solidFill>
                <a:latin typeface="+mj-lt"/>
              </a:rPr>
              <a:t>Note that the schemas impose effective </a:t>
            </a:r>
            <a:r>
              <a:rPr lang="en-US" sz="2400" i="1" u="sng" dirty="0">
                <a:solidFill>
                  <a:prstClr val="black"/>
                </a:solidFill>
                <a:latin typeface="+mj-lt"/>
              </a:rPr>
              <a:t>domain / type constraints</a:t>
            </a:r>
            <a:r>
              <a:rPr lang="en-US" sz="2400" b="1" i="1" dirty="0">
                <a:solidFill>
                  <a:prstClr val="black"/>
                </a:solidFill>
                <a:latin typeface="+mj-lt"/>
              </a:rPr>
              <a:t>, </a:t>
            </a:r>
            <a:r>
              <a:rPr lang="en-US" sz="2400" i="1" dirty="0">
                <a:solidFill>
                  <a:prstClr val="black"/>
                </a:solidFill>
                <a:latin typeface="+mj-lt"/>
              </a:rPr>
              <a:t>i.e. </a:t>
            </a:r>
            <a:r>
              <a:rPr lang="en-US" sz="2400" i="1" dirty="0" err="1">
                <a:solidFill>
                  <a:prstClr val="black"/>
                </a:solidFill>
                <a:latin typeface="+mj-lt"/>
              </a:rPr>
              <a:t>Gpa</a:t>
            </a:r>
            <a:r>
              <a:rPr lang="en-US" sz="2400" i="1" dirty="0">
                <a:solidFill>
                  <a:prstClr val="black"/>
                </a:solidFill>
                <a:latin typeface="+mj-lt"/>
              </a:rPr>
              <a:t> can’t be “Apple”</a:t>
            </a:r>
            <a:endParaRPr lang="en-US" sz="2400" i="1" baseline="-25000" dirty="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610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Part of the Model: Querying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3560904"/>
            <a:ext cx="46668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800" i="1" dirty="0">
                <a:solidFill>
                  <a:prstClr val="black"/>
                </a:solidFill>
                <a:latin typeface="+mj-lt"/>
              </a:rPr>
              <a:t>“Find names of all students with GPA &gt; 3.5”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15088" y="1770546"/>
            <a:ext cx="5303219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/>
            <a:r>
              <a:rPr lang="en-US" sz="2800" dirty="0">
                <a:solidFill>
                  <a:prstClr val="black"/>
                </a:solidFill>
                <a:latin typeface="+mj-lt"/>
              </a:rPr>
              <a:t>We don’t tell the system</a:t>
            </a:r>
            <a:r>
              <a:rPr lang="en-US" sz="2800" i="1" dirty="0">
                <a:solidFill>
                  <a:prstClr val="black"/>
                </a:solidFill>
                <a:latin typeface="+mj-lt"/>
              </a:rPr>
              <a:t> how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or </a:t>
            </a:r>
            <a:r>
              <a:rPr lang="en-US" sz="2800" i="1" dirty="0">
                <a:solidFill>
                  <a:prstClr val="black"/>
                </a:solidFill>
                <a:latin typeface="+mj-lt"/>
              </a:rPr>
              <a:t>where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 to get the data- 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just what we want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, 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i.e., Querying is </a:t>
            </a:r>
            <a:r>
              <a:rPr lang="en-US" sz="2800" b="1" i="1" u="sng" dirty="0">
                <a:solidFill>
                  <a:prstClr val="black"/>
                </a:solidFill>
                <a:latin typeface="+mj-lt"/>
              </a:rPr>
              <a:t>declarative</a:t>
            </a:r>
            <a:endParaRPr lang="en-US" sz="2800" b="1" u="sng" dirty="0">
              <a:solidFill>
                <a:prstClr val="black"/>
              </a:solidFill>
              <a:latin typeface="+mj-lt"/>
            </a:endParaRPr>
          </a:p>
        </p:txBody>
      </p:sp>
      <p:pic>
        <p:nvPicPr>
          <p:cNvPr id="9" name="Picture 2" descr="File:Edgar F Cod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4557" y="4848029"/>
            <a:ext cx="1780821" cy="1752600"/>
          </a:xfrm>
          <a:prstGeom prst="rect">
            <a:avLst/>
          </a:prstGeom>
          <a:noFill/>
        </p:spPr>
      </p:pic>
      <p:sp>
        <p:nvSpPr>
          <p:cNvPr id="10" name="Oval Callout 9"/>
          <p:cNvSpPr/>
          <p:nvPr/>
        </p:nvSpPr>
        <p:spPr>
          <a:xfrm>
            <a:off x="3057525" y="5608054"/>
            <a:ext cx="5486400" cy="992575"/>
          </a:xfrm>
          <a:prstGeom prst="wedgeEllipseCallout">
            <a:avLst>
              <a:gd name="adj1" fmla="val -72160"/>
              <a:gd name="adj2" fmla="val -54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  <a:latin typeface="Calibri"/>
              </a:rPr>
              <a:t>Actually, I showed how to do this translation for a much richer language!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619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1  &gt;  The Relational Model</a:t>
              </a:r>
            </a:p>
          </p:txBody>
        </p:sp>
      </p:grpSp>
      <p:sp>
        <p:nvSpPr>
          <p:cNvPr id="14" name="Rectangle 35"/>
          <p:cNvSpPr>
            <a:spLocks noChangeArrowheads="1"/>
          </p:cNvSpPr>
          <p:nvPr/>
        </p:nvSpPr>
        <p:spPr bwMode="auto">
          <a:xfrm>
            <a:off x="838200" y="1795143"/>
            <a:ext cx="4666844" cy="12557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800" dirty="0" err="1">
                <a:latin typeface="Menlo" charset="0"/>
                <a:ea typeface="Menlo" charset="0"/>
                <a:cs typeface="Menlo" charset="0"/>
              </a:rPr>
              <a:t>S.name</a:t>
            </a:r>
            <a:endParaRPr lang="en-US" sz="28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Students 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>
                <a:latin typeface="Menlo" charset="0"/>
                <a:ea typeface="Menlo" charset="0"/>
                <a:cs typeface="Menlo" charset="0"/>
              </a:rPr>
              <a:t>S.gpa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&gt; 3.5;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15087" y="3539510"/>
            <a:ext cx="5303219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/>
            <a:r>
              <a:rPr lang="en-US" sz="2800" dirty="0">
                <a:solidFill>
                  <a:prstClr val="black"/>
                </a:solidFill>
                <a:latin typeface="+mj-lt"/>
              </a:rPr>
              <a:t>To make this happen, we need to translate the </a:t>
            </a:r>
            <a:r>
              <a:rPr lang="en-US" sz="2800" i="1" dirty="0">
                <a:solidFill>
                  <a:prstClr val="black"/>
                </a:solidFill>
                <a:latin typeface="+mj-lt"/>
              </a:rPr>
              <a:t>declarative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query into a series of operators… we’ll see this next!</a:t>
            </a:r>
            <a:endParaRPr lang="en-US" sz="2800" b="1" u="sng" dirty="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600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Virtues of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Physical independence (logical too), Declarative</a:t>
            </a:r>
          </a:p>
          <a:p>
            <a:endParaRPr lang="en-US" dirty="0"/>
          </a:p>
          <a:p>
            <a:r>
              <a:rPr lang="en-US" dirty="0"/>
              <a:t>Simple, elegant clean: Everything is a relation</a:t>
            </a:r>
          </a:p>
          <a:p>
            <a:endParaRPr lang="en-US" dirty="0"/>
          </a:p>
          <a:p>
            <a:r>
              <a:rPr lang="en-US" dirty="0"/>
              <a:t>Why did it take multiple years? </a:t>
            </a:r>
          </a:p>
          <a:p>
            <a:pPr lvl="1"/>
            <a:r>
              <a:rPr lang="en-US" dirty="0"/>
              <a:t>Doubted it could be done </a:t>
            </a:r>
            <a:r>
              <a:rPr lang="en-US" i="1" dirty="0"/>
              <a:t>efficiently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10538" y="4001294"/>
            <a:ext cx="188595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619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1  &gt;  The Relational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676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352800"/>
            <a:ext cx="8229600" cy="1143000"/>
          </a:xfrm>
        </p:spPr>
        <p:txBody>
          <a:bodyPr/>
          <a:lstStyle/>
          <a:p>
            <a:r>
              <a:rPr lang="en-US" dirty="0"/>
              <a:t>Relational Algebra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1  &gt;  Relational Algebra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6386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RDBMS Architecture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60325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How does a SQL engine </a:t>
            </a:r>
            <a:r>
              <a:rPr lang="en-US"/>
              <a:t>work ?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2409825" y="3379274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838200" y="2938143"/>
            <a:ext cx="1428750" cy="13623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+mj-lt"/>
              </a:rPr>
              <a:t>SQL Query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28963" y="2938141"/>
            <a:ext cx="2143125" cy="13623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+mj-lt"/>
              </a:rPr>
              <a:t>Relational Algebra (RA) Plan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5414963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134101" y="2938143"/>
            <a:ext cx="2143125" cy="13623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latin typeface="+mj-lt"/>
              </a:rPr>
              <a:t>Optimized</a:t>
            </a:r>
            <a:r>
              <a:rPr lang="en-US" sz="2800" dirty="0">
                <a:latin typeface="+mj-lt"/>
              </a:rPr>
              <a:t> RA Plan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8420101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139239" y="2938141"/>
            <a:ext cx="2143125" cy="13623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+mj-lt"/>
              </a:rPr>
              <a:t>Execution</a:t>
            </a:r>
            <a:endParaRPr lang="en-US" sz="28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4809804"/>
            <a:ext cx="1819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Declarative query (from user)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28963" y="4809802"/>
            <a:ext cx="2471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Translate to </a:t>
            </a:r>
            <a:r>
              <a:rPr lang="en-US" sz="2400">
                <a:latin typeface="+mj-lt"/>
              </a:rPr>
              <a:t>relational algebra </a:t>
            </a:r>
            <a:r>
              <a:rPr lang="en-US" sz="2400" dirty="0" err="1">
                <a:latin typeface="+mj-lt"/>
              </a:rPr>
              <a:t>expresson</a:t>
            </a:r>
            <a:endParaRPr lang="en-US" sz="2400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34101" y="4809802"/>
            <a:ext cx="24717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+mj-lt"/>
              </a:rPr>
              <a:t>Find logically equivalent- but </a:t>
            </a:r>
            <a:r>
              <a:rPr lang="en-US" sz="2400" i="1">
                <a:latin typeface="+mj-lt"/>
              </a:rPr>
              <a:t>more efficient- RA expression</a:t>
            </a:r>
            <a:endParaRPr lang="en-US" sz="2400" i="1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39239" y="4809802"/>
            <a:ext cx="2471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Execute each operator of the optimized plan!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1  &gt;  Relational Algebra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9" grpId="0" animBg="1"/>
      <p:bldP spid="10" grpId="0" animBg="1"/>
      <p:bldP spid="11" grpId="0" animBg="1"/>
      <p:bldP spid="12" grpId="0" animBg="1"/>
      <p:bldP spid="13" grpId="0" animBg="1"/>
      <p:bldP spid="4" grpId="0"/>
      <p:bldP spid="15" grpId="0"/>
      <p:bldP spid="16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RDBMS Architecture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60325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How does a SQL engine </a:t>
            </a:r>
            <a:r>
              <a:rPr lang="en-US"/>
              <a:t>work ?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2409825" y="3379274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838200" y="2938143"/>
            <a:ext cx="1428750" cy="13623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+mj-lt"/>
              </a:rPr>
              <a:t>SQL Query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28963" y="2938141"/>
            <a:ext cx="2143125" cy="13623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+mj-lt"/>
              </a:rPr>
              <a:t>Relational Algebra (RA) Plan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5414963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134101" y="2938143"/>
            <a:ext cx="2143125" cy="13623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latin typeface="+mj-lt"/>
              </a:rPr>
              <a:t>Optimized</a:t>
            </a:r>
            <a:r>
              <a:rPr lang="en-US" sz="2800" dirty="0">
                <a:latin typeface="+mj-lt"/>
              </a:rPr>
              <a:t> RA Plan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8420101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139239" y="2938141"/>
            <a:ext cx="2143125" cy="13623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+mj-lt"/>
              </a:rPr>
              <a:t>Execution</a:t>
            </a:r>
            <a:endParaRPr lang="en-US" sz="28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0066" y="2543175"/>
            <a:ext cx="1824036" cy="210026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414962" y="2563812"/>
            <a:ext cx="6196013" cy="210026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738864" y="5115996"/>
            <a:ext cx="8714272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>
                <a:solidFill>
                  <a:prstClr val="black"/>
                </a:solidFill>
                <a:latin typeface="+mj-lt"/>
              </a:rPr>
              <a:t>Relational Algebra allows us to translate declarative (SQL) queries into precise and </a:t>
            </a:r>
            <a:r>
              <a:rPr lang="en-US" sz="2800" dirty="0" err="1">
                <a:solidFill>
                  <a:prstClr val="black"/>
                </a:solidFill>
                <a:latin typeface="+mj-lt"/>
              </a:rPr>
              <a:t>optimizable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 expressions!</a:t>
            </a:r>
            <a:endParaRPr lang="en-US" sz="2800" b="1" u="sng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1  &gt;  Relational Algebra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241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The Relational Model &amp; Relational Algebra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Relational Algebra Pt. II  </a:t>
            </a:r>
            <a:r>
              <a:rPr lang="en-US" i="1" dirty="0">
                <a:latin typeface="+mj-lt"/>
              </a:rPr>
              <a:t>[Optional: may skip]</a:t>
            </a: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939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202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43088"/>
            <a:ext cx="10515600" cy="44196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u="sng" dirty="0"/>
              <a:t>Five </a:t>
            </a:r>
            <a:r>
              <a:rPr lang="en-US" sz="2400" b="1" u="sng" dirty="0"/>
              <a:t>basic </a:t>
            </a:r>
            <a:r>
              <a:rPr lang="en-US" sz="2400" u="sng" dirty="0"/>
              <a:t>operators: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Selection:</a:t>
            </a:r>
            <a:r>
              <a:rPr lang="en-US" dirty="0">
                <a:latin typeface="Symbol" pitchFamily="-111" charset="2"/>
              </a:rPr>
              <a:t> 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Projection: </a:t>
            </a:r>
            <a:r>
              <a:rPr lang="en-US" dirty="0">
                <a:latin typeface="Symbol" pitchFamily="-111" charset="2"/>
              </a:rPr>
              <a:t>P</a:t>
            </a:r>
            <a:r>
              <a:rPr lang="en-US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Cartesian Product: </a:t>
            </a:r>
            <a:r>
              <a:rPr lang="en-US" dirty="0">
                <a:sym typeface="Symbol" pitchFamily="-111" charset="2"/>
              </a:rPr>
              <a:t></a:t>
            </a:r>
            <a:endParaRPr lang="en-US" dirty="0"/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Union: </a:t>
            </a:r>
            <a:r>
              <a:rPr lang="en-US" dirty="0">
                <a:sym typeface="Symbol" pitchFamily="-111" charset="2"/>
              </a:rPr>
              <a:t></a:t>
            </a:r>
            <a:endParaRPr lang="en-US" dirty="0"/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Difference: -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u="sng" dirty="0"/>
              <a:t>Derived or auxiliary operators:</a:t>
            </a:r>
          </a:p>
          <a:p>
            <a:pPr lvl="1"/>
            <a:r>
              <a:rPr lang="en-US" dirty="0"/>
              <a:t>Intersection, complement</a:t>
            </a:r>
          </a:p>
          <a:p>
            <a:pPr lvl="1"/>
            <a:r>
              <a:rPr lang="en-US" dirty="0"/>
              <a:t>Joins (</a:t>
            </a:r>
            <a:r>
              <a:rPr lang="en-US" dirty="0" err="1"/>
              <a:t>natural,equi</a:t>
            </a:r>
            <a:r>
              <a:rPr lang="en-US" dirty="0"/>
              <a:t>-join, theta join, semi-join)</a:t>
            </a:r>
          </a:p>
          <a:p>
            <a:pPr lvl="1"/>
            <a:r>
              <a:rPr lang="en-US" dirty="0"/>
              <a:t>Renaming:</a:t>
            </a:r>
            <a:r>
              <a:rPr lang="en-US" dirty="0">
                <a:latin typeface="Symbol" pitchFamily="-111" charset="2"/>
              </a:rPr>
              <a:t> </a:t>
            </a:r>
            <a:r>
              <a:rPr lang="en-US" dirty="0" err="1">
                <a:latin typeface="Symbol" pitchFamily="-111" charset="2"/>
              </a:rPr>
              <a:t>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Division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Relational Algebra (RA)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411940" y="2150645"/>
            <a:ext cx="3131485" cy="1264067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64765" y="2150645"/>
            <a:ext cx="319339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>
                <a:latin typeface="+mj-lt"/>
              </a:rPr>
              <a:t>We’ll look at these first!</a:t>
            </a:r>
            <a:endParaRPr lang="en-US" sz="2400" dirty="0">
              <a:latin typeface="+mj-l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640541" y="4998621"/>
            <a:ext cx="1788460" cy="873541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750827" y="4841460"/>
            <a:ext cx="3755373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+mj-lt"/>
              </a:rPr>
              <a:t>And also at one example of a derived operator (natural join) and a </a:t>
            </a:r>
            <a:r>
              <a:rPr lang="en-US" sz="2400" i="1">
                <a:latin typeface="+mj-lt"/>
              </a:rPr>
              <a:t>special operator (renaming)</a:t>
            </a:r>
            <a:endParaRPr lang="en-US" sz="2400" i="1" dirty="0"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1  &gt;  Relational Algebra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in mind: RA operates on sets!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RDBMSs use </a:t>
            </a:r>
            <a:r>
              <a:rPr lang="en-US" i="1" dirty="0" err="1"/>
              <a:t>multisets</a:t>
            </a:r>
            <a:r>
              <a:rPr lang="en-US" dirty="0"/>
              <a:t>, however in relational algebra formalism we will consider </a:t>
            </a:r>
            <a:r>
              <a:rPr lang="en-US" b="1" u="sng" dirty="0"/>
              <a:t>sets!</a:t>
            </a:r>
          </a:p>
          <a:p>
            <a:endParaRPr lang="en-US" b="1" u="sng" dirty="0"/>
          </a:p>
          <a:p>
            <a:r>
              <a:rPr lang="en-US" dirty="0"/>
              <a:t>Also: we will consider the </a:t>
            </a:r>
            <a:r>
              <a:rPr lang="en-US" b="1" i="1" dirty="0"/>
              <a:t>named perspective</a:t>
            </a:r>
            <a:r>
              <a:rPr lang="en-US" dirty="0"/>
              <a:t>, where every attribute must have a </a:t>
            </a:r>
            <a:r>
              <a:rPr lang="en-US" u="sng" dirty="0"/>
              <a:t>unique name</a:t>
            </a:r>
            <a:endParaRPr lang="en-US" dirty="0"/>
          </a:p>
          <a:p>
            <a:pPr lvl="1"/>
            <a:r>
              <a:rPr lang="en-US" dirty="0">
                <a:sym typeface="Wingdings"/>
              </a:rPr>
              <a:t></a:t>
            </a:r>
            <a:r>
              <a:rPr lang="en-US" dirty="0"/>
              <a:t>attribute order does not matter…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1  &gt;  Relational Algebra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40762" y="5186879"/>
            <a:ext cx="6710476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>
                <a:solidFill>
                  <a:prstClr val="black"/>
                </a:solidFill>
                <a:latin typeface="+mj-lt"/>
              </a:rPr>
              <a:t>Now on to the basic </a:t>
            </a:r>
            <a:r>
              <a:rPr lang="en-US" sz="2800">
                <a:solidFill>
                  <a:prstClr val="black"/>
                </a:solidFill>
                <a:latin typeface="+mj-lt"/>
              </a:rPr>
              <a:t>RA operators…</a:t>
            </a:r>
            <a:endParaRPr lang="en-US" sz="2800" b="1" u="sng" dirty="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725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43088"/>
            <a:ext cx="5395914" cy="4419600"/>
          </a:xfrm>
        </p:spPr>
        <p:txBody>
          <a:bodyPr>
            <a:normAutofit/>
          </a:bodyPr>
          <a:lstStyle/>
          <a:p>
            <a:r>
              <a:rPr lang="en-US" dirty="0"/>
              <a:t>Returns all tuples which satisfy a condition</a:t>
            </a:r>
          </a:p>
          <a:p>
            <a:r>
              <a:rPr lang="en-US" dirty="0"/>
              <a:t>Notation: </a:t>
            </a:r>
            <a:r>
              <a:rPr lang="en-US" dirty="0">
                <a:latin typeface="Symbol" pitchFamily="-111" charset="2"/>
              </a:rPr>
              <a:t> </a:t>
            </a:r>
            <a:r>
              <a:rPr lang="en-US" dirty="0" err="1">
                <a:latin typeface="Symbol" pitchFamily="-111" charset="2"/>
              </a:rPr>
              <a:t>s</a:t>
            </a:r>
            <a:r>
              <a:rPr lang="en-US" baseline="-25000" dirty="0" err="1"/>
              <a:t>c</a:t>
            </a:r>
            <a:r>
              <a:rPr lang="en-US" dirty="0"/>
              <a:t>(R)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sz="2800" dirty="0"/>
              <a:t> </a:t>
            </a:r>
            <a:r>
              <a:rPr lang="en-US" sz="2800" dirty="0" err="1">
                <a:latin typeface="Symbol" pitchFamily="-111" charset="2"/>
              </a:rPr>
              <a:t>s</a:t>
            </a:r>
            <a:r>
              <a:rPr lang="en-US" sz="2800" baseline="-25000" dirty="0" err="1"/>
              <a:t>Salary</a:t>
            </a:r>
            <a:r>
              <a:rPr lang="en-US" sz="2800" baseline="-25000" dirty="0"/>
              <a:t> &gt; 40000</a:t>
            </a:r>
            <a:r>
              <a:rPr lang="en-US" sz="2800" dirty="0"/>
              <a:t> (Employee)</a:t>
            </a:r>
          </a:p>
          <a:p>
            <a:pPr lvl="1"/>
            <a:r>
              <a:rPr lang="en-US" sz="2800" dirty="0"/>
              <a:t> </a:t>
            </a:r>
            <a:r>
              <a:rPr lang="en-US" sz="2800" dirty="0" err="1">
                <a:latin typeface="Symbol" pitchFamily="-111" charset="2"/>
              </a:rPr>
              <a:t>s</a:t>
            </a:r>
            <a:r>
              <a:rPr lang="en-US" sz="2800" baseline="-25000" dirty="0" err="1"/>
              <a:t>name</a:t>
            </a:r>
            <a:r>
              <a:rPr lang="en-US" sz="2800" baseline="-25000" dirty="0"/>
              <a:t> = “Smith”</a:t>
            </a:r>
            <a:r>
              <a:rPr lang="en-US" sz="2800" dirty="0"/>
              <a:t> (Employee)</a:t>
            </a:r>
          </a:p>
          <a:p>
            <a:r>
              <a:rPr lang="en-US" dirty="0"/>
              <a:t>The condition c can be =, &lt;, </a:t>
            </a:r>
            <a:r>
              <a:rPr lang="en-US" dirty="0">
                <a:ea typeface="Times New Roman" pitchFamily="-111" charset="0"/>
                <a:cs typeface="Times New Roman" pitchFamily="-111" charset="0"/>
                <a:sym typeface="Symbol" pitchFamily="-111" charset="2"/>
              </a:rPr>
              <a:t>, &gt;,</a:t>
            </a:r>
            <a:r>
              <a:rPr lang="en-US" dirty="0">
                <a:ea typeface="Times New Roman" pitchFamily="-111" charset="0"/>
                <a:cs typeface="Times New Roman" pitchFamily="-111" charset="0"/>
              </a:rPr>
              <a:t> </a:t>
            </a:r>
            <a:r>
              <a:rPr lang="en-US" dirty="0">
                <a:ea typeface="Times New Roman" pitchFamily="-111" charset="0"/>
                <a:cs typeface="Times New Roman" pitchFamily="-111" charset="0"/>
                <a:sym typeface="Symbol" pitchFamily="-111" charset="2"/>
              </a:rPr>
              <a:t>, &lt;&gt;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1. Selection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286626" y="2214563"/>
            <a:ext cx="3776662" cy="12557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*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FROM Students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&gt; 3.5;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6626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+mj-lt"/>
              </a:rPr>
              <a:t>SQL: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86625" y="4424363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+mj-lt"/>
              </a:rPr>
              <a:t>RA: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86625" y="4831792"/>
                <a:ext cx="4018729" cy="5990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</a:rPr>
                            <m:t>𝑔𝑝𝑎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 &gt;3.5</m:t>
                          </m:r>
                        </m:sub>
                      </m:sSub>
                      <m:r>
                        <a:rPr lang="en-US" sz="3600" b="0" i="1" smtClean="0">
                          <a:latin typeface="Cambria Math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25" y="4831792"/>
                <a:ext cx="4018729" cy="5990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8889207" y="3861816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7286625" y="737271"/>
            <a:ext cx="3360110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1  &gt;  Relational Algebra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  <p:bldP spid="9" grpId="0" animBg="1"/>
      <p:bldP spid="3" grpId="0"/>
      <p:bldP spid="12" grpId="0"/>
      <p:bldP spid="11" grpId="0"/>
      <p:bldP spid="14" grpId="0" animBg="1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2072985" y="3505201"/>
            <a:ext cx="356027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 dirty="0" err="1">
                <a:latin typeface="Symbol" pitchFamily="-111" charset="2"/>
              </a:rPr>
              <a:t>s</a:t>
            </a:r>
            <a:r>
              <a:rPr lang="en-US" sz="2800" baseline="-25000" dirty="0" err="1"/>
              <a:t>Salary</a:t>
            </a:r>
            <a:r>
              <a:rPr lang="en-US" sz="2800" baseline="-25000" dirty="0"/>
              <a:t> &gt; 40000</a:t>
            </a:r>
            <a:r>
              <a:rPr lang="en-US" sz="2800" dirty="0"/>
              <a:t> (Employee)</a:t>
            </a:r>
          </a:p>
        </p:txBody>
      </p:sp>
      <p:graphicFrame>
        <p:nvGraphicFramePr>
          <p:cNvPr id="7195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28603"/>
              </p:ext>
            </p:extLst>
          </p:nvPr>
        </p:nvGraphicFramePr>
        <p:xfrm>
          <a:off x="4114800" y="1001715"/>
          <a:ext cx="6019800" cy="2184400"/>
        </p:xfrm>
        <a:graphic>
          <a:graphicData uri="http://schemas.openxmlformats.org/drawingml/2006/table">
            <a:tbl>
              <a:tblPr/>
              <a:tblGrid>
                <a:gridCol w="200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1234545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5423341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600000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4352342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Fred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219" name="Group 51"/>
          <p:cNvGraphicFramePr>
            <a:graphicFrameLocks noGrp="1"/>
          </p:cNvGraphicFramePr>
          <p:nvPr/>
        </p:nvGraphicFramePr>
        <p:xfrm>
          <a:off x="4114800" y="4343400"/>
          <a:ext cx="6019800" cy="1638300"/>
        </p:xfrm>
        <a:graphic>
          <a:graphicData uri="http://schemas.openxmlformats.org/drawingml/2006/table">
            <a:tbl>
              <a:tblPr/>
              <a:tblGrid>
                <a:gridCol w="200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5423341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600000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4352342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Fred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5775" y="1001715"/>
            <a:ext cx="2753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Another example:</a:t>
            </a:r>
          </a:p>
        </p:txBody>
      </p:sp>
      <p:sp>
        <p:nvSpPr>
          <p:cNvPr id="2" name="Down Arrow 1"/>
          <p:cNvSpPr/>
          <p:nvPr/>
        </p:nvSpPr>
        <p:spPr>
          <a:xfrm>
            <a:off x="6831806" y="3438528"/>
            <a:ext cx="585787" cy="652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1  &gt;  Relational Algebra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43088"/>
            <a:ext cx="5395914" cy="4419600"/>
          </a:xfrm>
        </p:spPr>
        <p:txBody>
          <a:bodyPr>
            <a:normAutofit/>
          </a:bodyPr>
          <a:lstStyle/>
          <a:p>
            <a:r>
              <a:rPr lang="en-US" dirty="0"/>
              <a:t>Eliminates columns, then removes duplicates</a:t>
            </a:r>
          </a:p>
          <a:p>
            <a:r>
              <a:rPr lang="en-US" dirty="0"/>
              <a:t>Notation:   </a:t>
            </a:r>
            <a:r>
              <a:rPr lang="en-US" dirty="0">
                <a:latin typeface="Symbol" pitchFamily="-111" charset="2"/>
              </a:rPr>
              <a:t>P </a:t>
            </a:r>
            <a:r>
              <a:rPr lang="en-US" sz="2400" baseline="-25000" dirty="0"/>
              <a:t>A1,…,An</a:t>
            </a:r>
            <a:r>
              <a:rPr lang="en-US" sz="1200" dirty="0"/>
              <a:t> </a:t>
            </a:r>
            <a:r>
              <a:rPr lang="en-US" dirty="0"/>
              <a:t>(R)</a:t>
            </a:r>
          </a:p>
          <a:p>
            <a:r>
              <a:rPr lang="en-US" dirty="0"/>
              <a:t>Example: project social-security number and names:</a:t>
            </a:r>
          </a:p>
          <a:p>
            <a:pPr lvl="1"/>
            <a:r>
              <a:rPr lang="en-US" dirty="0">
                <a:latin typeface="Symbol" pitchFamily="-111" charset="2"/>
              </a:rPr>
              <a:t>P</a:t>
            </a:r>
            <a:r>
              <a:rPr lang="en-US" dirty="0"/>
              <a:t> </a:t>
            </a:r>
            <a:r>
              <a:rPr lang="en-US" baseline="-25000" dirty="0"/>
              <a:t>SSN, Name</a:t>
            </a:r>
            <a:r>
              <a:rPr lang="en-US" dirty="0"/>
              <a:t> (Employee)</a:t>
            </a:r>
          </a:p>
          <a:p>
            <a:pPr lvl="1"/>
            <a:r>
              <a:rPr lang="en-US" dirty="0"/>
              <a:t>Output schema:   Answer(SSN, Name)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2. Projection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Π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286625" y="2214563"/>
            <a:ext cx="3776662" cy="164352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800" dirty="0" err="1">
                <a:latin typeface="Menlo" charset="0"/>
                <a:ea typeface="Menlo" charset="0"/>
                <a:cs typeface="Menlo" charset="0"/>
              </a:rPr>
              <a:t>sname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800" dirty="0" err="1">
                <a:latin typeface="Menlo" charset="0"/>
                <a:ea typeface="Menlo" charset="0"/>
                <a:cs typeface="Menlo" charset="0"/>
              </a:rPr>
              <a:t>gpa</a:t>
            </a:r>
            <a:endParaRPr lang="en-US" sz="28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FROM Students;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6625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+mj-lt"/>
              </a:rPr>
              <a:t>SQL: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86624" y="4424363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+mj-lt"/>
              </a:rPr>
              <a:t>RA: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86624" y="4831792"/>
                <a:ext cx="4500206" cy="5990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𝑛𝑎𝑚𝑒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𝑔𝑝𝑎</m:t>
                          </m:r>
                        </m:sub>
                      </m:sSub>
                      <m:r>
                        <a:rPr lang="en-US" sz="3600" b="0" i="1" smtClean="0">
                          <a:latin typeface="Cambria Math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24" y="4831792"/>
                <a:ext cx="4500206" cy="5990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8889206" y="4109627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7286624" y="737271"/>
            <a:ext cx="3388464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1  &gt;  Relational Algebra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701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9" grpId="0" animBg="1"/>
      <p:bldP spid="3" grpId="0"/>
      <p:bldP spid="12" grpId="0"/>
      <p:bldP spid="11" grpId="0"/>
      <p:bldP spid="14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2028826" y="3503149"/>
            <a:ext cx="35025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>
                <a:latin typeface="Symbol" pitchFamily="-111" charset="2"/>
              </a:rPr>
              <a:t>P</a:t>
            </a:r>
            <a:r>
              <a:rPr lang="en-US" sz="2800"/>
              <a:t> </a:t>
            </a:r>
            <a:r>
              <a:rPr lang="en-US" sz="2800" baseline="-25000"/>
              <a:t>Name,Salary</a:t>
            </a:r>
            <a:r>
              <a:rPr lang="en-US" sz="2800"/>
              <a:t> (Employee)</a:t>
            </a:r>
          </a:p>
        </p:txBody>
      </p:sp>
      <p:graphicFrame>
        <p:nvGraphicFramePr>
          <p:cNvPr id="9222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293800"/>
              </p:ext>
            </p:extLst>
          </p:nvPr>
        </p:nvGraphicFramePr>
        <p:xfrm>
          <a:off x="4114799" y="758443"/>
          <a:ext cx="6019800" cy="2184400"/>
        </p:xfrm>
        <a:graphic>
          <a:graphicData uri="http://schemas.openxmlformats.org/drawingml/2006/table">
            <a:tbl>
              <a:tblPr/>
              <a:tblGrid>
                <a:gridCol w="200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1234545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5423341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600000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4352342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262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337628"/>
              </p:ext>
            </p:extLst>
          </p:nvPr>
        </p:nvGraphicFramePr>
        <p:xfrm>
          <a:off x="5118099" y="4586675"/>
          <a:ext cx="4013200" cy="1638300"/>
        </p:xfrm>
        <a:graphic>
          <a:graphicData uri="http://schemas.openxmlformats.org/drawingml/2006/table">
            <a:tbl>
              <a:tblPr/>
              <a:tblGrid>
                <a:gridCol w="200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600000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5775" y="1001715"/>
            <a:ext cx="2753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Another example:</a:t>
            </a:r>
          </a:p>
        </p:txBody>
      </p:sp>
      <p:sp>
        <p:nvSpPr>
          <p:cNvPr id="9" name="Down Arrow 8"/>
          <p:cNvSpPr/>
          <p:nvPr/>
        </p:nvSpPr>
        <p:spPr>
          <a:xfrm>
            <a:off x="6831806" y="3438528"/>
            <a:ext cx="585787" cy="652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1  &gt;  Relational Algebra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that RA Operators are Compositional!</a:t>
            </a:r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838200" y="2655984"/>
            <a:ext cx="3776662" cy="2031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800" dirty="0" err="1">
                <a:latin typeface="Menlo" charset="0"/>
                <a:ea typeface="Menlo" charset="0"/>
                <a:cs typeface="Menlo" charset="0"/>
              </a:rPr>
              <a:t>sname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800" dirty="0" err="1">
                <a:latin typeface="Menlo" charset="0"/>
                <a:ea typeface="Menlo" charset="0"/>
                <a:cs typeface="Menlo" charset="0"/>
              </a:rPr>
              <a:t>gpa</a:t>
            </a:r>
            <a:endParaRPr lang="en-US" sz="28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Students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&gt; 3.5;</a:t>
            </a:r>
          </a:p>
        </p:txBody>
      </p:sp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838200" y="1793054"/>
            <a:ext cx="3365205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5175551"/>
            <a:ext cx="3519488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How do we represent this query in RA?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096000" y="3017621"/>
                <a:ext cx="5759333" cy="532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2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𝑛𝑎𝑚𝑒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𝑔𝑝𝑎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𝑔𝑝𝑎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&gt;3.5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200" b="0" i="1" smtClean="0">
                          <a:latin typeface="Cambria Math" charset="0"/>
                        </a:rPr>
                        <m:t>))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017621"/>
                <a:ext cx="5759333" cy="53245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>
          <a:xfrm>
            <a:off x="5033962" y="3087579"/>
            <a:ext cx="642938" cy="39253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966155" y="4681643"/>
                <a:ext cx="5874750" cy="532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charset="0"/>
                                </a:rPr>
                                <m:t>𝑔𝑝𝑎</m:t>
                              </m:r>
                              <m:r>
                                <a:rPr lang="en-US" sz="3200" i="1">
                                  <a:latin typeface="Cambria Math" charset="0"/>
                                </a:rPr>
                                <m:t>&gt;3.5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sz="32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𝑛𝑎𝑚𝑒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𝑔𝑝𝑎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( </m:t>
                      </m:r>
                      <m:r>
                        <a:rPr lang="en-US" sz="32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200" b="0" i="1" smtClean="0">
                          <a:latin typeface="Cambria Math" charset="0"/>
                        </a:rPr>
                        <m:t>))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155" y="4681643"/>
                <a:ext cx="5874750" cy="5324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Up-Down Arrow 11"/>
          <p:cNvSpPr/>
          <p:nvPr/>
        </p:nvSpPr>
        <p:spPr>
          <a:xfrm>
            <a:off x="8716584" y="3786167"/>
            <a:ext cx="373893" cy="659383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096000" y="5725865"/>
            <a:ext cx="4628707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Are </a:t>
            </a:r>
            <a:r>
              <a:rPr lang="en-US" sz="2800">
                <a:latin typeface="+mj-lt"/>
              </a:rPr>
              <a:t>these logically equivalent</a:t>
            </a:r>
            <a:r>
              <a:rPr lang="en-US" sz="2800" dirty="0">
                <a:latin typeface="+mj-lt"/>
              </a:rPr>
              <a:t>?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1  &gt;  Relational Algebra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376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2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43088"/>
            <a:ext cx="5395914" cy="4419600"/>
          </a:xfrm>
        </p:spPr>
        <p:txBody>
          <a:bodyPr>
            <a:normAutofit/>
          </a:bodyPr>
          <a:lstStyle/>
          <a:p>
            <a:r>
              <a:rPr lang="en-US" dirty="0"/>
              <a:t>Each tuple in R1 with each tuple in R2</a:t>
            </a:r>
          </a:p>
          <a:p>
            <a:r>
              <a:rPr lang="en-US" dirty="0"/>
              <a:t>Notation: R1 </a:t>
            </a:r>
            <a:r>
              <a:rPr lang="en-US" dirty="0">
                <a:sym typeface="Symbol" pitchFamily="-111" charset="2"/>
              </a:rPr>
              <a:t></a:t>
            </a:r>
            <a:r>
              <a:rPr lang="en-US" dirty="0"/>
              <a:t> R2</a:t>
            </a:r>
          </a:p>
          <a:p>
            <a:r>
              <a:rPr lang="en-US" dirty="0"/>
              <a:t>Example:  </a:t>
            </a:r>
          </a:p>
          <a:p>
            <a:pPr lvl="1"/>
            <a:r>
              <a:rPr lang="en-US" dirty="0"/>
              <a:t>Employee </a:t>
            </a:r>
            <a:r>
              <a:rPr lang="en-US" dirty="0">
                <a:sym typeface="Symbol" pitchFamily="-111" charset="2"/>
              </a:rPr>
              <a:t></a:t>
            </a:r>
            <a:r>
              <a:rPr lang="en-US" dirty="0"/>
              <a:t> Dependents</a:t>
            </a:r>
          </a:p>
          <a:p>
            <a:r>
              <a:rPr lang="en-US" dirty="0"/>
              <a:t>Rare in practice; mainly used to express joins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3. Cross-Product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286624" y="2214563"/>
            <a:ext cx="4410437" cy="7571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*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Students, People;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6625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+mj-lt"/>
              </a:rPr>
              <a:t>SQL: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86624" y="3997027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+mj-lt"/>
              </a:rPr>
              <a:t>RA: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86624" y="4404456"/>
                <a:ext cx="389888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 × 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𝑃𝑒𝑜𝑝𝑙𝑒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24" y="4404456"/>
                <a:ext cx="3898888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9206092" y="3366148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7286623" y="823413"/>
            <a:ext cx="3785413" cy="5909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People(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ssn,pname,address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1  &gt;  Relational Algebra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789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9" grpId="0" animBg="1"/>
      <p:bldP spid="3" grpId="0"/>
      <p:bldP spid="12" grpId="0"/>
      <p:bldP spid="11" grpId="0"/>
      <p:bldP spid="14" grpId="0" animBg="1"/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884652"/>
              </p:ext>
            </p:extLst>
          </p:nvPr>
        </p:nvGraphicFramePr>
        <p:xfrm>
          <a:off x="3271838" y="1472819"/>
          <a:ext cx="3277818" cy="1026092"/>
        </p:xfrm>
        <a:graphic>
          <a:graphicData uri="http://schemas.openxmlformats.org/drawingml/2006/table">
            <a:tbl>
              <a:tblPr/>
              <a:tblGrid>
                <a:gridCol w="1092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9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ssn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pname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1234545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216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5423341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217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884763"/>
              </p:ext>
            </p:extLst>
          </p:nvPr>
        </p:nvGraphicFramePr>
        <p:xfrm>
          <a:off x="7510463" y="1472819"/>
          <a:ext cx="3057523" cy="1026092"/>
        </p:xfrm>
        <a:graphic>
          <a:graphicData uri="http://schemas.openxmlformats.org/drawingml/2006/table">
            <a:tbl>
              <a:tblPr/>
              <a:tblGrid>
                <a:gridCol w="1019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sid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gpa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3.4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01711" y="3275743"/>
                <a:ext cx="389888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 × 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𝑃𝑒𝑜𝑝𝑙𝑒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11" y="3275743"/>
                <a:ext cx="3898888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637621" y="1744136"/>
                <a:ext cx="61908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7621" y="1744136"/>
                <a:ext cx="619080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own Arrow 6"/>
          <p:cNvSpPr/>
          <p:nvPr/>
        </p:nvSpPr>
        <p:spPr>
          <a:xfrm>
            <a:off x="6654267" y="3226511"/>
            <a:ext cx="585787" cy="652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907031"/>
              </p:ext>
            </p:extLst>
          </p:nvPr>
        </p:nvGraphicFramePr>
        <p:xfrm>
          <a:off x="4043363" y="4444246"/>
          <a:ext cx="5786439" cy="1716904"/>
        </p:xfrm>
        <a:graphic>
          <a:graphicData uri="http://schemas.openxmlformats.org/drawingml/2006/table">
            <a:tbl>
              <a:tblPr/>
              <a:tblGrid>
                <a:gridCol w="1144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8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8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4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ssn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pname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sid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gpa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1234545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216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3.4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5423341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217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3.4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1234545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216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5423341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216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271838" y="934734"/>
            <a:ext cx="1039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People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10463" y="940780"/>
            <a:ext cx="1287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Students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5775" y="1001715"/>
            <a:ext cx="2753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Another example: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1  &gt;  Relational Algebra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109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599" y="1843088"/>
            <a:ext cx="5967413" cy="4419600"/>
          </a:xfrm>
        </p:spPr>
        <p:txBody>
          <a:bodyPr>
            <a:normAutofit/>
          </a:bodyPr>
          <a:lstStyle/>
          <a:p>
            <a:r>
              <a:rPr lang="en-US" dirty="0"/>
              <a:t>Changes the schema, not the instance</a:t>
            </a:r>
          </a:p>
          <a:p>
            <a:r>
              <a:rPr lang="en-US" dirty="0"/>
              <a:t>A ‘special’ operator- neither basic nor derived</a:t>
            </a:r>
          </a:p>
          <a:p>
            <a:r>
              <a:rPr lang="en-US" dirty="0"/>
              <a:t>Notation: </a:t>
            </a:r>
            <a:r>
              <a:rPr lang="en-US" dirty="0">
                <a:latin typeface="Symbol" pitchFamily="-111" charset="2"/>
              </a:rPr>
              <a:t>r</a:t>
            </a:r>
            <a:r>
              <a:rPr lang="en-US" dirty="0"/>
              <a:t> </a:t>
            </a:r>
            <a:r>
              <a:rPr lang="en-US" baseline="-25000" dirty="0"/>
              <a:t>B1,…,</a:t>
            </a:r>
            <a:r>
              <a:rPr lang="en-US" baseline="-25000" dirty="0" err="1"/>
              <a:t>Bn</a:t>
            </a:r>
            <a:r>
              <a:rPr lang="en-US" dirty="0"/>
              <a:t> (R)</a:t>
            </a:r>
          </a:p>
          <a:p>
            <a:pPr lvl="1"/>
            <a:endParaRPr lang="en-US" dirty="0"/>
          </a:p>
          <a:p>
            <a:r>
              <a:rPr lang="en-US" b="1" dirty="0"/>
              <a:t>Note: this is shorthand for the proper form (since names, not order matters!):</a:t>
            </a:r>
          </a:p>
          <a:p>
            <a:pPr lvl="1"/>
            <a:r>
              <a:rPr lang="en-US" dirty="0">
                <a:latin typeface="Symbol" pitchFamily="-111" charset="2"/>
              </a:rPr>
              <a:t>r</a:t>
            </a:r>
            <a:r>
              <a:rPr lang="en-US" dirty="0"/>
              <a:t> </a:t>
            </a:r>
            <a:r>
              <a:rPr lang="en-US" baseline="-25000" dirty="0"/>
              <a:t>A1</a:t>
            </a:r>
            <a:r>
              <a:rPr lang="en-US" baseline="-25000" dirty="0">
                <a:sym typeface="Wingdings"/>
              </a:rPr>
              <a:t></a:t>
            </a:r>
            <a:r>
              <a:rPr lang="en-US" baseline="-25000" dirty="0"/>
              <a:t>B1,…,</a:t>
            </a:r>
            <a:r>
              <a:rPr lang="en-US" baseline="-25000" dirty="0" err="1"/>
              <a:t>An</a:t>
            </a:r>
            <a:r>
              <a:rPr lang="en-US" baseline="-25000" dirty="0" err="1">
                <a:sym typeface="Wingdings"/>
              </a:rPr>
              <a:t></a:t>
            </a:r>
            <a:r>
              <a:rPr lang="en-US" baseline="-25000" dirty="0" err="1"/>
              <a:t>Bn</a:t>
            </a:r>
            <a:r>
              <a:rPr lang="en-US" dirty="0"/>
              <a:t> (R)</a:t>
            </a:r>
          </a:p>
          <a:p>
            <a:pPr lvl="1"/>
            <a:endParaRPr lang="en-US" b="1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Renaming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𝜌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286624" y="2214563"/>
            <a:ext cx="4410437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AS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studId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sname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AS name,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AS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gradePtAvg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Students;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6625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+mj-lt"/>
              </a:rPr>
              <a:t>SQL: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86624" y="4473353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+mj-lt"/>
              </a:rPr>
              <a:t>RA: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86624" y="4880782"/>
                <a:ext cx="4545924" cy="3994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𝑠𝑡𝑢𝑑𝐼𝑑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𝑛𝑎𝑚𝑒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𝑔𝑟𝑎𝑑𝑒𝑃𝑡𝐴𝑣𝑔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24" y="4880782"/>
                <a:ext cx="4545924" cy="399405"/>
              </a:xfrm>
              <a:prstGeom prst="rect">
                <a:avLst/>
              </a:prstGeom>
              <a:blipFill rotWithShape="0">
                <a:blip r:embed="rId3"/>
                <a:stretch>
                  <a:fillRect l="-1072" r="-201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9206092" y="4158617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7286624" y="823413"/>
            <a:ext cx="3586164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20152" y="5680056"/>
            <a:ext cx="6410327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We care about this operator </a:t>
            </a:r>
            <a:r>
              <a:rPr lang="en-US" sz="2800" i="1" dirty="0">
                <a:latin typeface="+mj-lt"/>
              </a:rPr>
              <a:t>because</a:t>
            </a:r>
            <a:r>
              <a:rPr lang="en-US" sz="2800" dirty="0">
                <a:latin typeface="+mj-lt"/>
              </a:rPr>
              <a:t> we are working in a </a:t>
            </a:r>
            <a:r>
              <a:rPr lang="en-US" sz="2800" i="1" dirty="0">
                <a:latin typeface="+mj-lt"/>
              </a:rPr>
              <a:t>named perspective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1  &gt;  Relational Algebra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515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9" grpId="0" animBg="1"/>
      <p:bldP spid="3" grpId="0"/>
      <p:bldP spid="12" grpId="0"/>
      <p:bldP spid="11" grpId="0"/>
      <p:bldP spid="14" grpId="0" animBg="1"/>
      <p:bldP spid="17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The Relational Model &amp; Relational Algebra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84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4547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6"/>
          <p:cNvGraphicFramePr>
            <a:graphicFrameLocks noGrp="1"/>
          </p:cNvGraphicFramePr>
          <p:nvPr>
            <p:extLst/>
          </p:nvPr>
        </p:nvGraphicFramePr>
        <p:xfrm>
          <a:off x="5495925" y="1744281"/>
          <a:ext cx="3057523" cy="1026092"/>
        </p:xfrm>
        <a:graphic>
          <a:graphicData uri="http://schemas.openxmlformats.org/drawingml/2006/table">
            <a:tbl>
              <a:tblPr/>
              <a:tblGrid>
                <a:gridCol w="1019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sid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gpa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3.4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96985" y="3319793"/>
                <a:ext cx="5299015" cy="4658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𝑠𝑡𝑢𝑑𝐼𝑑</m:t>
                          </m:r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𝑛𝑎𝑚𝑒</m:t>
                          </m:r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𝑔𝑟𝑎𝑑𝑒𝑃𝑡𝐴𝑣𝑔</m:t>
                          </m:r>
                        </m:sub>
                      </m:sSub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800" i="1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28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85" y="3319793"/>
                <a:ext cx="5299015" cy="46589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own Arrow 6"/>
          <p:cNvSpPr/>
          <p:nvPr/>
        </p:nvSpPr>
        <p:spPr>
          <a:xfrm>
            <a:off x="6654267" y="3226511"/>
            <a:ext cx="585787" cy="652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95925" y="1212242"/>
            <a:ext cx="1287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Students</a:t>
            </a:r>
          </a:p>
        </p:txBody>
      </p:sp>
      <p:graphicFrame>
        <p:nvGraphicFramePr>
          <p:cNvPr id="14" name="Group 6"/>
          <p:cNvGraphicFramePr>
            <a:graphicFrameLocks noGrp="1"/>
          </p:cNvGraphicFramePr>
          <p:nvPr>
            <p:extLst/>
          </p:nvPr>
        </p:nvGraphicFramePr>
        <p:xfrm>
          <a:off x="5495925" y="4554156"/>
          <a:ext cx="3057523" cy="1026092"/>
        </p:xfrm>
        <a:graphic>
          <a:graphicData uri="http://schemas.openxmlformats.org/drawingml/2006/table">
            <a:tbl>
              <a:tblPr/>
              <a:tblGrid>
                <a:gridCol w="1019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5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5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studId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gradePtAvg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3.4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495925" y="4022117"/>
            <a:ext cx="1287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Students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5775" y="1001715"/>
            <a:ext cx="2753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Another example: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1  &gt;  Relational Algebra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609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990599" y="1843087"/>
                <a:ext cx="5967413" cy="469659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Notation: R</a:t>
                </a:r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⋈ </m:t>
                    </m:r>
                  </m:oMath>
                </a14:m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2</a:t>
                </a:r>
              </a:p>
              <a:p>
                <a:endParaRPr lang="en-US" dirty="0">
                  <a:ea typeface="Arial Unicode MS" pitchFamily="-111" charset="0"/>
                  <a:cs typeface="Arial Unicode MS" pitchFamily="-111" charset="0"/>
                </a:endParaRPr>
              </a:p>
              <a:p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Joins 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1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and 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2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on </a:t>
                </a:r>
                <a:r>
                  <a:rPr lang="en-US" i="1" dirty="0">
                    <a:ea typeface="Arial Unicode MS" pitchFamily="-111" charset="0"/>
                    <a:cs typeface="Arial Unicode MS" pitchFamily="-111" charset="0"/>
                  </a:rPr>
                  <a:t>equality of all shared attributes</a:t>
                </a:r>
              </a:p>
              <a:p>
                <a:pPr lvl="1"/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If 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1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has attribute set A, and 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2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has attribute set B, and they share attributes A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⋂</m:t>
                    </m:r>
                  </m:oMath>
                </a14:m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B = C, can also be written: </a:t>
                </a:r>
                <a:r>
                  <a:rPr lang="en-US" dirty="0"/>
                  <a:t>R</a:t>
                </a:r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b="0" i="1" baseline="-25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𝐶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2</a:t>
                </a:r>
                <a:endParaRPr lang="en-US" dirty="0">
                  <a:ea typeface="Arial Unicode MS" pitchFamily="-111" charset="0"/>
                  <a:cs typeface="Arial Unicode MS" pitchFamily="-111" charset="0"/>
                </a:endParaRPr>
              </a:p>
              <a:p>
                <a:endParaRPr lang="en-US" dirty="0">
                  <a:ea typeface="Arial Unicode MS" pitchFamily="-111" charset="0"/>
                  <a:cs typeface="Arial Unicode MS" pitchFamily="-111" charset="0"/>
                </a:endParaRPr>
              </a:p>
              <a:p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Our first example of a </a:t>
                </a:r>
                <a:r>
                  <a:rPr lang="en-US" i="1" dirty="0">
                    <a:ea typeface="Arial Unicode MS" pitchFamily="-111" charset="0"/>
                    <a:cs typeface="Arial Unicode MS" pitchFamily="-111" charset="0"/>
                  </a:rPr>
                  <a:t>derived 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RA</a:t>
                </a:r>
                <a:r>
                  <a:rPr lang="en-US" i="1" dirty="0">
                    <a:ea typeface="Arial Unicode MS" pitchFamily="-111" charset="0"/>
                    <a:cs typeface="Arial Unicode MS" pitchFamily="-111" charset="0"/>
                  </a:rPr>
                  <a:t> 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operator:</a:t>
                </a:r>
              </a:p>
              <a:p>
                <a:pPr lvl="1"/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Meaning:  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1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2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= </a:t>
                </a:r>
                <a:r>
                  <a:rPr lang="en-US" dirty="0">
                    <a:latin typeface="Symbol" pitchFamily="-111" charset="2"/>
                    <a:ea typeface="Arial Unicode MS" pitchFamily="-111" charset="0"/>
                    <a:cs typeface="Arial Unicode MS" pitchFamily="-111" charset="0"/>
                  </a:rPr>
                  <a:t>P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A U B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(</a:t>
                </a:r>
                <a:r>
                  <a:rPr lang="en-US" dirty="0" err="1">
                    <a:latin typeface="Symbol" pitchFamily="-111" charset="2"/>
                    <a:ea typeface="Arial Unicode MS" pitchFamily="-111" charset="0"/>
                    <a:cs typeface="Arial Unicode MS" pitchFamily="-111" charset="0"/>
                  </a:rPr>
                  <a:t>s</a:t>
                </a:r>
                <a:r>
                  <a:rPr lang="en-US" baseline="-25000" dirty="0" err="1">
                    <a:ea typeface="Arial Unicode MS" pitchFamily="-111" charset="0"/>
                    <a:cs typeface="Arial Unicode MS" pitchFamily="-111" charset="0"/>
                  </a:rPr>
                  <a:t>C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=D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Arial Unicode MS" pitchFamily="-111" charset="0"/>
                            <a:cs typeface="Arial Unicode MS" pitchFamily="-111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Arial Unicode MS" pitchFamily="-111" charset="0"/>
                            <a:cs typeface="Arial Unicode MS" pitchFamily="-111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Arial Unicode MS" pitchFamily="-111" charset="0"/>
                        <a:cs typeface="Arial Unicode MS" pitchFamily="-111" charset="0"/>
                      </a:rPr>
                      <m:t>(</m:t>
                    </m:r>
                  </m:oMath>
                </a14:m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1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) </a:t>
                </a:r>
                <a:r>
                  <a:rPr lang="en-US" dirty="0">
                    <a:sym typeface="Symbol" pitchFamily="-111" charset="2"/>
                  </a:rPr>
                  <a:t> R</a:t>
                </a:r>
                <a:r>
                  <a:rPr lang="en-US" baseline="-25000" dirty="0">
                    <a:sym typeface="Symbol" pitchFamily="-111" charset="2"/>
                  </a:rPr>
                  <a:t>2</a:t>
                </a:r>
                <a:r>
                  <a:rPr lang="en-US" dirty="0">
                    <a:sym typeface="Symbol" pitchFamily="-111" charset="2"/>
                  </a:rPr>
                  <a:t>))</a:t>
                </a:r>
                <a:endParaRPr lang="en-US" dirty="0">
                  <a:ea typeface="Arial Unicode MS" pitchFamily="-111" charset="0"/>
                  <a:cs typeface="Arial Unicode MS" pitchFamily="-111" charset="0"/>
                </a:endParaRPr>
              </a:p>
              <a:p>
                <a:pPr lvl="1"/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Where:</a:t>
                </a:r>
              </a:p>
              <a:p>
                <a:pPr lvl="2"/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The rename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Arial Unicode MS" pitchFamily="-111" charset="0"/>
                            <a:cs typeface="Arial Unicode MS" pitchFamily="-111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Arial Unicode MS" pitchFamily="-111" charset="0"/>
                            <a:cs typeface="Arial Unicode MS" pitchFamily="-111" charset="0"/>
                          </a:rPr>
                          <m:t>𝐶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→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renames the shared attributes in one of the relations</a:t>
                </a:r>
              </a:p>
              <a:p>
                <a:pPr lvl="2"/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The selection </a:t>
                </a:r>
                <a:r>
                  <a:rPr lang="en-US" dirty="0" err="1">
                    <a:latin typeface="Symbol" pitchFamily="-111" charset="2"/>
                    <a:ea typeface="Arial Unicode MS" pitchFamily="-111" charset="0"/>
                    <a:cs typeface="Arial Unicode MS" pitchFamily="-111" charset="0"/>
                  </a:rPr>
                  <a:t>s</a:t>
                </a:r>
                <a:r>
                  <a:rPr lang="en-US" baseline="-25000" dirty="0" err="1">
                    <a:ea typeface="Arial Unicode MS" pitchFamily="-111" charset="0"/>
                    <a:cs typeface="Arial Unicode MS" pitchFamily="-111" charset="0"/>
                  </a:rPr>
                  <a:t>C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=D 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checks equality of the shared attributes</a:t>
                </a:r>
              </a:p>
              <a:p>
                <a:pPr lvl="2"/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The projection </a:t>
                </a:r>
                <a:r>
                  <a:rPr lang="en-US" dirty="0">
                    <a:latin typeface="Symbol" pitchFamily="-111" charset="2"/>
                    <a:ea typeface="Arial Unicode MS" pitchFamily="-111" charset="0"/>
                    <a:cs typeface="Arial Unicode MS" pitchFamily="-111" charset="0"/>
                  </a:rPr>
                  <a:t>P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A U B 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eliminates the duplicate common attributes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90599" y="1843087"/>
                <a:ext cx="5967413" cy="4696599"/>
              </a:xfrm>
              <a:blipFill rotWithShape="0">
                <a:blip r:embed="rId2"/>
                <a:stretch>
                  <a:fillRect l="-1328" t="-12062" r="-1124" b="-14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Natural Join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  <a:blipFill rotWithShape="0"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286624" y="2214563"/>
            <a:ext cx="4410437" cy="24191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ssid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S.name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ssn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address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Students S,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People 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S.name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P.name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6625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+mj-lt"/>
              </a:rPr>
              <a:t>SQL: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86624" y="5601423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+mj-lt"/>
              </a:rPr>
              <a:t>RA: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86624" y="5985689"/>
                <a:ext cx="420826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 ⋈ 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𝑃𝑒𝑜𝑝𝑙𝑒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24" y="5985689"/>
                <a:ext cx="4208268" cy="5539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9206092" y="5233562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7286623" y="823413"/>
            <a:ext cx="3664911" cy="5909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sid,name,gpa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People(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ssn,name,address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1  &gt;  Relational Algebra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775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9" grpId="0" animBg="1"/>
      <p:bldP spid="3" grpId="0"/>
      <p:bldP spid="12" grpId="0"/>
      <p:bldP spid="11" grpId="0"/>
      <p:bldP spid="14" grpId="0" animBg="1"/>
      <p:bldP spid="1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54665"/>
              </p:ext>
            </p:extLst>
          </p:nvPr>
        </p:nvGraphicFramePr>
        <p:xfrm>
          <a:off x="7756903" y="1618701"/>
          <a:ext cx="3057523" cy="1026092"/>
        </p:xfrm>
        <a:graphic>
          <a:graphicData uri="http://schemas.openxmlformats.org/drawingml/2006/table">
            <a:tbl>
              <a:tblPr/>
              <a:tblGrid>
                <a:gridCol w="1019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4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ssn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P.name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1234545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216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5423341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217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415600"/>
              </p:ext>
            </p:extLst>
          </p:nvPr>
        </p:nvGraphicFramePr>
        <p:xfrm>
          <a:off x="3239478" y="1616097"/>
          <a:ext cx="3057523" cy="1026092"/>
        </p:xfrm>
        <a:graphic>
          <a:graphicData uri="http://schemas.openxmlformats.org/drawingml/2006/table">
            <a:tbl>
              <a:tblPr/>
              <a:tblGrid>
                <a:gridCol w="1019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0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sid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S.name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gpa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3.4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01711" y="3275743"/>
                <a:ext cx="410727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 ⋈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𝑃𝑒𝑜𝑝𝑙𝑒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11" y="3275743"/>
                <a:ext cx="4107278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637621" y="1744136"/>
                <a:ext cx="67197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charset="0"/>
                        </a:rPr>
                        <m:t>⋈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7621" y="1744136"/>
                <a:ext cx="671979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own Arrow 6"/>
          <p:cNvSpPr/>
          <p:nvPr/>
        </p:nvSpPr>
        <p:spPr>
          <a:xfrm>
            <a:off x="6654267" y="3226511"/>
            <a:ext cx="585787" cy="652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393045"/>
              </p:ext>
            </p:extLst>
          </p:nvPr>
        </p:nvGraphicFramePr>
        <p:xfrm>
          <a:off x="4377324" y="4512527"/>
          <a:ext cx="5192571" cy="1026092"/>
        </p:xfrm>
        <a:graphic>
          <a:graphicData uri="http://schemas.openxmlformats.org/drawingml/2006/table">
            <a:tbl>
              <a:tblPr/>
              <a:tblGrid>
                <a:gridCol w="849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8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59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1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sid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S.name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gpa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ssn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3.4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1234545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216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5423341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216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756903" y="1080616"/>
            <a:ext cx="1266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People 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9478" y="1084058"/>
            <a:ext cx="149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Students 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8780" y="788228"/>
            <a:ext cx="2753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Another example: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1  &gt;  Relational Algebra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8300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Natural Join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38200" y="1981200"/>
                <a:ext cx="10515600" cy="4114800"/>
              </a:xfrm>
            </p:spPr>
            <p:txBody>
              <a:bodyPr/>
              <a:lstStyle/>
              <a:p>
                <a:r>
                  <a:rPr lang="en-US" dirty="0"/>
                  <a:t>Given schemas R(A, B, C, D), S(A, C, E), what is the schema of 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⋈ </m:t>
                    </m:r>
                  </m:oMath>
                </a14:m>
                <a:r>
                  <a:rPr lang="en-US" dirty="0"/>
                  <a:t>S ?</a:t>
                </a:r>
              </a:p>
              <a:p>
                <a:endParaRPr lang="en-US" dirty="0"/>
              </a:p>
              <a:p>
                <a:r>
                  <a:rPr lang="en-US" dirty="0"/>
                  <a:t>Given R(A, B, C),  S(D, E), what is 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⋈ </m:t>
                    </m:r>
                  </m:oMath>
                </a14:m>
                <a:r>
                  <a:rPr lang="en-US" dirty="0"/>
                  <a:t>S  ?</a:t>
                </a:r>
              </a:p>
              <a:p>
                <a:endParaRPr lang="en-US" dirty="0"/>
              </a:p>
              <a:p>
                <a:r>
                  <a:rPr lang="en-US" dirty="0"/>
                  <a:t>Given R(A, B),  S(A, B),  what is  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⋈ </m:t>
                    </m:r>
                  </m:oMath>
                </a14:m>
                <a:r>
                  <a:rPr lang="en-US" dirty="0"/>
                  <a:t>S  ?</a:t>
                </a:r>
              </a:p>
            </p:txBody>
          </p:sp>
        </mc:Choice>
        <mc:Fallback xmlns="">
          <p:sp>
            <p:nvSpPr>
              <p:cNvPr id="184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981200"/>
                <a:ext cx="10515600" cy="4114800"/>
              </a:xfrm>
              <a:blipFill rotWithShape="0">
                <a:blip r:embed="rId2"/>
                <a:stretch>
                  <a:fillRect l="-1043" t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1  &gt;  Relational Algebra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Converting SFW Query -&gt; RA</a:t>
            </a:r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838199" y="2655984"/>
            <a:ext cx="4405314" cy="28069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endParaRPr lang="en-US" sz="2800" dirty="0">
              <a:solidFill>
                <a:schemeClr val="bg2">
                  <a:lumMod val="90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8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address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Students S,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   People 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&gt; 3.5 AND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800" dirty="0" err="1">
                <a:latin typeface="Menlo" charset="0"/>
                <a:ea typeface="Menlo" charset="0"/>
                <a:cs typeface="Menlo" charset="0"/>
              </a:rPr>
              <a:t>sname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8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199" y="5719457"/>
            <a:ext cx="3519488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How do we represent this query in RA?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435345" y="3598189"/>
                <a:ext cx="5356146" cy="532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2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𝑔𝑝𝑎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𝑎𝑑𝑑𝑟𝑒𝑠𝑠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𝑔𝑝𝑎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&gt;3.5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charset="0"/>
                        </a:rPr>
                        <m:t>𝑆</m:t>
                      </m:r>
                      <m:r>
                        <a:rPr lang="en-US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⋈</m:t>
                      </m:r>
                      <m:r>
                        <a:rPr lang="en-US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</m:t>
                      </m:r>
                      <m:r>
                        <a:rPr lang="en-US" sz="3200" b="0" i="1" smtClean="0">
                          <a:latin typeface="Cambria Math" charset="0"/>
                        </a:rPr>
                        <m:t>))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345" y="3598189"/>
                <a:ext cx="5356146" cy="53245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>
          <a:xfrm>
            <a:off x="5453062" y="3669278"/>
            <a:ext cx="642938" cy="39253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1  &gt;  Relational Algebra</a:t>
              </a:r>
            </a:p>
          </p:txBody>
        </p:sp>
      </p:grp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838199" y="1690688"/>
            <a:ext cx="3684181" cy="5909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People(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ssn,sname,address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401128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</a:t>
            </a:r>
            <a:r>
              <a:rPr lang="en-US" dirty="0" err="1"/>
              <a:t>Equivalece</a:t>
            </a:r>
            <a:r>
              <a:rPr lang="en-US" dirty="0"/>
              <a:t> of RA Plans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relations R(A,B) and S(B,C):</a:t>
                </a:r>
              </a:p>
              <a:p>
                <a:pPr lvl="1"/>
                <a:endParaRPr lang="en-US" sz="2800" dirty="0"/>
              </a:p>
              <a:p>
                <a:pPr lvl="1"/>
                <a:r>
                  <a:rPr lang="en-US" sz="2800" dirty="0"/>
                  <a:t>Here, projection &amp; selection commute: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=5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sz="3200" i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sz="3200" b="0" i="1" smtClean="0">
                        <a:latin typeface="Cambria Math" charset="0"/>
                      </a:rPr>
                      <m:t>(</m:t>
                    </m:r>
                    <m:r>
                      <a:rPr lang="en-US" sz="3200" b="0" i="1" smtClean="0">
                        <a:latin typeface="Cambria Math" charset="0"/>
                      </a:rPr>
                      <m:t>𝑅</m:t>
                    </m:r>
                    <m:r>
                      <a:rPr lang="en-US" sz="3200" i="1">
                        <a:latin typeface="Cambria Math" charset="0"/>
                      </a:rPr>
                      <m:t>))</m:t>
                    </m:r>
                    <m:r>
                      <a:rPr lang="en-US" sz="3200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20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200" i="1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sz="3200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</a:rPr>
                          <m:t>𝐴</m:t>
                        </m:r>
                        <m:r>
                          <a:rPr lang="en-US" sz="3200" b="0" i="1" smtClean="0">
                            <a:latin typeface="Cambria Math" charset="0"/>
                          </a:rPr>
                          <m:t>=5</m:t>
                        </m:r>
                      </m:sub>
                    </m:sSub>
                    <m:r>
                      <a:rPr lang="en-US" sz="3200" b="0" i="1" smtClean="0">
                        <a:latin typeface="Cambria Math" charset="0"/>
                      </a:rPr>
                      <m:t>(</m:t>
                    </m:r>
                    <m:r>
                      <a:rPr lang="en-US" sz="3200" b="0" i="1" smtClean="0">
                        <a:latin typeface="Cambria Math" charset="0"/>
                      </a:rPr>
                      <m:t>𝑅</m:t>
                    </m:r>
                    <m:r>
                      <a:rPr lang="en-US" sz="3200" b="0" i="1" smtClean="0">
                        <a:latin typeface="Cambria Math" charset="0"/>
                      </a:rPr>
                      <m:t>))</m:t>
                    </m:r>
                  </m:oMath>
                </a14:m>
                <a:endParaRPr lang="en-US" sz="3200" b="0" dirty="0"/>
              </a:p>
              <a:p>
                <a:pPr lvl="2"/>
                <a:endParaRPr lang="en-US" sz="3200" dirty="0"/>
              </a:p>
              <a:p>
                <a:pPr lvl="1"/>
                <a:r>
                  <a:rPr lang="en-US" sz="2800" dirty="0"/>
                  <a:t>What about here?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=5</m:t>
                            </m:r>
                          </m:sub>
                        </m:sSub>
                        <m:r>
                          <a:rPr lang="en-US" sz="3200" i="1">
                            <a:latin typeface="Cambria Math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sz="320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sub>
                    </m:sSub>
                    <m:r>
                      <a:rPr lang="en-US" sz="3200" i="1">
                        <a:latin typeface="Cambria Math" charset="0"/>
                      </a:rPr>
                      <m:t>(</m:t>
                    </m:r>
                    <m:r>
                      <a:rPr lang="en-US" sz="3200" i="1">
                        <a:latin typeface="Cambria Math" charset="0"/>
                      </a:rPr>
                      <m:t>𝑅</m:t>
                    </m:r>
                    <m:r>
                      <a:rPr lang="en-US" sz="3200" i="1">
                        <a:latin typeface="Cambria Math" charset="0"/>
                      </a:rPr>
                      <m:t>)) ?=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20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sub>
                    </m:sSub>
                    <m:r>
                      <a:rPr lang="en-US" sz="3200" i="1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3200" i="1">
                            <a:latin typeface="Cambria Math" charset="0"/>
                          </a:rPr>
                          <m:t>𝐴</m:t>
                        </m:r>
                        <m:r>
                          <a:rPr lang="en-US" sz="3200" i="1">
                            <a:latin typeface="Cambria Math" charset="0"/>
                          </a:rPr>
                          <m:t>=5</m:t>
                        </m:r>
                      </m:sub>
                    </m:sSub>
                    <m:r>
                      <a:rPr lang="en-US" sz="3200" i="1">
                        <a:latin typeface="Cambria Math" charset="0"/>
                      </a:rPr>
                      <m:t>(</m:t>
                    </m:r>
                    <m:r>
                      <a:rPr lang="en-US" sz="3200" i="1">
                        <a:latin typeface="Cambria Math" charset="0"/>
                      </a:rPr>
                      <m:t>𝑅</m:t>
                    </m:r>
                    <m:r>
                      <a:rPr lang="en-US" sz="3200" i="1">
                        <a:latin typeface="Cambria Math" charset="0"/>
                      </a:rPr>
                      <m:t>))</m:t>
                    </m:r>
                  </m:oMath>
                </a14:m>
                <a:endParaRPr lang="en-US" sz="3200" dirty="0"/>
              </a:p>
              <a:p>
                <a:pPr lvl="2"/>
                <a:endParaRPr lang="en-US" sz="320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738864" y="5788680"/>
            <a:ext cx="8714272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>
                <a:solidFill>
                  <a:prstClr val="black"/>
                </a:solidFill>
                <a:latin typeface="+mj-lt"/>
              </a:rPr>
              <a:t>We’ll look at this </a:t>
            </a:r>
            <a:r>
              <a:rPr lang="en-US" sz="2800">
                <a:solidFill>
                  <a:prstClr val="black"/>
                </a:solidFill>
                <a:latin typeface="+mj-lt"/>
              </a:rPr>
              <a:t>in more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depth </a:t>
            </a:r>
            <a:r>
              <a:rPr lang="en-US" sz="2800">
                <a:solidFill>
                  <a:prstClr val="black"/>
                </a:solidFill>
                <a:latin typeface="+mj-lt"/>
              </a:rPr>
              <a:t>later in the lecture…</a:t>
            </a:r>
            <a:endParaRPr lang="en-US" sz="2800" b="1" u="sng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1  &gt;  Relational Algebra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174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RDBMS Architecture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60325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How does a SQL engine </a:t>
            </a:r>
            <a:r>
              <a:rPr lang="en-US"/>
              <a:t>work ?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2409825" y="3379274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838200" y="2938143"/>
            <a:ext cx="1428750" cy="13623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+mj-lt"/>
              </a:rPr>
              <a:t>SQL Query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28963" y="2938141"/>
            <a:ext cx="2143125" cy="13623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+mj-lt"/>
              </a:rPr>
              <a:t>Relational Algebra (RA) Plan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5414963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134101" y="2938143"/>
            <a:ext cx="2143125" cy="13623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latin typeface="+mj-lt"/>
              </a:rPr>
              <a:t>Optimized</a:t>
            </a:r>
            <a:r>
              <a:rPr lang="en-US" sz="2800" dirty="0">
                <a:latin typeface="+mj-lt"/>
              </a:rPr>
              <a:t> RA Plan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8420101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139239" y="2938141"/>
            <a:ext cx="2143125" cy="13623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+mj-lt"/>
              </a:rPr>
              <a:t>Execution</a:t>
            </a:r>
            <a:endParaRPr lang="en-US" sz="28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0066" y="2543175"/>
            <a:ext cx="1824036" cy="210026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414962" y="2563812"/>
            <a:ext cx="6196013" cy="210026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738864" y="5115996"/>
            <a:ext cx="8714272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>
                <a:solidFill>
                  <a:prstClr val="black"/>
                </a:solidFill>
                <a:latin typeface="+mj-lt"/>
              </a:rPr>
              <a:t>We saw how we can transform declarative SQL queries into precise, compositional RA plans</a:t>
            </a:r>
            <a:endParaRPr lang="en-US" sz="2800" b="1" u="sng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1  &gt;  Relational Algebra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14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RDBMS Architecture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60325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How does a SQL engine </a:t>
            </a:r>
            <a:r>
              <a:rPr lang="en-US"/>
              <a:t>work ?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2409825" y="3379274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838200" y="2938143"/>
            <a:ext cx="1428750" cy="13623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+mj-lt"/>
              </a:rPr>
              <a:t>SQL Query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28963" y="2938141"/>
            <a:ext cx="2143125" cy="13623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+mj-lt"/>
              </a:rPr>
              <a:t>Relational Algebra (RA) Plan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5414963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134101" y="2938143"/>
            <a:ext cx="2143125" cy="13623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latin typeface="+mj-lt"/>
              </a:rPr>
              <a:t>Optimized</a:t>
            </a:r>
            <a:r>
              <a:rPr lang="en-US" sz="2800" dirty="0">
                <a:latin typeface="+mj-lt"/>
              </a:rPr>
              <a:t> RA Plan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8420101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139239" y="2938141"/>
            <a:ext cx="2143125" cy="13623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+mj-lt"/>
              </a:rPr>
              <a:t>Execution</a:t>
            </a:r>
            <a:endParaRPr lang="en-US" sz="28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8641" y="2543175"/>
            <a:ext cx="4772021" cy="210026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420101" y="2563812"/>
            <a:ext cx="3190874" cy="210026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826819" y="5060145"/>
            <a:ext cx="6538362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>
                <a:solidFill>
                  <a:prstClr val="black"/>
                </a:solidFill>
                <a:latin typeface="+mj-lt"/>
              </a:rPr>
              <a:t>We’ll look at how to then optimize these plans later in </a:t>
            </a:r>
            <a:r>
              <a:rPr lang="en-US" sz="2800">
                <a:solidFill>
                  <a:prstClr val="black"/>
                </a:solidFill>
                <a:latin typeface="+mj-lt"/>
              </a:rPr>
              <a:t>this lecture</a:t>
            </a:r>
            <a:endParaRPr lang="en-US" sz="2800" b="1" u="sng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1  &gt;  Relational Algebra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325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RDBMS Architecture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60325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How is the RA “plan” executed?</a:t>
            </a:r>
          </a:p>
        </p:txBody>
      </p:sp>
      <p:sp>
        <p:nvSpPr>
          <p:cNvPr id="2" name="Right Arrow 1"/>
          <p:cNvSpPr/>
          <p:nvPr/>
        </p:nvSpPr>
        <p:spPr>
          <a:xfrm>
            <a:off x="2409825" y="3379274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838200" y="2938143"/>
            <a:ext cx="1428750" cy="13623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+mj-lt"/>
              </a:rPr>
              <a:t>SQL Query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28963" y="2938141"/>
            <a:ext cx="2143125" cy="13623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+mj-lt"/>
              </a:rPr>
              <a:t>Relational Algebra (RA) Plan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5414963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134101" y="2938143"/>
            <a:ext cx="2143125" cy="13623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latin typeface="+mj-lt"/>
              </a:rPr>
              <a:t>Optimized</a:t>
            </a:r>
            <a:r>
              <a:rPr lang="en-US" sz="2800" dirty="0">
                <a:latin typeface="+mj-lt"/>
              </a:rPr>
              <a:t> RA Plan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8420101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139239" y="2938141"/>
            <a:ext cx="2143125" cy="13623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+mj-lt"/>
              </a:rPr>
              <a:t>Execution</a:t>
            </a:r>
            <a:endParaRPr lang="en-US" sz="28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0066" y="2543175"/>
            <a:ext cx="7920034" cy="210026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738864" y="5115996"/>
            <a:ext cx="8714272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>
                <a:solidFill>
                  <a:prstClr val="black"/>
                </a:solidFill>
                <a:latin typeface="+mj-lt"/>
              </a:rPr>
              <a:t>We already know how to execute all the basic operators!</a:t>
            </a:r>
            <a:endParaRPr lang="en-US" sz="2800" b="1" u="sng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1  &gt;  Relational Algebra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7307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 Plan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10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Natural Join / Join:</a:t>
            </a:r>
          </a:p>
          <a:p>
            <a:pPr lvl="1"/>
            <a:r>
              <a:rPr lang="en-US" dirty="0"/>
              <a:t>We saw how to use </a:t>
            </a:r>
            <a:r>
              <a:rPr lang="en-US" b="1" dirty="0"/>
              <a:t>memory &amp; IO cost considerations to pick the correct algorithm to execute a join</a:t>
            </a:r>
            <a:r>
              <a:rPr lang="en-US" dirty="0"/>
              <a:t> </a:t>
            </a:r>
            <a:r>
              <a:rPr lang="en-US" b="1" dirty="0"/>
              <a:t>with (BNLJ, SMJ, HJ…)!</a:t>
            </a:r>
          </a:p>
          <a:p>
            <a:pPr lvl="1"/>
            <a:endParaRPr lang="en-US" dirty="0"/>
          </a:p>
          <a:p>
            <a:r>
              <a:rPr lang="en-US" dirty="0"/>
              <a:t>Selection:</a:t>
            </a:r>
          </a:p>
          <a:p>
            <a:pPr lvl="1"/>
            <a:r>
              <a:rPr lang="en-US" dirty="0"/>
              <a:t>We saw how to use </a:t>
            </a:r>
            <a:r>
              <a:rPr lang="en-US" b="1" dirty="0"/>
              <a:t>indexes to aid selection</a:t>
            </a:r>
          </a:p>
          <a:p>
            <a:pPr lvl="1"/>
            <a:r>
              <a:rPr lang="en-US" dirty="0"/>
              <a:t>Can always fall back on scan / binary search as well</a:t>
            </a:r>
          </a:p>
          <a:p>
            <a:pPr lvl="1"/>
            <a:endParaRPr lang="en-US" dirty="0"/>
          </a:p>
          <a:p>
            <a:r>
              <a:rPr lang="en-US" dirty="0"/>
              <a:t>Projection:</a:t>
            </a:r>
          </a:p>
          <a:p>
            <a:pPr lvl="1"/>
            <a:r>
              <a:rPr lang="en-US" dirty="0"/>
              <a:t>The main operation here is finding </a:t>
            </a:r>
            <a:r>
              <a:rPr lang="en-US" i="1" dirty="0"/>
              <a:t>distinct </a:t>
            </a:r>
            <a:r>
              <a:rPr lang="en-US" dirty="0"/>
              <a:t>values of the project tuples; we briefly discussed how to do this with e.g. </a:t>
            </a:r>
            <a:r>
              <a:rPr lang="en-US" b="1" dirty="0"/>
              <a:t>hashing </a:t>
            </a:r>
            <a:r>
              <a:rPr lang="en-US" dirty="0"/>
              <a:t>or </a:t>
            </a:r>
            <a:r>
              <a:rPr lang="en-US" b="1" dirty="0"/>
              <a:t>sorting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38864" y="5635625"/>
            <a:ext cx="8714272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>
                <a:solidFill>
                  <a:prstClr val="black"/>
                </a:solidFill>
                <a:latin typeface="+mj-lt"/>
              </a:rPr>
              <a:t>We already know how to execute all the basic operators!</a:t>
            </a:r>
            <a:endParaRPr lang="en-US" sz="2800" b="1" u="sng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1  &gt;  Relational Algebra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160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51185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 about in this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Font typeface="Arial"/>
              <a:buAutoNum type="arabicPeriod"/>
            </a:pPr>
            <a:r>
              <a:rPr lang="en-US" dirty="0">
                <a:latin typeface="+mj-lt"/>
              </a:rPr>
              <a:t>The Relational Model</a:t>
            </a:r>
          </a:p>
          <a:p>
            <a:pPr marL="514350" indent="-514350">
              <a:buFont typeface="Arial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Arial"/>
              <a:buAutoNum type="arabicPeriod"/>
            </a:pPr>
            <a:r>
              <a:rPr lang="en-US" dirty="0">
                <a:latin typeface="+mj-lt"/>
              </a:rPr>
              <a:t>Relational Algebra: Basic Operators</a:t>
            </a:r>
          </a:p>
          <a:p>
            <a:pPr marL="514350" indent="-514350">
              <a:buFont typeface="Arial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Arial"/>
              <a:buAutoNum type="arabicPeriod"/>
            </a:pPr>
            <a:r>
              <a:rPr lang="en-US" dirty="0">
                <a:latin typeface="+mj-lt"/>
              </a:rPr>
              <a:t>Execution</a:t>
            </a:r>
          </a:p>
          <a:p>
            <a:pPr marL="514350" indent="-514350">
              <a:buFont typeface="Arial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Arial"/>
              <a:buAutoNum type="arabicPeriod"/>
            </a:pPr>
            <a:r>
              <a:rPr lang="en-US" dirty="0">
                <a:latin typeface="+mj-lt"/>
              </a:rPr>
              <a:t>ACTIVITY: From SQL to RA &amp; 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84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63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DB-WS14a.ipynb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7298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1  &gt;  ACTIVITY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40727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Adv. Relational Algebra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84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30343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 about in this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Font typeface="Arial"/>
              <a:buAutoNum type="arabicPeriod"/>
            </a:pPr>
            <a:r>
              <a:rPr lang="en-US" dirty="0">
                <a:latin typeface="+mj-lt"/>
              </a:rPr>
              <a:t>Set Operations in RA</a:t>
            </a:r>
          </a:p>
          <a:p>
            <a:pPr marL="514350" indent="-514350">
              <a:buFont typeface="Arial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Arial"/>
              <a:buAutoNum type="arabicPeriod"/>
            </a:pPr>
            <a:r>
              <a:rPr lang="en-US" dirty="0">
                <a:latin typeface="+mj-lt"/>
              </a:rPr>
              <a:t>Fancier RA</a:t>
            </a:r>
          </a:p>
          <a:p>
            <a:pPr marL="514350" indent="-514350">
              <a:buFont typeface="Arial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Arial"/>
              <a:buAutoNum type="arabicPeriod"/>
            </a:pPr>
            <a:r>
              <a:rPr lang="en-US" dirty="0">
                <a:latin typeface="+mj-lt"/>
              </a:rPr>
              <a:t>Extensions &amp; Limitations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84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42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43088"/>
            <a:ext cx="10515600" cy="44196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u="sng" dirty="0"/>
              <a:t>Five </a:t>
            </a:r>
            <a:r>
              <a:rPr lang="en-US" sz="2400" b="1" u="sng" dirty="0"/>
              <a:t>basic </a:t>
            </a:r>
            <a:r>
              <a:rPr lang="en-US" sz="2400" u="sng" dirty="0"/>
              <a:t>operators: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Selection:</a:t>
            </a:r>
            <a:r>
              <a:rPr lang="en-US" dirty="0">
                <a:latin typeface="Symbol" pitchFamily="-111" charset="2"/>
              </a:rPr>
              <a:t> 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Projection: </a:t>
            </a:r>
            <a:r>
              <a:rPr lang="en-US" dirty="0">
                <a:latin typeface="Symbol" pitchFamily="-111" charset="2"/>
              </a:rPr>
              <a:t>P</a:t>
            </a:r>
            <a:r>
              <a:rPr lang="en-US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Cartesian Product: </a:t>
            </a:r>
            <a:r>
              <a:rPr lang="en-US" dirty="0">
                <a:sym typeface="Symbol" pitchFamily="-111" charset="2"/>
              </a:rPr>
              <a:t></a:t>
            </a:r>
            <a:endParaRPr lang="en-US" dirty="0"/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Union: </a:t>
            </a:r>
            <a:r>
              <a:rPr lang="en-US" dirty="0">
                <a:sym typeface="Symbol" pitchFamily="-111" charset="2"/>
              </a:rPr>
              <a:t></a:t>
            </a:r>
            <a:endParaRPr lang="en-US" dirty="0"/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Difference: -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u="sng" dirty="0"/>
              <a:t>Derived or auxiliary operators:</a:t>
            </a:r>
          </a:p>
          <a:p>
            <a:pPr lvl="1"/>
            <a:r>
              <a:rPr lang="en-US" dirty="0"/>
              <a:t>Intersection, complement</a:t>
            </a:r>
          </a:p>
          <a:p>
            <a:pPr lvl="1"/>
            <a:r>
              <a:rPr lang="en-US" dirty="0"/>
              <a:t>Joins (</a:t>
            </a:r>
            <a:r>
              <a:rPr lang="en-US" dirty="0" err="1"/>
              <a:t>natural,equi</a:t>
            </a:r>
            <a:r>
              <a:rPr lang="en-US" dirty="0"/>
              <a:t>-join, theta join, semi-join)</a:t>
            </a:r>
          </a:p>
          <a:p>
            <a:pPr lvl="1"/>
            <a:r>
              <a:rPr lang="en-US" dirty="0"/>
              <a:t>Renaming:</a:t>
            </a:r>
            <a:r>
              <a:rPr lang="en-US" dirty="0">
                <a:latin typeface="Symbol" pitchFamily="-111" charset="2"/>
              </a:rPr>
              <a:t> </a:t>
            </a:r>
            <a:r>
              <a:rPr lang="en-US" dirty="0" err="1">
                <a:latin typeface="Symbol" pitchFamily="-111" charset="2"/>
              </a:rPr>
              <a:t>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Division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Relational Algebra (RA)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369077" y="3420854"/>
            <a:ext cx="2345673" cy="779671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307540" y="3579856"/>
            <a:ext cx="319339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We’ll look at these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50828" y="5055773"/>
            <a:ext cx="316482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+mj-lt"/>
              </a:rPr>
              <a:t>And also at some of these </a:t>
            </a:r>
            <a:r>
              <a:rPr lang="en-US" sz="2400" i="1">
                <a:latin typeface="+mj-lt"/>
              </a:rPr>
              <a:t>derived operators</a:t>
            </a:r>
            <a:endParaRPr lang="en-US" sz="2400" i="1" dirty="0"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184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42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687287"/>
            <a:ext cx="7772400" cy="914400"/>
          </a:xfrm>
        </p:spPr>
        <p:txBody>
          <a:bodyPr/>
          <a:lstStyle/>
          <a:p>
            <a:r>
              <a:rPr lang="en-US" dirty="0"/>
              <a:t>1. Union (</a:t>
            </a:r>
            <a:r>
              <a:rPr lang="en-US" dirty="0">
                <a:sym typeface="Symbol" pitchFamily="-111" charset="2"/>
              </a:rPr>
              <a:t>)</a:t>
            </a:r>
            <a:r>
              <a:rPr lang="en-US" dirty="0"/>
              <a:t> and 2. Difference (–)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1981200"/>
            <a:ext cx="9420225" cy="4495800"/>
          </a:xfrm>
        </p:spPr>
        <p:txBody>
          <a:bodyPr/>
          <a:lstStyle/>
          <a:p>
            <a:r>
              <a:rPr lang="en-US" dirty="0"/>
              <a:t>R1 </a:t>
            </a:r>
            <a:r>
              <a:rPr lang="en-US" dirty="0">
                <a:sym typeface="Symbol" pitchFamily="-111" charset="2"/>
              </a:rPr>
              <a:t> R2</a:t>
            </a:r>
            <a:endParaRPr lang="en-US" dirty="0"/>
          </a:p>
          <a:p>
            <a:r>
              <a:rPr lang="en-US" dirty="0"/>
              <a:t>Example:  </a:t>
            </a:r>
          </a:p>
          <a:p>
            <a:pPr lvl="1"/>
            <a:r>
              <a:rPr lang="en-US" dirty="0" err="1"/>
              <a:t>ActiveEmployees</a:t>
            </a:r>
            <a:r>
              <a:rPr lang="en-US" dirty="0"/>
              <a:t> </a:t>
            </a:r>
            <a:r>
              <a:rPr lang="en-US" dirty="0">
                <a:sym typeface="Symbol" pitchFamily="-111" charset="2"/>
              </a:rPr>
              <a:t></a:t>
            </a:r>
            <a:r>
              <a:rPr lang="en-US" dirty="0"/>
              <a:t> </a:t>
            </a:r>
            <a:r>
              <a:rPr lang="en-US" dirty="0" err="1"/>
              <a:t>RetiredEmployees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R1 – R2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 err="1"/>
              <a:t>AllEmployees</a:t>
            </a:r>
            <a:r>
              <a:rPr lang="en-US" dirty="0"/>
              <a:t> -- </a:t>
            </a:r>
            <a:r>
              <a:rPr lang="en-US" dirty="0" err="1"/>
              <a:t>RetiredEmployees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251292" y="2026215"/>
            <a:ext cx="2305614" cy="1381688"/>
            <a:chOff x="8905312" y="3952260"/>
            <a:chExt cx="2305614" cy="1381688"/>
          </a:xfrm>
        </p:grpSpPr>
        <p:sp>
          <p:nvSpPr>
            <p:cNvPr id="9" name="Oval 8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r>
                <a:rPr lang="en-US" baseline="-25000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251292" y="4229100"/>
            <a:ext cx="2305614" cy="1381688"/>
            <a:chOff x="8905312" y="3952260"/>
            <a:chExt cx="2305614" cy="1381688"/>
          </a:xfrm>
        </p:grpSpPr>
        <p:sp>
          <p:nvSpPr>
            <p:cNvPr id="12" name="Oval 11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R</a:t>
              </a:r>
              <a:r>
                <a:rPr lang="en-US" baseline="-25000" dirty="0">
                  <a:solidFill>
                    <a:schemeClr val="accent2"/>
                  </a:solidFill>
                </a:rPr>
                <a:t>2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1527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2  &gt;  Set Operations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608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137" y="495300"/>
            <a:ext cx="7772400" cy="914400"/>
          </a:xfrm>
        </p:spPr>
        <p:txBody>
          <a:bodyPr/>
          <a:lstStyle/>
          <a:p>
            <a:r>
              <a:rPr lang="en-US" dirty="0"/>
              <a:t>What about Intersection (</a:t>
            </a:r>
            <a:r>
              <a:rPr lang="en-US" dirty="0">
                <a:sym typeface="Symbol" pitchFamily="-111" charset="2"/>
              </a:rPr>
              <a:t>)</a:t>
            </a:r>
            <a:r>
              <a:rPr lang="en-US" dirty="0"/>
              <a:t> 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0137" y="1685924"/>
            <a:ext cx="8958263" cy="4333875"/>
          </a:xfrm>
        </p:spPr>
        <p:txBody>
          <a:bodyPr/>
          <a:lstStyle/>
          <a:p>
            <a:r>
              <a:rPr lang="en-US" dirty="0"/>
              <a:t>It is a derived operator</a:t>
            </a:r>
          </a:p>
          <a:p>
            <a:r>
              <a:rPr lang="en-US" dirty="0"/>
              <a:t>R1 </a:t>
            </a:r>
            <a:r>
              <a:rPr lang="en-US" dirty="0">
                <a:sym typeface="Symbol" pitchFamily="-111" charset="2"/>
              </a:rPr>
              <a:t></a:t>
            </a:r>
            <a:r>
              <a:rPr lang="en-US" dirty="0"/>
              <a:t> R2 = R1 – (R1 – R2)</a:t>
            </a:r>
          </a:p>
          <a:p>
            <a:r>
              <a:rPr lang="en-US" dirty="0"/>
              <a:t>Also expressed as a join!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 err="1"/>
              <a:t>UnionizedEmployees</a:t>
            </a:r>
            <a:r>
              <a:rPr lang="en-US" dirty="0"/>
              <a:t> </a:t>
            </a:r>
            <a:r>
              <a:rPr lang="en-US" dirty="0">
                <a:sym typeface="Symbol" pitchFamily="-111" charset="2"/>
              </a:rPr>
              <a:t></a:t>
            </a:r>
            <a:r>
              <a:rPr lang="en-US" dirty="0"/>
              <a:t> </a:t>
            </a:r>
            <a:r>
              <a:rPr lang="en-US" dirty="0" err="1"/>
              <a:t>RetiredEmployees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645584" y="1685924"/>
            <a:ext cx="2305614" cy="1381688"/>
            <a:chOff x="8905312" y="3952260"/>
            <a:chExt cx="2305614" cy="1381688"/>
          </a:xfrm>
        </p:grpSpPr>
        <p:sp>
          <p:nvSpPr>
            <p:cNvPr id="5" name="Oval 4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r>
                <a:rPr lang="en-US" baseline="-25000" dirty="0"/>
                <a:t>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31527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2  &gt;  Set Operations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29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276600"/>
            <a:ext cx="7772400" cy="1143000"/>
          </a:xfrm>
        </p:spPr>
        <p:txBody>
          <a:bodyPr/>
          <a:lstStyle/>
          <a:p>
            <a:r>
              <a:rPr lang="en-US" dirty="0"/>
              <a:t>Fancier RA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55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2  &gt;  Fancier RA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67329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458" name="Rectangle 2"/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Theta Join 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baseline="-25000" dirty="0">
                    <a:latin typeface="Symbol" pitchFamily="-111" charset="2"/>
                  </a:rPr>
                  <a:t>q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945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38200" y="1981200"/>
                <a:ext cx="9601200" cy="4114800"/>
              </a:xfrm>
            </p:spPr>
            <p:txBody>
              <a:bodyPr/>
              <a:lstStyle/>
              <a:p>
                <a:r>
                  <a:rPr lang="en-US" dirty="0"/>
                  <a:t>A join that involves a predicate</a:t>
                </a:r>
              </a:p>
              <a:p>
                <a:r>
                  <a:rPr lang="en-US" dirty="0"/>
                  <a:t>R1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baseline="-25000" dirty="0">
                    <a:latin typeface="Symbol" pitchFamily="-111" charset="2"/>
                  </a:rPr>
                  <a:t>q</a:t>
                </a:r>
                <a:r>
                  <a:rPr lang="en-US" dirty="0"/>
                  <a:t> R2   =  </a:t>
                </a:r>
                <a:r>
                  <a:rPr lang="en-US" dirty="0">
                    <a:latin typeface="Symbol" pitchFamily="-111" charset="2"/>
                  </a:rPr>
                  <a:t>s</a:t>
                </a:r>
                <a:r>
                  <a:rPr lang="en-US" dirty="0"/>
                  <a:t> </a:t>
                </a:r>
                <a:r>
                  <a:rPr lang="en-US" baseline="-25000" dirty="0">
                    <a:latin typeface="Symbol" pitchFamily="-111" charset="2"/>
                  </a:rPr>
                  <a:t>q</a:t>
                </a:r>
                <a:r>
                  <a:rPr lang="en-US" dirty="0"/>
                  <a:t> (R1 </a:t>
                </a:r>
                <a:r>
                  <a:rPr lang="en-US" dirty="0">
                    <a:sym typeface="Symbol" pitchFamily="-111" charset="2"/>
                  </a:rPr>
                  <a:t></a:t>
                </a:r>
                <a:r>
                  <a:rPr lang="en-US" dirty="0"/>
                  <a:t> R2)</a:t>
                </a:r>
              </a:p>
              <a:p>
                <a:r>
                  <a:rPr lang="en-US" dirty="0"/>
                  <a:t>Here </a:t>
                </a:r>
                <a:r>
                  <a:rPr lang="en-US" dirty="0">
                    <a:latin typeface="Symbol" pitchFamily="-111" charset="2"/>
                  </a:rPr>
                  <a:t>q </a:t>
                </a:r>
                <a:r>
                  <a:rPr lang="en-US" dirty="0"/>
                  <a:t>can be any condition </a:t>
                </a:r>
              </a:p>
            </p:txBody>
          </p:sp>
        </mc:Choice>
        <mc:Fallback xmlns="">
          <p:sp>
            <p:nvSpPr>
              <p:cNvPr id="194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981200"/>
                <a:ext cx="9601200" cy="4114800"/>
              </a:xfrm>
              <a:blipFill rotWithShape="0">
                <a:blip r:embed="rId3"/>
                <a:stretch>
                  <a:fillRect l="-1143" t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7286624" y="2214563"/>
            <a:ext cx="4410437" cy="14219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*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Students,People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Symbol" pitchFamily="-111" charset="2"/>
              </a:rPr>
              <a:t>q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86625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+mj-lt"/>
              </a:rPr>
              <a:t>SQL: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86624" y="4829898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+mj-lt"/>
              </a:rPr>
              <a:t>RA: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286624" y="5213180"/>
                <a:ext cx="45368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latin typeface="Cambria Math" charset="0"/>
                            </a:rPr>
                            <m:t>⋈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sub>
                      </m:sSub>
                      <m:r>
                        <a:rPr lang="en-US" sz="3600" b="0" i="1" smtClean="0">
                          <a:latin typeface="Cambria Math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𝑃𝑒𝑜𝑝𝑙𝑒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24" y="5213180"/>
                <a:ext cx="4536819" cy="5539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7286623" y="823413"/>
            <a:ext cx="3742883" cy="5909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People(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ssn,pname,address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9134655" y="4340364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616767" y="4239600"/>
            <a:ext cx="3574399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Note that natural join is a theta join + a projection.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2855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2  &gt;  Fancier RA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917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11" grpId="0" animBg="1"/>
      <p:bldP spid="12" grpId="0" animBg="1"/>
      <p:bldP spid="1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482" name="Rectangle 2"/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err="1"/>
                  <a:t>Equi</a:t>
                </a:r>
                <a:r>
                  <a:rPr lang="en-US" dirty="0"/>
                  <a:t>-join 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⋈ </m:t>
                    </m:r>
                  </m:oMath>
                </a14:m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A=B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048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A theta join where </a:t>
                </a:r>
                <a:r>
                  <a:rPr lang="en-US" dirty="0">
                    <a:latin typeface="Symbol" pitchFamily="-111" charset="2"/>
                  </a:rPr>
                  <a:t>q </a:t>
                </a:r>
                <a:r>
                  <a:rPr lang="en-US" dirty="0"/>
                  <a:t>is an equality</a:t>
                </a:r>
              </a:p>
              <a:p>
                <a:r>
                  <a:rPr lang="en-US" dirty="0"/>
                  <a:t>R1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⋈ </m:t>
                    </m:r>
                  </m:oMath>
                </a14:m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A=B</a:t>
                </a:r>
                <a:r>
                  <a:rPr lang="en-US" dirty="0"/>
                  <a:t> R2   =  </a:t>
                </a:r>
                <a:r>
                  <a:rPr lang="en-US" dirty="0">
                    <a:latin typeface="Symbol" pitchFamily="-111" charset="2"/>
                  </a:rPr>
                  <a:t>s 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A=B</a:t>
                </a:r>
                <a:r>
                  <a:rPr lang="en-US" dirty="0"/>
                  <a:t> (R1 </a:t>
                </a:r>
                <a:r>
                  <a:rPr lang="en-US" dirty="0">
                    <a:sym typeface="Symbol" pitchFamily="-111" charset="2"/>
                  </a:rPr>
                  <a:t></a:t>
                </a:r>
                <a:r>
                  <a:rPr lang="en-US" dirty="0"/>
                  <a:t> R2)</a:t>
                </a:r>
              </a:p>
              <a:p>
                <a:r>
                  <a:rPr lang="en-US" dirty="0"/>
                  <a:t>Example:</a:t>
                </a:r>
              </a:p>
              <a:p>
                <a:pPr lvl="1"/>
                <a:r>
                  <a:rPr lang="en-US" dirty="0"/>
                  <a:t>Employee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⋈ </m:t>
                    </m:r>
                  </m:oMath>
                </a14:m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SSN=SSN</a:t>
                </a:r>
                <a:r>
                  <a:rPr lang="en-US" dirty="0"/>
                  <a:t> Dependents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35"/>
          <p:cNvSpPr>
            <a:spLocks noChangeArrowheads="1"/>
          </p:cNvSpPr>
          <p:nvPr/>
        </p:nvSpPr>
        <p:spPr bwMode="auto">
          <a:xfrm>
            <a:off x="7286624" y="2214563"/>
            <a:ext cx="4410437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*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Students S,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People 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sname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86625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+mj-lt"/>
              </a:rPr>
              <a:t>SQL: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86624" y="4829898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+mj-lt"/>
              </a:rPr>
              <a:t>RA: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594712" y="5296400"/>
                <a:ext cx="4012893" cy="596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𝑆</m:t>
                      </m:r>
                      <m:r>
                        <a:rPr lang="en-US" sz="3600" b="0" i="1" smtClean="0"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latin typeface="Cambria Math" charset="0"/>
                            </a:rPr>
                            <m:t>⋈</m:t>
                          </m:r>
                        </m:e>
                        <m:sub>
                          <m:r>
                            <a:rPr lang="en-US" sz="3600" b="0" i="1" dirty="0" smtClean="0">
                              <a:latin typeface="Cambria Math" charset="0"/>
                            </a:rPr>
                            <m:t>𝑠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𝑛𝑎𝑚𝑒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𝑝𝑛𝑎𝑚𝑒</m:t>
                          </m:r>
                        </m:sub>
                      </m:sSub>
                      <m:r>
                        <a:rPr lang="en-US" sz="3600" b="0" i="1" smtClean="0">
                          <a:latin typeface="Cambria Math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712" y="5296400"/>
                <a:ext cx="4012893" cy="59676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35"/>
          <p:cNvSpPr>
            <a:spLocks noChangeArrowheads="1"/>
          </p:cNvSpPr>
          <p:nvPr/>
        </p:nvSpPr>
        <p:spPr bwMode="auto">
          <a:xfrm>
            <a:off x="7286624" y="823413"/>
            <a:ext cx="3693264" cy="5909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People(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ssn,pname,address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9134655" y="4340364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616767" y="4239600"/>
            <a:ext cx="3574399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>
                <a:latin typeface="+mj-lt"/>
              </a:rPr>
              <a:t>Most common join in practice!</a:t>
            </a:r>
            <a:endParaRPr lang="en-US" sz="3200" dirty="0"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2855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2  &gt;  Fancier RA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83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  <p:bldP spid="12" grpId="0" animBg="1"/>
      <p:bldP spid="13" grpId="0" animBg="1"/>
      <p:bldP spid="1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506" name="Rectangle 2"/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err="1"/>
                  <a:t>Semijoin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  <a:sym typeface="Symbol" pitchFamily="-111" charset="2"/>
                      </a:rPr>
                      <m:t>⋉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1506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07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  <a:sym typeface="Symbol" pitchFamily="-111" charset="2"/>
                      </a:rPr>
                      <m:t>⋉</m:t>
                    </m:r>
                  </m:oMath>
                </a14:m>
                <a:r>
                  <a:rPr lang="en-US" dirty="0"/>
                  <a:t> S  = </a:t>
                </a:r>
                <a:r>
                  <a:rPr lang="en-US" dirty="0">
                    <a:latin typeface="Symbol" pitchFamily="-111" charset="2"/>
                  </a:rPr>
                  <a:t>P</a:t>
                </a:r>
                <a:r>
                  <a:rPr lang="en-US" dirty="0"/>
                  <a:t> </a:t>
                </a:r>
                <a:r>
                  <a:rPr lang="en-US" baseline="-25000" dirty="0"/>
                  <a:t>A1,…,An</a:t>
                </a:r>
                <a:r>
                  <a:rPr lang="en-US" dirty="0"/>
                  <a:t> (R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⋈</m:t>
                    </m:r>
                  </m:oMath>
                </a14:m>
                <a:r>
                  <a:rPr lang="en-US" dirty="0"/>
                  <a:t> S)</a:t>
                </a:r>
              </a:p>
              <a:p>
                <a:r>
                  <a:rPr lang="en-US" dirty="0"/>
                  <a:t>Where A</a:t>
                </a:r>
                <a:r>
                  <a:rPr lang="en-US" baseline="-25000" dirty="0"/>
                  <a:t>1</a:t>
                </a:r>
                <a:r>
                  <a:rPr lang="en-US" dirty="0"/>
                  <a:t>, …, A</a:t>
                </a:r>
                <a:r>
                  <a:rPr lang="en-US" baseline="-25000" dirty="0"/>
                  <a:t>n</a:t>
                </a:r>
                <a:r>
                  <a:rPr lang="en-US" dirty="0"/>
                  <a:t> are the attributes in R</a:t>
                </a:r>
              </a:p>
              <a:p>
                <a:r>
                  <a:rPr lang="en-US" dirty="0"/>
                  <a:t>Example:</a:t>
                </a:r>
              </a:p>
              <a:p>
                <a:pPr lvl="1"/>
                <a:r>
                  <a:rPr lang="en-US" dirty="0"/>
                  <a:t>Employee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  <a:sym typeface="Symbol" pitchFamily="-111" charset="2"/>
                      </a:rPr>
                      <m:t>⋉ </m:t>
                    </m:r>
                  </m:oMath>
                </a14:m>
                <a:r>
                  <a:rPr lang="en-US" dirty="0"/>
                  <a:t>Dependents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15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4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7286624" y="2307788"/>
            <a:ext cx="4543426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sid,sname,gpa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Students,People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86625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+mj-lt"/>
              </a:rPr>
              <a:t>SQL: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86624" y="4829898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+mj-lt"/>
              </a:rPr>
              <a:t>RA: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460541" y="5478780"/>
                <a:ext cx="391972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i="1">
                          <a:latin typeface="Cambria Math" charset="0"/>
                          <a:ea typeface="Cambria Math" charset="0"/>
                          <a:cs typeface="Cambria Math" charset="0"/>
                          <a:sym typeface="Symbol" pitchFamily="-111" charset="2"/>
                        </a:rPr>
                        <m:t>⋉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𝑃𝑒𝑜𝑝𝑙𝑒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541" y="5478780"/>
                <a:ext cx="3919727" cy="5539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7286624" y="823413"/>
            <a:ext cx="3721618" cy="5909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People(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ssn,pname,address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9134655" y="4340364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2855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2  &gt;  Fancier RA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3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0" y="1884137"/>
            <a:ext cx="9144000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4000" dirty="0">
                <a:solidFill>
                  <a:prstClr val="black"/>
                </a:solidFill>
                <a:latin typeface="+mj-lt"/>
              </a:rPr>
              <a:t>The Relational model is </a:t>
            </a:r>
            <a:r>
              <a:rPr lang="en-US" sz="4000" b="1" dirty="0">
                <a:solidFill>
                  <a:prstClr val="black"/>
                </a:solidFill>
                <a:latin typeface="+mj-lt"/>
              </a:rPr>
              <a:t>precise</a:t>
            </a:r>
            <a:r>
              <a:rPr lang="en-US" sz="4000" dirty="0">
                <a:solidFill>
                  <a:prstClr val="black"/>
                </a:solidFill>
                <a:latin typeface="+mj-lt"/>
              </a:rPr>
              <a:t>, </a:t>
            </a:r>
            <a:r>
              <a:rPr lang="en-US" sz="4000" b="1" dirty="0">
                <a:solidFill>
                  <a:prstClr val="black"/>
                </a:solidFill>
                <a:latin typeface="+mj-lt"/>
              </a:rPr>
              <a:t>implementable</a:t>
            </a:r>
            <a:r>
              <a:rPr lang="en-US" sz="4000" dirty="0">
                <a:solidFill>
                  <a:prstClr val="black"/>
                </a:solidFill>
                <a:latin typeface="+mj-lt"/>
              </a:rPr>
              <a:t>, and we can operate on it (query/update, etc.)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4810650"/>
            <a:ext cx="91440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4000" dirty="0">
                <a:solidFill>
                  <a:prstClr val="black"/>
                </a:solidFill>
                <a:latin typeface="+mj-lt"/>
              </a:rPr>
              <a:t>Database maps internally into this </a:t>
            </a:r>
          </a:p>
          <a:p>
            <a:pPr algn="ctr" defTabSz="457200"/>
            <a:r>
              <a:rPr lang="en-US" sz="4000" i="1" dirty="0">
                <a:solidFill>
                  <a:prstClr val="black"/>
                </a:solidFill>
                <a:latin typeface="+mj-lt"/>
              </a:rPr>
              <a:t>procedural language.</a:t>
            </a:r>
            <a:endParaRPr lang="en-US" sz="4000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619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1  &gt;  The Relational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9967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Semijoins in Distributed Databases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06561"/>
            <a:ext cx="10515600" cy="762000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Semijoins</a:t>
            </a:r>
            <a:r>
              <a:rPr lang="en-US" dirty="0"/>
              <a:t> are often used to compute natural joins in distributed databases</a:t>
            </a:r>
          </a:p>
        </p:txBody>
      </p:sp>
      <p:graphicFrame>
        <p:nvGraphicFramePr>
          <p:cNvPr id="22532" name="Group 4"/>
          <p:cNvGraphicFramePr>
            <a:graphicFrameLocks noGrp="1"/>
          </p:cNvGraphicFramePr>
          <p:nvPr>
            <p:extLst/>
          </p:nvPr>
        </p:nvGraphicFramePr>
        <p:xfrm>
          <a:off x="2606674" y="3276908"/>
          <a:ext cx="1905000" cy="731520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SSN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. . 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. . 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543" name="Group 15"/>
          <p:cNvGraphicFramePr>
            <a:graphicFrameLocks noGrp="1"/>
          </p:cNvGraphicFramePr>
          <p:nvPr>
            <p:extLst/>
          </p:nvPr>
        </p:nvGraphicFramePr>
        <p:xfrm>
          <a:off x="6569074" y="2895908"/>
          <a:ext cx="2857500" cy="731520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SSN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Dname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Age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. . 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. . 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557" name="Oval 29"/>
          <p:cNvSpPr>
            <a:spLocks noChangeArrowheads="1"/>
          </p:cNvSpPr>
          <p:nvPr/>
        </p:nvSpPr>
        <p:spPr bwMode="auto">
          <a:xfrm>
            <a:off x="2225674" y="2438708"/>
            <a:ext cx="2667000" cy="2057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58" name="Oval 30"/>
          <p:cNvSpPr>
            <a:spLocks noChangeArrowheads="1"/>
          </p:cNvSpPr>
          <p:nvPr/>
        </p:nvSpPr>
        <p:spPr bwMode="auto">
          <a:xfrm>
            <a:off x="6188074" y="2286308"/>
            <a:ext cx="3886200" cy="1905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2559" name="AutoShape 31"/>
          <p:cNvCxnSpPr>
            <a:cxnSpLocks noChangeShapeType="1"/>
            <a:stCxn id="22557" idx="6"/>
            <a:endCxn id="22558" idx="2"/>
          </p:cNvCxnSpPr>
          <p:nvPr/>
        </p:nvCxnSpPr>
        <p:spPr bwMode="auto">
          <a:xfrm flipV="1">
            <a:off x="4892674" y="3238808"/>
            <a:ext cx="1295400" cy="2286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</p:spPr>
      </p:cxnSp>
      <p:sp>
        <p:nvSpPr>
          <p:cNvPr id="22560" name="Text Box 32"/>
          <p:cNvSpPr txBox="1">
            <a:spLocks noChangeArrowheads="1"/>
          </p:cNvSpPr>
          <p:nvPr/>
        </p:nvSpPr>
        <p:spPr bwMode="auto">
          <a:xfrm>
            <a:off x="2666999" y="2632383"/>
            <a:ext cx="11208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>
                <a:latin typeface="Times New Roman" pitchFamily="-111" charset="0"/>
              </a:rPr>
              <a:t>Employee</a:t>
            </a:r>
          </a:p>
        </p:txBody>
      </p:sp>
      <p:sp>
        <p:nvSpPr>
          <p:cNvPr id="22561" name="Text Box 33"/>
          <p:cNvSpPr txBox="1">
            <a:spLocks noChangeArrowheads="1"/>
          </p:cNvSpPr>
          <p:nvPr/>
        </p:nvSpPr>
        <p:spPr bwMode="auto">
          <a:xfrm>
            <a:off x="7315199" y="2251383"/>
            <a:ext cx="12747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>
                <a:latin typeface="Times New Roman" pitchFamily="-111" charset="0"/>
              </a:rPr>
              <a:t>Dependents</a:t>
            </a:r>
          </a:p>
        </p:txBody>
      </p:sp>
      <p:sp>
        <p:nvSpPr>
          <p:cNvPr id="22562" name="Text Box 34"/>
          <p:cNvSpPr txBox="1">
            <a:spLocks noChangeArrowheads="1"/>
          </p:cNvSpPr>
          <p:nvPr/>
        </p:nvSpPr>
        <p:spPr bwMode="auto">
          <a:xfrm>
            <a:off x="5181600" y="3470583"/>
            <a:ext cx="9412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>
                <a:latin typeface="Times New Roman" pitchFamily="-111" charset="0"/>
              </a:rPr>
              <a:t>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63" name="Rectangle 35"/>
              <p:cNvSpPr>
                <a:spLocks noChangeArrowheads="1"/>
              </p:cNvSpPr>
              <p:nvPr/>
            </p:nvSpPr>
            <p:spPr bwMode="auto">
              <a:xfrm>
                <a:off x="2574844" y="4699983"/>
                <a:ext cx="7042312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sz="3200" dirty="0">
                    <a:latin typeface="Times New Roman" pitchFamily="-111" charset="0"/>
                  </a:rPr>
                  <a:t>Employee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charset="0"/>
                      </a:rPr>
                      <m:t>⋈ </m:t>
                    </m:r>
                  </m:oMath>
                </a14:m>
                <a:r>
                  <a:rPr lang="en-US" sz="3200" baseline="-25000" dirty="0" err="1">
                    <a:latin typeface="Times New Roman" pitchFamily="-111" charset="0"/>
                    <a:ea typeface="Arial Unicode MS" pitchFamily="-111" charset="0"/>
                    <a:cs typeface="Arial Unicode MS" pitchFamily="-111" charset="0"/>
                  </a:rPr>
                  <a:t>ssn</a:t>
                </a:r>
                <a:r>
                  <a:rPr lang="en-US" sz="3200" baseline="-25000" dirty="0">
                    <a:latin typeface="Times New Roman" pitchFamily="-111" charset="0"/>
                    <a:ea typeface="Arial Unicode MS" pitchFamily="-111" charset="0"/>
                    <a:cs typeface="Arial Unicode MS" pitchFamily="-111" charset="0"/>
                  </a:rPr>
                  <a:t>=</a:t>
                </a:r>
                <a:r>
                  <a:rPr lang="en-US" sz="3200" baseline="-25000" dirty="0" err="1">
                    <a:latin typeface="Times New Roman" pitchFamily="-111" charset="0"/>
                    <a:ea typeface="Arial Unicode MS" pitchFamily="-111" charset="0"/>
                    <a:cs typeface="Arial Unicode MS" pitchFamily="-111" charset="0"/>
                  </a:rPr>
                  <a:t>ssn</a:t>
                </a:r>
                <a:r>
                  <a:rPr lang="en-US" sz="3200" dirty="0">
                    <a:latin typeface="Times New Roman" pitchFamily="-111" charset="0"/>
                  </a:rPr>
                  <a:t> (</a:t>
                </a:r>
                <a:r>
                  <a:rPr lang="en-US" sz="3200" dirty="0">
                    <a:latin typeface="Symbol" pitchFamily="-111" charset="2"/>
                  </a:rPr>
                  <a:t>s </a:t>
                </a:r>
                <a:r>
                  <a:rPr lang="en-US" sz="3200" baseline="-25000" dirty="0">
                    <a:latin typeface="Times New Roman" pitchFamily="-111" charset="0"/>
                    <a:ea typeface="Arial Unicode MS" pitchFamily="-111" charset="0"/>
                    <a:cs typeface="Arial Unicode MS" pitchFamily="-111" charset="0"/>
                  </a:rPr>
                  <a:t>age&gt;71 </a:t>
                </a:r>
                <a:r>
                  <a:rPr lang="en-US" sz="3200" dirty="0">
                    <a:latin typeface="Times New Roman" pitchFamily="-111" charset="0"/>
                    <a:ea typeface="Arial Unicode MS" pitchFamily="-111" charset="0"/>
                    <a:cs typeface="Arial Unicode MS" pitchFamily="-111" charset="0"/>
                  </a:rPr>
                  <a:t>(</a:t>
                </a:r>
                <a:r>
                  <a:rPr lang="en-US" sz="3200" dirty="0">
                    <a:latin typeface="Times New Roman" pitchFamily="-111" charset="0"/>
                  </a:rPr>
                  <a:t>Dependents))</a:t>
                </a:r>
              </a:p>
            </p:txBody>
          </p:sp>
        </mc:Choice>
        <mc:Fallback xmlns="">
          <p:sp>
            <p:nvSpPr>
              <p:cNvPr id="22563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74844" y="4699983"/>
                <a:ext cx="7042312" cy="584775"/>
              </a:xfrm>
              <a:prstGeom prst="rect">
                <a:avLst/>
              </a:prstGeom>
              <a:blipFill rotWithShape="0">
                <a:blip r:embed="rId2"/>
                <a:stretch>
                  <a:fillRect l="-2163" t="-13542" r="-1211" b="-3333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64" name="Text Box 36"/>
          <p:cNvSpPr txBox="1">
            <a:spLocks noChangeArrowheads="1"/>
          </p:cNvSpPr>
          <p:nvPr/>
        </p:nvSpPr>
        <p:spPr bwMode="auto">
          <a:xfrm>
            <a:off x="6553200" y="5638800"/>
            <a:ext cx="30755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>
                <a:latin typeface="Times New Roman" pitchFamily="-111" charset="0"/>
              </a:rPr>
              <a:t>T = </a:t>
            </a:r>
            <a:r>
              <a:rPr lang="en-US">
                <a:latin typeface="Symbol" pitchFamily="-111" charset="2"/>
              </a:rPr>
              <a:t>P</a:t>
            </a:r>
            <a:r>
              <a:rPr lang="en-US">
                <a:latin typeface="Times New Roman" pitchFamily="-111" charset="0"/>
              </a:rPr>
              <a:t> </a:t>
            </a:r>
            <a:r>
              <a:rPr lang="en-US" baseline="-25000">
                <a:latin typeface="Times New Roman" pitchFamily="-111" charset="0"/>
              </a:rPr>
              <a:t>SSN</a:t>
            </a:r>
            <a:r>
              <a:rPr lang="en-US">
                <a:latin typeface="Times New Roman" pitchFamily="-111" charset="0"/>
              </a:rPr>
              <a:t> </a:t>
            </a:r>
            <a:r>
              <a:rPr lang="en-US">
                <a:latin typeface="Symbol" pitchFamily="-111" charset="2"/>
              </a:rPr>
              <a:t>s </a:t>
            </a:r>
            <a:r>
              <a:rPr lang="en-US" baseline="-25000">
                <a:latin typeface="Times New Roman" pitchFamily="-111" charset="0"/>
                <a:ea typeface="Arial Unicode MS" pitchFamily="-111" charset="0"/>
                <a:cs typeface="Arial Unicode MS" pitchFamily="-111" charset="0"/>
              </a:rPr>
              <a:t>age&gt;71 </a:t>
            </a:r>
            <a:r>
              <a:rPr lang="en-US">
                <a:latin typeface="Times New Roman" pitchFamily="-111" charset="0"/>
                <a:ea typeface="Arial Unicode MS" pitchFamily="-111" charset="0"/>
                <a:cs typeface="Arial Unicode MS" pitchFamily="-111" charset="0"/>
              </a:rPr>
              <a:t>(</a:t>
            </a:r>
            <a:r>
              <a:rPr lang="en-US">
                <a:latin typeface="Times New Roman" pitchFamily="-111" charset="0"/>
              </a:rPr>
              <a:t>Dependents)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65" name="Text Box 37"/>
              <p:cNvSpPr txBox="1">
                <a:spLocks noChangeArrowheads="1"/>
              </p:cNvSpPr>
              <p:nvPr/>
            </p:nvSpPr>
            <p:spPr bwMode="auto">
              <a:xfrm>
                <a:off x="2911312" y="5789273"/>
                <a:ext cx="2117887" cy="5734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>
                    <a:latin typeface="Times New Roman" pitchFamily="-111" charset="0"/>
                  </a:rPr>
                  <a:t>R = Employee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charset="0"/>
                        <a:ea typeface="Cambria Math" charset="0"/>
                        <a:cs typeface="Cambria Math" charset="0"/>
                        <a:sym typeface="Symbol" pitchFamily="-111" charset="2"/>
                      </a:rPr>
                      <m:t>⋉ </m:t>
                    </m:r>
                  </m:oMath>
                </a14:m>
                <a:r>
                  <a:rPr lang="en-US" dirty="0">
                    <a:latin typeface="Times New Roman" pitchFamily="-111" charset="0"/>
                    <a:ea typeface="Arial Unicode MS" pitchFamily="-111" charset="0"/>
                    <a:cs typeface="Arial Unicode MS" pitchFamily="-111" charset="0"/>
                  </a:rPr>
                  <a:t>T</a:t>
                </a:r>
              </a:p>
            </p:txBody>
          </p:sp>
        </mc:Choice>
        <mc:Fallback xmlns="">
          <p:sp>
            <p:nvSpPr>
              <p:cNvPr id="22565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1312" y="5789273"/>
                <a:ext cx="2117887" cy="573427"/>
              </a:xfrm>
              <a:prstGeom prst="rect">
                <a:avLst/>
              </a:prstGeom>
              <a:blipFill rotWithShape="0">
                <a:blip r:embed="rId3"/>
                <a:stretch>
                  <a:fillRect l="-2594" r="-1441" b="-9574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66" name="Text Box 38"/>
              <p:cNvSpPr txBox="1">
                <a:spLocks noChangeArrowheads="1"/>
              </p:cNvSpPr>
              <p:nvPr/>
            </p:nvSpPr>
            <p:spPr bwMode="auto">
              <a:xfrm>
                <a:off x="6629401" y="6216651"/>
                <a:ext cx="2879314" cy="57342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>
                    <a:latin typeface="Times New Roman" pitchFamily="-111" charset="0"/>
                  </a:rPr>
                  <a:t>Answer = R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charset="0"/>
                      </a:rPr>
                      <m:t>⋈ </m:t>
                    </m:r>
                  </m:oMath>
                </a14:m>
                <a:r>
                  <a:rPr lang="en-US" dirty="0">
                    <a:latin typeface="Times New Roman" pitchFamily="-111" charset="0"/>
                  </a:rPr>
                  <a:t>Dependents</a:t>
                </a:r>
              </a:p>
            </p:txBody>
          </p:sp>
        </mc:Choice>
        <mc:Fallback xmlns="">
          <p:sp>
            <p:nvSpPr>
              <p:cNvPr id="22566" name="Text 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29401" y="6216651"/>
                <a:ext cx="2879314" cy="573427"/>
              </a:xfrm>
              <a:prstGeom prst="rect">
                <a:avLst/>
              </a:prstGeom>
              <a:blipFill rotWithShape="0">
                <a:blip r:embed="rId4"/>
                <a:stretch>
                  <a:fillRect l="-1907" r="-847" b="-9574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67" name="Line 39"/>
          <p:cNvSpPr>
            <a:spLocks noChangeShapeType="1"/>
          </p:cNvSpPr>
          <p:nvPr/>
        </p:nvSpPr>
        <p:spPr bwMode="auto">
          <a:xfrm flipH="1">
            <a:off x="5181600" y="5867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68" name="Line 40"/>
          <p:cNvSpPr>
            <a:spLocks noChangeShapeType="1"/>
          </p:cNvSpPr>
          <p:nvPr/>
        </p:nvSpPr>
        <p:spPr bwMode="auto">
          <a:xfrm>
            <a:off x="5181600" y="6248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70640" y="4937929"/>
            <a:ext cx="2251803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Send less data to reduce </a:t>
            </a:r>
            <a:r>
              <a:rPr lang="en-US" sz="2400">
                <a:latin typeface="+mj-lt"/>
              </a:rPr>
              <a:t>network bandwidth!</a:t>
            </a:r>
            <a:endParaRPr lang="en-US" sz="2400" dirty="0">
              <a:latin typeface="+mj-lt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4" name="Rectangle 2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8780" y="-22510"/>
              <a:ext cx="2855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2  &gt;  Fancier RA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549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1" y="329696"/>
            <a:ext cx="7772400" cy="1143000"/>
          </a:xfrm>
        </p:spPr>
        <p:txBody>
          <a:bodyPr/>
          <a:lstStyle/>
          <a:p>
            <a:r>
              <a:rPr lang="en-US" dirty="0"/>
              <a:t>RA Expressions Can Get Complex!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5486400"/>
            <a:ext cx="7772400" cy="1066800"/>
          </a:xfrm>
        </p:spPr>
        <p:txBody>
          <a:bodyPr/>
          <a:lstStyle/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r>
              <a:rPr lang="en-US" sz="2400" dirty="0"/>
              <a:t>     Person         Purchase          Person          Product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6400800" y="5029201"/>
            <a:ext cx="172194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3200">
                <a:latin typeface="Symbol" pitchFamily="-111" charset="2"/>
              </a:rPr>
              <a:t> s</a:t>
            </a:r>
            <a:r>
              <a:rPr lang="en-US" sz="3200" baseline="-25000">
                <a:latin typeface="Times New Roman" pitchFamily="-111" charset="0"/>
              </a:rPr>
              <a:t>name=fred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8305801" y="5029201"/>
            <a:ext cx="196399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3200">
                <a:latin typeface="Symbol" pitchFamily="-111" charset="2"/>
              </a:rPr>
              <a:t> s</a:t>
            </a:r>
            <a:r>
              <a:rPr lang="en-US" sz="3200" baseline="-25000">
                <a:latin typeface="Times New Roman" pitchFamily="-111" charset="0"/>
              </a:rPr>
              <a:t>name=gizmo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8610601" y="4267201"/>
            <a:ext cx="95090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3200">
                <a:latin typeface="Symbol" pitchFamily="-111" charset="2"/>
              </a:rPr>
              <a:t>P</a:t>
            </a:r>
            <a:r>
              <a:rPr lang="en-US" sz="3200">
                <a:latin typeface="Times New Roman" pitchFamily="-111" charset="0"/>
              </a:rPr>
              <a:t> </a:t>
            </a:r>
            <a:r>
              <a:rPr lang="en-US" sz="3200" baseline="-25000">
                <a:latin typeface="Times New Roman" pitchFamily="-111" charset="0"/>
              </a:rPr>
              <a:t>pid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6629401" y="4267201"/>
            <a:ext cx="95090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3200">
                <a:latin typeface="Symbol" pitchFamily="-111" charset="2"/>
              </a:rPr>
              <a:t>P</a:t>
            </a:r>
            <a:r>
              <a:rPr lang="en-US" sz="3200">
                <a:latin typeface="Times New Roman" pitchFamily="-111" charset="0"/>
              </a:rPr>
              <a:t> </a:t>
            </a:r>
            <a:r>
              <a:rPr lang="en-US" sz="3200" baseline="-25000">
                <a:latin typeface="Times New Roman" pitchFamily="-111" charset="0"/>
              </a:rPr>
              <a:t>ssn</a:t>
            </a:r>
          </a:p>
        </p:txBody>
      </p:sp>
      <p:grpSp>
        <p:nvGrpSpPr>
          <p:cNvPr id="23560" name="Group 8"/>
          <p:cNvGrpSpPr>
            <a:grpSpLocks/>
          </p:cNvGrpSpPr>
          <p:nvPr/>
        </p:nvGrpSpPr>
        <p:grpSpPr bwMode="auto">
          <a:xfrm>
            <a:off x="5334001" y="3581401"/>
            <a:ext cx="1706563" cy="460375"/>
            <a:chOff x="2736" y="2016"/>
            <a:chExt cx="1075" cy="290"/>
          </a:xfrm>
        </p:grpSpPr>
        <p:sp>
          <p:nvSpPr>
            <p:cNvPr id="23561" name="AutoShape 9"/>
            <p:cNvSpPr>
              <a:spLocks noChangeAspect="1" noChangeArrowheads="1"/>
            </p:cNvSpPr>
            <p:nvPr/>
          </p:nvSpPr>
          <p:spPr bwMode="auto">
            <a:xfrm rot="16200000">
              <a:off x="2797" y="1955"/>
              <a:ext cx="122" cy="243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62" name="Text Box 10"/>
            <p:cNvSpPr txBox="1">
              <a:spLocks noChangeArrowheads="1"/>
            </p:cNvSpPr>
            <p:nvPr/>
          </p:nvSpPr>
          <p:spPr bwMode="auto">
            <a:xfrm>
              <a:off x="2976" y="2094"/>
              <a:ext cx="83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-111" charset="0"/>
                </a:rPr>
                <a:t>seller-ssn=ssn</a:t>
              </a:r>
            </a:p>
          </p:txBody>
        </p:sp>
      </p:grpSp>
      <p:grpSp>
        <p:nvGrpSpPr>
          <p:cNvPr id="23563" name="Group 11"/>
          <p:cNvGrpSpPr>
            <a:grpSpLocks/>
          </p:cNvGrpSpPr>
          <p:nvPr/>
        </p:nvGrpSpPr>
        <p:grpSpPr bwMode="auto">
          <a:xfrm>
            <a:off x="7543803" y="2743204"/>
            <a:ext cx="1206501" cy="461963"/>
            <a:chOff x="2736" y="2016"/>
            <a:chExt cx="760" cy="291"/>
          </a:xfrm>
        </p:grpSpPr>
        <p:sp>
          <p:nvSpPr>
            <p:cNvPr id="23564" name="AutoShape 12"/>
            <p:cNvSpPr>
              <a:spLocks noChangeAspect="1" noChangeArrowheads="1"/>
            </p:cNvSpPr>
            <p:nvPr/>
          </p:nvSpPr>
          <p:spPr bwMode="auto">
            <a:xfrm rot="16200000">
              <a:off x="2797" y="1955"/>
              <a:ext cx="122" cy="243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65" name="Text Box 13"/>
            <p:cNvSpPr txBox="1">
              <a:spLocks noChangeArrowheads="1"/>
            </p:cNvSpPr>
            <p:nvPr/>
          </p:nvSpPr>
          <p:spPr bwMode="auto">
            <a:xfrm>
              <a:off x="2976" y="2094"/>
              <a:ext cx="52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-111" charset="0"/>
                </a:rPr>
                <a:t>pid=pid</a:t>
              </a:r>
            </a:p>
          </p:txBody>
        </p:sp>
      </p:grpSp>
      <p:grpSp>
        <p:nvGrpSpPr>
          <p:cNvPr id="23566" name="Group 14"/>
          <p:cNvGrpSpPr>
            <a:grpSpLocks/>
          </p:cNvGrpSpPr>
          <p:nvPr/>
        </p:nvGrpSpPr>
        <p:grpSpPr bwMode="auto">
          <a:xfrm>
            <a:off x="4876801" y="2057401"/>
            <a:ext cx="1730375" cy="460375"/>
            <a:chOff x="2736" y="2016"/>
            <a:chExt cx="1090" cy="290"/>
          </a:xfrm>
        </p:grpSpPr>
        <p:sp>
          <p:nvSpPr>
            <p:cNvPr id="23567" name="AutoShape 15"/>
            <p:cNvSpPr>
              <a:spLocks noChangeAspect="1" noChangeArrowheads="1"/>
            </p:cNvSpPr>
            <p:nvPr/>
          </p:nvSpPr>
          <p:spPr bwMode="auto">
            <a:xfrm rot="16200000">
              <a:off x="2797" y="1955"/>
              <a:ext cx="122" cy="243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68" name="Text Box 16"/>
            <p:cNvSpPr txBox="1">
              <a:spLocks noChangeArrowheads="1"/>
            </p:cNvSpPr>
            <p:nvPr/>
          </p:nvSpPr>
          <p:spPr bwMode="auto">
            <a:xfrm>
              <a:off x="2976" y="2094"/>
              <a:ext cx="8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-111" charset="0"/>
                </a:rPr>
                <a:t>buyer-ssn=ssn</a:t>
              </a:r>
            </a:p>
          </p:txBody>
        </p:sp>
      </p:grp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4800601" y="1066801"/>
            <a:ext cx="119616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3200">
                <a:latin typeface="Symbol" pitchFamily="-111" charset="2"/>
              </a:rPr>
              <a:t>P</a:t>
            </a:r>
            <a:r>
              <a:rPr lang="en-US" sz="3200">
                <a:latin typeface="Times New Roman" pitchFamily="-111" charset="0"/>
              </a:rPr>
              <a:t> </a:t>
            </a:r>
            <a:r>
              <a:rPr lang="en-US" sz="3200" baseline="-25000">
                <a:latin typeface="Times New Roman" pitchFamily="-111" charset="0"/>
              </a:rPr>
              <a:t>name</a:t>
            </a:r>
          </a:p>
        </p:txBody>
      </p:sp>
      <p:sp>
        <p:nvSpPr>
          <p:cNvPr id="23570" name="Line 18"/>
          <p:cNvSpPr>
            <a:spLocks noChangeShapeType="1"/>
          </p:cNvSpPr>
          <p:nvPr/>
        </p:nvSpPr>
        <p:spPr bwMode="auto">
          <a:xfrm flipV="1">
            <a:off x="7086600" y="5638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1" name="Line 19"/>
          <p:cNvSpPr>
            <a:spLocks noChangeShapeType="1"/>
          </p:cNvSpPr>
          <p:nvPr/>
        </p:nvSpPr>
        <p:spPr bwMode="auto">
          <a:xfrm flipV="1">
            <a:off x="9144000" y="5638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2" name="Line 20"/>
          <p:cNvSpPr>
            <a:spLocks noChangeShapeType="1"/>
          </p:cNvSpPr>
          <p:nvPr/>
        </p:nvSpPr>
        <p:spPr bwMode="auto">
          <a:xfrm flipV="1">
            <a:off x="7086600" y="4876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3" name="Line 21"/>
          <p:cNvSpPr>
            <a:spLocks noChangeShapeType="1"/>
          </p:cNvSpPr>
          <p:nvPr/>
        </p:nvSpPr>
        <p:spPr bwMode="auto">
          <a:xfrm flipV="1">
            <a:off x="9144000" y="495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4" name="Line 22"/>
          <p:cNvSpPr>
            <a:spLocks noChangeShapeType="1"/>
          </p:cNvSpPr>
          <p:nvPr/>
        </p:nvSpPr>
        <p:spPr bwMode="auto">
          <a:xfrm flipV="1">
            <a:off x="5029200" y="4038600"/>
            <a:ext cx="53340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5" name="Line 23"/>
          <p:cNvSpPr>
            <a:spLocks noChangeShapeType="1"/>
          </p:cNvSpPr>
          <p:nvPr/>
        </p:nvSpPr>
        <p:spPr bwMode="auto">
          <a:xfrm flipH="1" flipV="1">
            <a:off x="5562600" y="40386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6" name="Line 24"/>
          <p:cNvSpPr>
            <a:spLocks noChangeShapeType="1"/>
          </p:cNvSpPr>
          <p:nvPr/>
        </p:nvSpPr>
        <p:spPr bwMode="auto">
          <a:xfrm flipV="1">
            <a:off x="5562600" y="3048000"/>
            <a:ext cx="1905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7" name="Line 25"/>
          <p:cNvSpPr>
            <a:spLocks noChangeShapeType="1"/>
          </p:cNvSpPr>
          <p:nvPr/>
        </p:nvSpPr>
        <p:spPr bwMode="auto">
          <a:xfrm flipH="1" flipV="1">
            <a:off x="7848600" y="3048000"/>
            <a:ext cx="1066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8" name="Line 26"/>
          <p:cNvSpPr>
            <a:spLocks noChangeShapeType="1"/>
          </p:cNvSpPr>
          <p:nvPr/>
        </p:nvSpPr>
        <p:spPr bwMode="auto">
          <a:xfrm flipH="1" flipV="1">
            <a:off x="5257800" y="2514600"/>
            <a:ext cx="2209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9" name="Line 27"/>
          <p:cNvSpPr>
            <a:spLocks noChangeShapeType="1"/>
          </p:cNvSpPr>
          <p:nvPr/>
        </p:nvSpPr>
        <p:spPr bwMode="auto">
          <a:xfrm flipV="1">
            <a:off x="3124200" y="2514600"/>
            <a:ext cx="167640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80" name="Line 28"/>
          <p:cNvSpPr>
            <a:spLocks noChangeShapeType="1"/>
          </p:cNvSpPr>
          <p:nvPr/>
        </p:nvSpPr>
        <p:spPr bwMode="auto">
          <a:xfrm flipV="1">
            <a:off x="5029200" y="160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4" name="Rectangle 3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88780" y="-22510"/>
              <a:ext cx="2855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2  &gt;  Fancier RA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22976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493" y="2796437"/>
            <a:ext cx="10515600" cy="1325563"/>
          </a:xfrm>
        </p:spPr>
        <p:txBody>
          <a:bodyPr/>
          <a:lstStyle/>
          <a:p>
            <a:r>
              <a:rPr lang="en-US"/>
              <a:t>Multisets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38130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2  &gt;  Extensions &amp; Limitations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96847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75" y="379289"/>
            <a:ext cx="10515600" cy="1325563"/>
          </a:xfrm>
        </p:spPr>
        <p:txBody>
          <a:bodyPr/>
          <a:lstStyle/>
          <a:p>
            <a:r>
              <a:rPr lang="en-US" dirty="0"/>
              <a:t>Recall that </a:t>
            </a:r>
            <a:r>
              <a:rPr lang="en-US"/>
              <a:t>SQL uses </a:t>
            </a:r>
            <a:r>
              <a:rPr lang="en-US" dirty="0" err="1"/>
              <a:t>Multisets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53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222041" y="1966494"/>
          <a:ext cx="1045684" cy="45397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4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(1, 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(1, 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(1,</a:t>
                      </a:r>
                      <a:r>
                        <a:rPr lang="en-US" baseline="0" dirty="0"/>
                        <a:t> b)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(2, 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(2, 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(2, 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(1, 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(1, 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767504" y="2579731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5337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Tuple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𝑿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(1, 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(1, b)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(2, c)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(1,</a:t>
                          </a:r>
                          <a:r>
                            <a:rPr lang="en-US" baseline="0" dirty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2676472"/>
                  </p:ext>
                </p:extLst>
              </p:nvPr>
            </p:nvGraphicFramePr>
            <p:xfrm>
              <a:off x="7767504" y="2579731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2745" t="-7813" r="-392" b="-415625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Left-Right Arrow 7"/>
          <p:cNvSpPr/>
          <p:nvPr/>
        </p:nvSpPr>
        <p:spPr>
          <a:xfrm>
            <a:off x="4939229" y="3316076"/>
            <a:ext cx="1156771" cy="462709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371860" y="4040427"/>
            <a:ext cx="2291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Equivalent Representations of a </a:t>
            </a:r>
            <a:r>
              <a:rPr lang="en-US" sz="2400" b="1" u="sng" dirty="0" err="1">
                <a:latin typeface="+mj-lt"/>
              </a:rPr>
              <a:t>Multiset</a:t>
            </a:r>
            <a:endParaRPr lang="en-US" sz="2400" b="1" u="sng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67504" y="2103978"/>
            <a:ext cx="1227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+mj-lt"/>
              </a:rPr>
              <a:t>Multiset</a:t>
            </a:r>
            <a:r>
              <a:rPr lang="en-US" sz="2000" b="1" dirty="0">
                <a:latin typeface="+mj-lt"/>
              </a:rPr>
              <a:t> 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31285" y="1566384"/>
            <a:ext cx="1227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+mj-lt"/>
              </a:rPr>
              <a:t>Multiset</a:t>
            </a:r>
            <a:r>
              <a:rPr lang="en-US" sz="2000" b="1" dirty="0">
                <a:latin typeface="+mj-lt"/>
              </a:rPr>
              <a:t> 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88412" y="5404174"/>
            <a:ext cx="230134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i="1">
                <a:latin typeface="+mj-lt"/>
              </a:rPr>
              <a:t>Note: In </a:t>
            </a:r>
            <a:r>
              <a:rPr lang="en-US" sz="2400" i="1" dirty="0">
                <a:latin typeface="+mj-lt"/>
              </a:rPr>
              <a:t>a set all counts are {0,1}.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767504" y="676049"/>
                <a:ext cx="3557265" cy="120032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𝝀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𝑿</m:t>
                        </m:r>
                      </m:e>
                    </m:d>
                  </m:oMath>
                </a14:m>
                <a:r>
                  <a:rPr lang="en-US" sz="2400" i="1" dirty="0">
                    <a:latin typeface="+mj-lt"/>
                  </a:rPr>
                  <a:t>= “Count of tuple in X”</a:t>
                </a:r>
              </a:p>
              <a:p>
                <a:r>
                  <a:rPr lang="en-US" sz="2400" i="1" dirty="0">
                    <a:latin typeface="+mj-lt"/>
                  </a:rPr>
                  <a:t>(Items not listed have implicit count 0)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504" y="676049"/>
                <a:ext cx="3557265" cy="12003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38130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2  &gt;  Extensions &amp; Limitations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6826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Generalizing Set Operations to </a:t>
            </a:r>
            <a:r>
              <a:rPr lang="en-US" dirty="0" err="1"/>
              <a:t>Multiset</a:t>
            </a:r>
            <a:r>
              <a:rPr lang="en-US" dirty="0"/>
              <a:t> Operations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54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820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5337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Tuple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𝑿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(1, 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(1, b)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(2, c)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(1,</a:t>
                          </a:r>
                          <a:r>
                            <a:rPr lang="en-US" baseline="0" dirty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922027"/>
                  </p:ext>
                </p:extLst>
              </p:nvPr>
            </p:nvGraphicFramePr>
            <p:xfrm>
              <a:off x="83820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2500" t="-7813" r="-391" b="-417188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760777" y="2017933"/>
            <a:ext cx="1227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+mj-lt"/>
              </a:rPr>
              <a:t>Multiset</a:t>
            </a:r>
            <a:r>
              <a:rPr lang="en-US" sz="2000" b="1" dirty="0">
                <a:latin typeface="+mj-lt"/>
              </a:rPr>
              <a:t> 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796163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5337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Tuple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(1, 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(1, b)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(2, c)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(1,</a:t>
                          </a:r>
                          <a:r>
                            <a:rPr lang="en-US" baseline="0" dirty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5382541"/>
                  </p:ext>
                </p:extLst>
              </p:nvPr>
            </p:nvGraphicFramePr>
            <p:xfrm>
              <a:off x="4796163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2109" t="-7813" r="-391" b="-417188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5" name="TextBox 14"/>
          <p:cNvSpPr txBox="1"/>
          <p:nvPr/>
        </p:nvSpPr>
        <p:spPr>
          <a:xfrm>
            <a:off x="4718740" y="2017933"/>
            <a:ext cx="1219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+mj-lt"/>
              </a:rPr>
              <a:t>Multiset</a:t>
            </a:r>
            <a:r>
              <a:rPr lang="en-US" sz="2000" b="1" dirty="0">
                <a:latin typeface="+mj-lt"/>
              </a:rPr>
              <a:t> 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83155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5337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Tuple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𝒁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(1, 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(1, b)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(2, c)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(1,</a:t>
                          </a:r>
                          <a:r>
                            <a:rPr lang="en-US" baseline="0" dirty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0553759"/>
                  </p:ext>
                </p:extLst>
              </p:nvPr>
            </p:nvGraphicFramePr>
            <p:xfrm>
              <a:off x="883155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62109" t="-7813" r="-391" b="-417188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7" name="TextBox 16"/>
          <p:cNvSpPr txBox="1"/>
          <p:nvPr/>
        </p:nvSpPr>
        <p:spPr>
          <a:xfrm>
            <a:off x="8754127" y="2017933"/>
            <a:ext cx="1217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+mj-lt"/>
              </a:rPr>
              <a:t>Multiset</a:t>
            </a:r>
            <a:r>
              <a:rPr lang="en-US" sz="2000" b="1" dirty="0">
                <a:latin typeface="+mj-lt"/>
              </a:rPr>
              <a:t> 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02830" y="3056289"/>
                <a:ext cx="628377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∩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830" y="3056289"/>
                <a:ext cx="628377" cy="8309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760793" y="3056289"/>
                <a:ext cx="674865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793" y="3056289"/>
                <a:ext cx="674865" cy="8309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061981" y="5252887"/>
                <a:ext cx="406803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𝒁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𝒎𝒊𝒏</m:t>
                      </m:r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𝑿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𝒀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1981" y="5252887"/>
                <a:ext cx="4068037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8821033" y="4982420"/>
            <a:ext cx="230134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For sets, this is </a:t>
            </a:r>
            <a:r>
              <a:rPr lang="en-US" sz="2400" b="1" dirty="0">
                <a:latin typeface="+mj-lt"/>
              </a:rPr>
              <a:t>intersection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8780" y="-22510"/>
              <a:ext cx="38130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2  &gt;  Extensions &amp; Limitations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78384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55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820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5337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Tuple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𝑿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(1, 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(1, b)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(2, c)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(1,</a:t>
                          </a:r>
                          <a:r>
                            <a:rPr lang="en-US" baseline="0" dirty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171538"/>
                  </p:ext>
                </p:extLst>
              </p:nvPr>
            </p:nvGraphicFramePr>
            <p:xfrm>
              <a:off x="83820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2500" t="-7813" r="-391" b="-417188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760777" y="2017933"/>
            <a:ext cx="1227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+mj-lt"/>
              </a:rPr>
              <a:t>Multiset</a:t>
            </a:r>
            <a:r>
              <a:rPr lang="en-US" sz="2000" b="1" dirty="0">
                <a:latin typeface="+mj-lt"/>
              </a:rPr>
              <a:t> 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796163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5337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Tuple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(1, 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(1, b)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(2, c)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(1,</a:t>
                          </a:r>
                          <a:r>
                            <a:rPr lang="en-US" baseline="0" dirty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5748022"/>
                  </p:ext>
                </p:extLst>
              </p:nvPr>
            </p:nvGraphicFramePr>
            <p:xfrm>
              <a:off x="4796163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2109" t="-7813" r="-391" b="-417188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5" name="TextBox 14"/>
          <p:cNvSpPr txBox="1"/>
          <p:nvPr/>
        </p:nvSpPr>
        <p:spPr>
          <a:xfrm>
            <a:off x="4718740" y="2017933"/>
            <a:ext cx="1219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+mj-lt"/>
              </a:rPr>
              <a:t>Multiset</a:t>
            </a:r>
            <a:r>
              <a:rPr lang="en-US" sz="2000" b="1" dirty="0">
                <a:latin typeface="+mj-lt"/>
              </a:rPr>
              <a:t> 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83155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5337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Tuple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𝒁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(1, 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(1, b)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(2, c)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(1,</a:t>
                          </a:r>
                          <a:r>
                            <a:rPr lang="en-US" baseline="0" dirty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3173512"/>
                  </p:ext>
                </p:extLst>
              </p:nvPr>
            </p:nvGraphicFramePr>
            <p:xfrm>
              <a:off x="883155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62109" t="-7813" r="-391" b="-417188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7" name="TextBox 16"/>
          <p:cNvSpPr txBox="1"/>
          <p:nvPr/>
        </p:nvSpPr>
        <p:spPr>
          <a:xfrm>
            <a:off x="8754127" y="2017933"/>
            <a:ext cx="1217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+mj-lt"/>
              </a:rPr>
              <a:t>Multiset</a:t>
            </a:r>
            <a:r>
              <a:rPr lang="en-US" sz="2000" b="1" dirty="0">
                <a:latin typeface="+mj-lt"/>
              </a:rPr>
              <a:t> 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777553" y="2810068"/>
                <a:ext cx="628377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∪</m:t>
                      </m:r>
                    </m:oMath>
                  </m:oMathPara>
                </a14:m>
                <a:endParaRPr lang="en-US" sz="5400" dirty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553" y="2810068"/>
                <a:ext cx="628377" cy="8309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760793" y="3056289"/>
                <a:ext cx="674865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793" y="3056289"/>
                <a:ext cx="674865" cy="8309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374407" y="5297258"/>
                <a:ext cx="344318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𝒁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𝑿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 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𝒀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407" y="5297258"/>
                <a:ext cx="3443186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8821033" y="4982420"/>
            <a:ext cx="230134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For sets, </a:t>
            </a:r>
          </a:p>
          <a:p>
            <a:pPr algn="ctr"/>
            <a:r>
              <a:rPr lang="en-US" sz="2400" dirty="0">
                <a:latin typeface="+mj-lt"/>
              </a:rPr>
              <a:t>this is </a:t>
            </a:r>
            <a:r>
              <a:rPr lang="en-US" sz="2400" b="1" dirty="0">
                <a:latin typeface="+mj-lt"/>
              </a:rPr>
              <a:t>union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Generalizing Set Operations to </a:t>
            </a:r>
            <a:r>
              <a:rPr lang="en-US" dirty="0" err="1"/>
              <a:t>Multiset</a:t>
            </a:r>
            <a:r>
              <a:rPr lang="en-US" dirty="0"/>
              <a:t> Operations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8780" y="-22510"/>
              <a:ext cx="38130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2  &gt;  Extensions &amp; Limitations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45290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</a:t>
            </a:r>
            <a:r>
              <a:rPr lang="en-US" dirty="0" err="1"/>
              <a:t>Multisets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105156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All RA operations need to be defined carefully on bags</a:t>
            </a:r>
          </a:p>
          <a:p>
            <a:pPr lvl="1"/>
            <a:endParaRPr lang="en-US" sz="2800" dirty="0">
              <a:latin typeface="Symbol" pitchFamily="-111" charset="2"/>
            </a:endParaRPr>
          </a:p>
          <a:p>
            <a:pPr lvl="1"/>
            <a:r>
              <a:rPr lang="en-US" sz="2800" dirty="0" err="1">
                <a:latin typeface="Symbol" pitchFamily="-111" charset="2"/>
              </a:rPr>
              <a:t>s</a:t>
            </a:r>
            <a:r>
              <a:rPr lang="en-US" sz="2800" baseline="-25000" dirty="0" err="1"/>
              <a:t>C</a:t>
            </a:r>
            <a:r>
              <a:rPr lang="en-US" sz="2800" dirty="0"/>
              <a:t>(R): preserve the number of occurrences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 </a:t>
            </a:r>
            <a:r>
              <a:rPr lang="en-US" sz="2800" dirty="0">
                <a:latin typeface="Symbol" pitchFamily="-111" charset="2"/>
              </a:rPr>
              <a:t>P</a:t>
            </a:r>
            <a:r>
              <a:rPr lang="en-US" sz="2800" baseline="-25000" dirty="0"/>
              <a:t>A</a:t>
            </a:r>
            <a:r>
              <a:rPr lang="en-US" sz="2800" dirty="0"/>
              <a:t>(R): no duplicate elimination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Cross-product, join: no duplicate elimination</a:t>
            </a:r>
          </a:p>
          <a:p>
            <a:pPr>
              <a:buFontTx/>
              <a:buNone/>
            </a:pP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2683668" y="5432405"/>
            <a:ext cx="6824663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buFontTx/>
              <a:buNone/>
            </a:pPr>
            <a:r>
              <a:rPr lang="en-US" sz="2800" dirty="0">
                <a:latin typeface="+mj-lt"/>
              </a:rPr>
              <a:t>This is important- relational engines work on </a:t>
            </a:r>
            <a:r>
              <a:rPr lang="en-US" sz="2800" dirty="0" err="1">
                <a:latin typeface="+mj-lt"/>
              </a:rPr>
              <a:t>multisets</a:t>
            </a:r>
            <a:r>
              <a:rPr lang="en-US" sz="2800" dirty="0">
                <a:latin typeface="+mj-lt"/>
              </a:rPr>
              <a:t>, not sets!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8130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2  &gt;  Extensions &amp; Limitations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3088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 has Limitations !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10515600" cy="4114800"/>
          </a:xfrm>
        </p:spPr>
        <p:txBody>
          <a:bodyPr/>
          <a:lstStyle/>
          <a:p>
            <a:r>
              <a:rPr lang="en-US" sz="2400" dirty="0"/>
              <a:t>Cannot compute “transitive closure”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Find all direct and indirect relatives of Fred</a:t>
            </a:r>
          </a:p>
          <a:p>
            <a:r>
              <a:rPr lang="en-US" sz="2400" dirty="0"/>
              <a:t>Cannot express in RA !!!  </a:t>
            </a:r>
          </a:p>
          <a:p>
            <a:pPr lvl="1"/>
            <a:r>
              <a:rPr lang="en-US" sz="2000" dirty="0"/>
              <a:t>Need to write C program, use a graph engine, or modern SQL…</a:t>
            </a:r>
          </a:p>
          <a:p>
            <a:endParaRPr lang="en-US" sz="2400" dirty="0"/>
          </a:p>
        </p:txBody>
      </p:sp>
      <p:graphicFrame>
        <p:nvGraphicFramePr>
          <p:cNvPr id="25630" name="Group 30"/>
          <p:cNvGraphicFramePr>
            <a:graphicFrameLocks noGrp="1"/>
          </p:cNvGraphicFramePr>
          <p:nvPr/>
        </p:nvGraphicFramePr>
        <p:xfrm>
          <a:off x="3581400" y="2590800"/>
          <a:ext cx="4876800" cy="1828800"/>
        </p:xfrm>
        <a:graphic>
          <a:graphicData uri="http://schemas.openxmlformats.org/drawingml/2006/table">
            <a:tbl>
              <a:tblPr/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Name1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Name2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Relationship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Fred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Mary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Father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Mary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Cousin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Mary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Bill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Spouse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Nancy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Lou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Sister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8130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2  &gt;  Extensions &amp; Limitations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2977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61842" cy="4351338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Relational model due to Edgar “Ted” </a:t>
            </a:r>
            <a:r>
              <a:rPr lang="en-US" dirty="0" err="1">
                <a:solidFill>
                  <a:prstClr val="black"/>
                </a:solidFill>
              </a:rPr>
              <a:t>Codd</a:t>
            </a:r>
            <a:r>
              <a:rPr lang="en-US" dirty="0">
                <a:solidFill>
                  <a:prstClr val="black"/>
                </a:solidFill>
              </a:rPr>
              <a:t>, a mathematician at IBM in 1970</a:t>
            </a:r>
          </a:p>
          <a:p>
            <a:pPr lvl="1" defTabSz="457200"/>
            <a:r>
              <a:rPr lang="en-US" dirty="0">
                <a:solidFill>
                  <a:prstClr val="black"/>
                </a:solidFill>
                <a:hlinkClick r:id="rId3" tooltip="http://www.acm.org/classics/nov95/toc.html"/>
              </a:rPr>
              <a:t>A Relational Model of Data for Large Shared Data Banks</a:t>
            </a:r>
            <a:r>
              <a:rPr lang="en-US" dirty="0">
                <a:solidFill>
                  <a:prstClr val="black"/>
                </a:solidFill>
              </a:rPr>
              <a:t>". </a:t>
            </a:r>
            <a:r>
              <a:rPr lang="en-US" i="1" dirty="0">
                <a:solidFill>
                  <a:prstClr val="black"/>
                </a:solidFill>
                <a:hlinkClick r:id="rId4" tooltip="Communications of the ACM"/>
              </a:rPr>
              <a:t>Communications of the ACM</a:t>
            </a:r>
            <a:r>
              <a:rPr lang="en-US" dirty="0">
                <a:solidFill>
                  <a:prstClr val="black"/>
                </a:solidFill>
              </a:rPr>
              <a:t> </a:t>
            </a:r>
            <a:r>
              <a:rPr lang="en-US" b="1" dirty="0">
                <a:solidFill>
                  <a:prstClr val="black"/>
                </a:solidFill>
              </a:rPr>
              <a:t>13</a:t>
            </a:r>
            <a:r>
              <a:rPr lang="en-US" dirty="0">
                <a:solidFill>
                  <a:prstClr val="black"/>
                </a:solidFill>
              </a:rPr>
              <a:t> (6): 377–387</a:t>
            </a:r>
          </a:p>
          <a:p>
            <a:pPr lvl="1" defTabSz="457200"/>
            <a:endParaRPr lang="en-US" dirty="0">
              <a:solidFill>
                <a:prstClr val="black"/>
              </a:solidFill>
            </a:endParaRPr>
          </a:p>
          <a:p>
            <a:pPr defTabSz="457200"/>
            <a:endParaRPr lang="en-US" dirty="0">
              <a:solidFill>
                <a:prstClr val="black"/>
              </a:solidFill>
            </a:endParaRPr>
          </a:p>
          <a:p>
            <a:pPr defTabSz="457200"/>
            <a:r>
              <a:rPr lang="en-US" dirty="0">
                <a:solidFill>
                  <a:prstClr val="black"/>
                </a:solidFill>
              </a:rPr>
              <a:t>IBM didn’t want to use relational model (take money from IMS)</a:t>
            </a:r>
          </a:p>
          <a:p>
            <a:pPr lvl="1" defTabSz="457200"/>
            <a:r>
              <a:rPr lang="en-US" i="1" dirty="0">
                <a:solidFill>
                  <a:prstClr val="black"/>
                </a:solidFill>
              </a:rPr>
              <a:t>Apparently used in the moon landing…</a:t>
            </a:r>
          </a:p>
          <a:p>
            <a:pPr lvl="1" defTabSz="457200"/>
            <a:endParaRPr lang="en-US" i="1" dirty="0">
              <a:solidFill>
                <a:prstClr val="black"/>
              </a:solidFill>
            </a:endParaRPr>
          </a:p>
          <a:p>
            <a:pPr lvl="1"/>
            <a:endParaRPr lang="en-US" dirty="0">
              <a:solidFill>
                <a:prstClr val="black"/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4" name="Picture 2" descr="File:Edgar F Codd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00042" y="1690688"/>
            <a:ext cx="1905000" cy="2257426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0042" y="4382102"/>
            <a:ext cx="3786021" cy="21123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76693" y="1690688"/>
            <a:ext cx="2105555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/>
            <a:r>
              <a:rPr lang="en-US" sz="2800" dirty="0">
                <a:solidFill>
                  <a:prstClr val="black"/>
                </a:solidFill>
                <a:latin typeface="+mj-lt"/>
              </a:rPr>
              <a:t>Won Turing award 1981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619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1  &gt;  The Relational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868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Relational Model: Schemata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37025"/>
          </a:xfrm>
        </p:spPr>
        <p:txBody>
          <a:bodyPr/>
          <a:lstStyle/>
          <a:p>
            <a:r>
              <a:rPr lang="en-US" dirty="0"/>
              <a:t>Relational Schema: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3619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1  &gt;  The Relational Model</a:t>
              </a:r>
            </a:p>
          </p:txBody>
        </p:sp>
      </p:grpSp>
      <p:sp>
        <p:nvSpPr>
          <p:cNvPr id="18" name="Rectangle 35"/>
          <p:cNvSpPr>
            <a:spLocks noChangeArrowheads="1"/>
          </p:cNvSpPr>
          <p:nvPr/>
        </p:nvSpPr>
        <p:spPr bwMode="auto">
          <a:xfrm>
            <a:off x="921747" y="2740466"/>
            <a:ext cx="10348506" cy="4801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8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800" i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name: </a:t>
            </a:r>
            <a:r>
              <a:rPr lang="en-US" sz="2800" i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8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800" i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895599" y="2651078"/>
            <a:ext cx="912890" cy="658905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962696" y="3587799"/>
            <a:ext cx="167902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u="sng">
                <a:latin typeface="+mj-lt"/>
              </a:rPr>
              <a:t>Attributes</a:t>
            </a:r>
            <a:endParaRPr lang="en-US" sz="2800" dirty="0">
              <a:latin typeface="+mj-lt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639554" y="2648557"/>
            <a:ext cx="1202679" cy="658905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8666534" y="2651078"/>
            <a:ext cx="1029260" cy="658905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3994002" y="2667295"/>
            <a:ext cx="1492400" cy="630811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493001" y="3581579"/>
            <a:ext cx="3495784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i="1" dirty="0"/>
              <a:t>String, float, </a:t>
            </a:r>
            <a:r>
              <a:rPr lang="en-US" sz="2800" i="1" dirty="0" err="1"/>
              <a:t>int</a:t>
            </a:r>
            <a:r>
              <a:rPr lang="en-US" sz="2800" i="1" dirty="0"/>
              <a:t>, etc. </a:t>
            </a:r>
            <a:r>
              <a:rPr lang="en-US" sz="2800" dirty="0"/>
              <a:t>are the </a:t>
            </a:r>
            <a:r>
              <a:rPr lang="en-US" sz="2800" b="1" u="sng" dirty="0"/>
              <a:t>domains</a:t>
            </a:r>
            <a:r>
              <a:rPr lang="en-US" sz="2800" dirty="0"/>
              <a:t> of the attributes</a:t>
            </a:r>
            <a:endParaRPr lang="en-US" sz="2800" i="1" dirty="0"/>
          </a:p>
        </p:txBody>
      </p:sp>
      <p:sp>
        <p:nvSpPr>
          <p:cNvPr id="28" name="Rounded Rectangle 27"/>
          <p:cNvSpPr/>
          <p:nvPr/>
        </p:nvSpPr>
        <p:spPr>
          <a:xfrm>
            <a:off x="7008183" y="2648557"/>
            <a:ext cx="1492400" cy="630811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9777853" y="2648557"/>
            <a:ext cx="1194947" cy="630811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995782" y="2645260"/>
            <a:ext cx="1817757" cy="658905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33703" y="3498413"/>
            <a:ext cx="236220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Relation name</a:t>
            </a:r>
          </a:p>
        </p:txBody>
      </p:sp>
    </p:spTree>
    <p:extLst>
      <p:ext uri="{BB962C8B-B14F-4D97-AF65-F5344CB8AC3E}">
        <p14:creationId xmlns:p14="http://schemas.microsoft.com/office/powerpoint/2010/main" val="13719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  <p:bldP spid="23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8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Relational Model: Data</a:t>
            </a:r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749578"/>
              </p:ext>
            </p:extLst>
          </p:nvPr>
        </p:nvGraphicFramePr>
        <p:xfrm>
          <a:off x="3825716" y="2069649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7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7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sid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gpa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Bob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Joe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Alice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3753998" y="1572080"/>
            <a:ext cx="11934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Student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4010" y="2164413"/>
            <a:ext cx="2843786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An </a:t>
            </a:r>
            <a:r>
              <a:rPr lang="en-US" sz="2800" b="1" u="sng" dirty="0">
                <a:latin typeface="+mj-lt"/>
              </a:rPr>
              <a:t>attribute</a:t>
            </a:r>
            <a:r>
              <a:rPr lang="en-US" sz="2800" dirty="0">
                <a:latin typeface="+mj-lt"/>
              </a:rPr>
              <a:t> (or </a:t>
            </a:r>
            <a:r>
              <a:rPr lang="en-US" sz="2800" b="1" u="sng" dirty="0">
                <a:latin typeface="+mj-lt"/>
              </a:rPr>
              <a:t>column</a:t>
            </a:r>
            <a:r>
              <a:rPr lang="en-US" sz="2800" dirty="0">
                <a:latin typeface="+mj-lt"/>
              </a:rPr>
              <a:t>) is a typed data entry present in each tuple in the relation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09985" y="5128210"/>
            <a:ext cx="3104316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The number of attributes is the </a:t>
            </a:r>
            <a:r>
              <a:rPr lang="en-US" sz="2400" b="1" u="sng" dirty="0">
                <a:latin typeface="+mj-lt"/>
              </a:rPr>
              <a:t>arity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of the relation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753999" y="1978249"/>
            <a:ext cx="1646912" cy="264907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e 3"/>
          <p:cNvSpPr/>
          <p:nvPr/>
        </p:nvSpPr>
        <p:spPr>
          <a:xfrm rot="16200000">
            <a:off x="5955952" y="2326307"/>
            <a:ext cx="333149" cy="497614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7" name="Rectangle 2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8780" y="-22510"/>
              <a:ext cx="3619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1  &gt;  The Relational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854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2" grpId="0" animBg="1"/>
      <p:bldP spid="23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9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Relational Model: Data</a:t>
            </a:r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749578"/>
              </p:ext>
            </p:extLst>
          </p:nvPr>
        </p:nvGraphicFramePr>
        <p:xfrm>
          <a:off x="3825716" y="2069649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7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7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sid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gpa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Bob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Joe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Alice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3753998" y="1572080"/>
            <a:ext cx="11934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Student</a:t>
            </a:r>
          </a:p>
        </p:txBody>
      </p:sp>
      <p:sp>
        <p:nvSpPr>
          <p:cNvPr id="4" name="Left Brace 3"/>
          <p:cNvSpPr/>
          <p:nvPr/>
        </p:nvSpPr>
        <p:spPr>
          <a:xfrm rot="10800000">
            <a:off x="8610600" y="2420323"/>
            <a:ext cx="394332" cy="22075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774140" y="3922252"/>
            <a:ext cx="4836460" cy="705592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343241" y="4944630"/>
            <a:ext cx="5346925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A </a:t>
            </a:r>
            <a:r>
              <a:rPr lang="en-US" sz="2800" b="1" u="sng" dirty="0">
                <a:latin typeface="+mj-lt"/>
              </a:rPr>
              <a:t>tuple</a:t>
            </a:r>
            <a:r>
              <a:rPr lang="en-US" sz="2800" dirty="0">
                <a:latin typeface="+mj-lt"/>
              </a:rPr>
              <a:t> or </a:t>
            </a:r>
            <a:r>
              <a:rPr lang="en-US" sz="2800" b="1" u="sng" dirty="0">
                <a:latin typeface="+mj-lt"/>
              </a:rPr>
              <a:t>row</a:t>
            </a:r>
            <a:r>
              <a:rPr lang="en-US" sz="2800" dirty="0">
                <a:latin typeface="+mj-lt"/>
              </a:rPr>
              <a:t> (or </a:t>
            </a:r>
            <a:r>
              <a:rPr lang="en-US" sz="2800" i="1" dirty="0">
                <a:latin typeface="+mj-lt"/>
              </a:rPr>
              <a:t>record) </a:t>
            </a:r>
            <a:r>
              <a:rPr lang="en-US" sz="2800" dirty="0">
                <a:latin typeface="+mj-lt"/>
              </a:rPr>
              <a:t>is a single entry in the table having the attributes specified by the schema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345947" y="2739253"/>
            <a:ext cx="2007853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The number of tuples is the </a:t>
            </a:r>
            <a:r>
              <a:rPr lang="en-US" sz="2400" b="1" u="sng" dirty="0">
                <a:latin typeface="+mj-lt"/>
              </a:rPr>
              <a:t>cardinality</a:t>
            </a:r>
            <a:r>
              <a:rPr lang="en-US" sz="2400" dirty="0">
                <a:latin typeface="+mj-lt"/>
              </a:rPr>
              <a:t> of the relation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0" name="Rectangle 1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8780" y="-22510"/>
              <a:ext cx="3619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1  &gt;  The Relational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342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3566</Words>
  <Application>Microsoft Macintosh PowerPoint</Application>
  <PresentationFormat>Widescreen</PresentationFormat>
  <Paragraphs>851</Paragraphs>
  <Slides>57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8" baseType="lpstr">
      <vt:lpstr>Arial Unicode MS</vt:lpstr>
      <vt:lpstr>Arial</vt:lpstr>
      <vt:lpstr>Calibri</vt:lpstr>
      <vt:lpstr>Calibri Light</vt:lpstr>
      <vt:lpstr>Cambria Math</vt:lpstr>
      <vt:lpstr>Menlo</vt:lpstr>
      <vt:lpstr>Symbol</vt:lpstr>
      <vt:lpstr>Times</vt:lpstr>
      <vt:lpstr>Times New Roman</vt:lpstr>
      <vt:lpstr>Wingdings</vt:lpstr>
      <vt:lpstr>Office Theme</vt:lpstr>
      <vt:lpstr>Lecture 14: The Relational Model</vt:lpstr>
      <vt:lpstr>Today’s Lecture</vt:lpstr>
      <vt:lpstr>1. The Relational Model &amp; Relational Algebra</vt:lpstr>
      <vt:lpstr>What you will learn about in this section</vt:lpstr>
      <vt:lpstr>Motivation</vt:lpstr>
      <vt:lpstr>A Little History</vt:lpstr>
      <vt:lpstr>The Relational Model: Schemata</vt:lpstr>
      <vt:lpstr>The Relational Model: Data</vt:lpstr>
      <vt:lpstr>The Relational Model: Data</vt:lpstr>
      <vt:lpstr>The Relational Model: Data</vt:lpstr>
      <vt:lpstr>To Reiterate</vt:lpstr>
      <vt:lpstr>One More Time</vt:lpstr>
      <vt:lpstr>A relational database</vt:lpstr>
      <vt:lpstr>Remember the CMS</vt:lpstr>
      <vt:lpstr>2nd Part of the Model: Querying</vt:lpstr>
      <vt:lpstr>Virtues of the model</vt:lpstr>
      <vt:lpstr>Relational Algebra</vt:lpstr>
      <vt:lpstr>RDBMS Architecture</vt:lpstr>
      <vt:lpstr>RDBMS Architecture</vt:lpstr>
      <vt:lpstr>PowerPoint Presentation</vt:lpstr>
      <vt:lpstr>Keep in mind: RA operates on sets!</vt:lpstr>
      <vt:lpstr>PowerPoint Presentation</vt:lpstr>
      <vt:lpstr>PowerPoint Presentation</vt:lpstr>
      <vt:lpstr>PowerPoint Presentation</vt:lpstr>
      <vt:lpstr>PowerPoint Presentation</vt:lpstr>
      <vt:lpstr>Note that RA Operators are Compositional!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Natural Join</vt:lpstr>
      <vt:lpstr>Example: Converting SFW Query -&gt; RA</vt:lpstr>
      <vt:lpstr>Logical Equivalece of RA Plans</vt:lpstr>
      <vt:lpstr>RDBMS Architecture</vt:lpstr>
      <vt:lpstr>RDBMS Architecture</vt:lpstr>
      <vt:lpstr>RDBMS Architecture</vt:lpstr>
      <vt:lpstr>RA Plan Execution</vt:lpstr>
      <vt:lpstr>DB-WS14a.ipynb</vt:lpstr>
      <vt:lpstr>2. Adv. Relational Algebra</vt:lpstr>
      <vt:lpstr>What you will learn about in this section</vt:lpstr>
      <vt:lpstr>PowerPoint Presentation</vt:lpstr>
      <vt:lpstr>1. Union () and 2. Difference (–)</vt:lpstr>
      <vt:lpstr>What about Intersection () ?</vt:lpstr>
      <vt:lpstr>Fancier RA</vt:lpstr>
      <vt:lpstr>Theta Join (⋈q)</vt:lpstr>
      <vt:lpstr>Equi-join (⋈ A=B)</vt:lpstr>
      <vt:lpstr>Semijoin (⋉)</vt:lpstr>
      <vt:lpstr>Semijoins in Distributed Databases</vt:lpstr>
      <vt:lpstr>RA Expressions Can Get Complex!</vt:lpstr>
      <vt:lpstr>Multisets</vt:lpstr>
      <vt:lpstr>Recall that SQL uses Multisets</vt:lpstr>
      <vt:lpstr>Generalizing Set Operations to Multiset Operations</vt:lpstr>
      <vt:lpstr>Generalizing Set Operations to Multiset Operations</vt:lpstr>
      <vt:lpstr>Operations on Multisets</vt:lpstr>
      <vt:lpstr>RA has Limitations 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Relational Model</dc:title>
  <dc:creator>Alex Ratner</dc:creator>
  <cp:lastModifiedBy>Seongjin Lee</cp:lastModifiedBy>
  <cp:revision>123</cp:revision>
  <dcterms:created xsi:type="dcterms:W3CDTF">2015-11-11T19:16:09Z</dcterms:created>
  <dcterms:modified xsi:type="dcterms:W3CDTF">2018-08-17T02:01:04Z</dcterms:modified>
</cp:coreProperties>
</file>