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331" r:id="rId3"/>
    <p:sldId id="339" r:id="rId4"/>
    <p:sldId id="340" r:id="rId5"/>
    <p:sldId id="259" r:id="rId6"/>
    <p:sldId id="307" r:id="rId7"/>
    <p:sldId id="308" r:id="rId8"/>
    <p:sldId id="260" r:id="rId9"/>
    <p:sldId id="261" r:id="rId10"/>
    <p:sldId id="262" r:id="rId11"/>
    <p:sldId id="263" r:id="rId12"/>
    <p:sldId id="341" r:id="rId13"/>
    <p:sldId id="266" r:id="rId14"/>
    <p:sldId id="267" r:id="rId15"/>
    <p:sldId id="299" r:id="rId16"/>
    <p:sldId id="270" r:id="rId17"/>
    <p:sldId id="337" r:id="rId18"/>
    <p:sldId id="271" r:id="rId19"/>
    <p:sldId id="272" r:id="rId20"/>
    <p:sldId id="273" r:id="rId21"/>
    <p:sldId id="275" r:id="rId22"/>
    <p:sldId id="276" r:id="rId23"/>
    <p:sldId id="315" r:id="rId24"/>
    <p:sldId id="309" r:id="rId25"/>
    <p:sldId id="333" r:id="rId26"/>
    <p:sldId id="310" r:id="rId27"/>
    <p:sldId id="311" r:id="rId28"/>
    <p:sldId id="314" r:id="rId29"/>
    <p:sldId id="313" r:id="rId30"/>
    <p:sldId id="279" r:id="rId31"/>
    <p:sldId id="280" r:id="rId32"/>
    <p:sldId id="282" r:id="rId33"/>
    <p:sldId id="316" r:id="rId34"/>
    <p:sldId id="284" r:id="rId35"/>
    <p:sldId id="285" r:id="rId36"/>
    <p:sldId id="286" r:id="rId37"/>
    <p:sldId id="287" r:id="rId38"/>
    <p:sldId id="319" r:id="rId39"/>
    <p:sldId id="320" r:id="rId40"/>
    <p:sldId id="321" r:id="rId41"/>
    <p:sldId id="288" r:id="rId42"/>
    <p:sldId id="289" r:id="rId43"/>
    <p:sldId id="336" r:id="rId44"/>
    <p:sldId id="317" r:id="rId45"/>
    <p:sldId id="318" r:id="rId46"/>
    <p:sldId id="293" r:id="rId47"/>
    <p:sldId id="2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339"/>
            <p14:sldId id="340"/>
            <p14:sldId id="259"/>
            <p14:sldId id="307"/>
            <p14:sldId id="308"/>
            <p14:sldId id="260"/>
            <p14:sldId id="261"/>
            <p14:sldId id="262"/>
            <p14:sldId id="263"/>
            <p14:sldId id="341"/>
            <p14:sldId id="266"/>
            <p14:sldId id="267"/>
            <p14:sldId id="299"/>
            <p14:sldId id="270"/>
            <p14:sldId id="337"/>
            <p14:sldId id="271"/>
            <p14:sldId id="272"/>
            <p14:sldId id="273"/>
            <p14:sldId id="275"/>
            <p14:sldId id="276"/>
            <p14:sldId id="315"/>
            <p14:sldId id="309"/>
            <p14:sldId id="333"/>
            <p14:sldId id="310"/>
            <p14:sldId id="311"/>
            <p14:sldId id="314"/>
            <p14:sldId id="313"/>
            <p14:sldId id="279"/>
            <p14:sldId id="280"/>
            <p14:sldId id="282"/>
            <p14:sldId id="316"/>
            <p14:sldId id="284"/>
            <p14:sldId id="285"/>
            <p14:sldId id="286"/>
            <p14:sldId id="287"/>
            <p14:sldId id="319"/>
            <p14:sldId id="320"/>
            <p14:sldId id="321"/>
            <p14:sldId id="288"/>
            <p14:sldId id="289"/>
            <p14:sldId id="336"/>
            <p14:sldId id="317"/>
            <p14:sldId id="318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9"/>
    <p:restoredTop sz="93913"/>
  </p:normalViewPr>
  <p:slideViewPr>
    <p:cSldViewPr snapToGrid="0" snapToObjects="1">
      <p:cViewPr varScale="1">
        <p:scale>
          <a:sx n="99" d="100"/>
          <a:sy n="99" d="100"/>
        </p:scale>
        <p:origin x="184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16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17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3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1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7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1381C-9C24-429D-B71A-A8E64D7896FB}" type="slidenum">
              <a:rPr lang="en-US"/>
              <a:pPr/>
              <a:t>31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3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1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2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1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7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9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0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7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2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45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open.gnu.ac.kr/mediawiki/index.php?title=Database_2018-0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" TargetMode="External"/><Relationship Id="rId3" Type="http://schemas.openxmlformats.org/officeDocument/2006/relationships/image" Target="../media/image2.gif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index.html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ibm.com/us/en/" TargetMode="External"/><Relationship Id="rId9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1: Course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is (and is not)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</a:t>
            </a:r>
            <a:r>
              <a:rPr lang="en-US" b="1" dirty="0"/>
              <a:t>fundamentals of data management</a:t>
            </a:r>
          </a:p>
          <a:p>
            <a:pPr lvl="1"/>
            <a:r>
              <a:rPr lang="en-US" dirty="0"/>
              <a:t>How to design databases, query databases, build applications with them.</a:t>
            </a:r>
          </a:p>
          <a:p>
            <a:pPr lvl="1"/>
            <a:r>
              <a:rPr lang="en-US" dirty="0"/>
              <a:t>How to debug them when they go wrong!</a:t>
            </a:r>
          </a:p>
          <a:p>
            <a:pPr lvl="1"/>
            <a:r>
              <a:rPr lang="en-US" u="sng" dirty="0"/>
              <a:t>Not</a:t>
            </a:r>
            <a:r>
              <a:rPr lang="en-US" dirty="0"/>
              <a:t> how to be a DBA or how to tune Oracle 12g.</a:t>
            </a:r>
          </a:p>
          <a:p>
            <a:pPr lvl="1"/>
            <a:endParaRPr lang="en-US" dirty="0"/>
          </a:p>
          <a:p>
            <a:r>
              <a:rPr lang="en-US" dirty="0"/>
              <a:t>We’ll cover </a:t>
            </a:r>
            <a:r>
              <a:rPr lang="en-US" b="1" dirty="0"/>
              <a:t>how database management systems work </a:t>
            </a:r>
          </a:p>
          <a:p>
            <a:endParaRPr lang="en-US" b="1" dirty="0"/>
          </a:p>
          <a:p>
            <a:r>
              <a:rPr lang="en-US" dirty="0"/>
              <a:t>And some (but not all of) </a:t>
            </a:r>
            <a:r>
              <a:rPr lang="en-US" b="1" dirty="0"/>
              <a:t>the principles of how to build </a:t>
            </a:r>
            <a:r>
              <a:rPr lang="en-US" dirty="0"/>
              <a:t>them </a:t>
            </a:r>
            <a:endParaRPr lang="en-US" dirty="0">
              <a:sym typeface="Wingdings"/>
            </a:endParaRPr>
          </a:p>
          <a:p>
            <a:pPr lvl="2"/>
            <a:r>
              <a:rPr lang="en-US" dirty="0"/>
              <a:t>see 245, 345, and 346.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Instructor (me) Seongjin Lee</a:t>
            </a:r>
          </a:p>
          <a:p>
            <a:pPr lvl="1"/>
            <a:r>
              <a:rPr lang="en-US" dirty="0"/>
              <a:t>Office hours: Tuesday: 18:00-19:00, 407-314</a:t>
            </a:r>
          </a:p>
          <a:p>
            <a:pPr lvl="1"/>
            <a:r>
              <a:rPr lang="en-US" dirty="0"/>
              <a:t>Or make an appointment</a:t>
            </a:r>
          </a:p>
          <a:p>
            <a:pPr lvl="1"/>
            <a:r>
              <a:rPr lang="en-US" dirty="0"/>
              <a:t>Or send an email: insight at gnu dot ac dot </a:t>
            </a:r>
            <a:r>
              <a:rPr lang="en-US" dirty="0" err="1"/>
              <a:t>kr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24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 &gt;  Course Staff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5FF775-C756-3C43-8146-790188C97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86" y="1157261"/>
            <a:ext cx="10362280" cy="103981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-74612"/>
            <a:ext cx="10515600" cy="1325563"/>
          </a:xfrm>
        </p:spPr>
        <p:txBody>
          <a:bodyPr/>
          <a:lstStyle/>
          <a:p>
            <a:r>
              <a:rPr lang="en-US" dirty="0" err="1"/>
              <a:t>open.gnu.ac.kr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w/ Course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Piazza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Office hours</a:t>
            </a:r>
          </a:p>
          <a:p>
            <a:endParaRPr lang="en-US" i="1" dirty="0">
              <a:sym typeface="Wingdings"/>
            </a:endParaRPr>
          </a:p>
          <a:p>
            <a:r>
              <a:rPr lang="en-US" i="1" dirty="0">
                <a:sym typeface="Wingdings"/>
              </a:rPr>
              <a:t>By appointment!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237719"/>
            <a:ext cx="1014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goal is to get you to answer each other’s questions so you can benefit and learn from each other.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9A2898-B1C3-E24E-A506-654791014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9" y="1858861"/>
            <a:ext cx="12129388" cy="1876012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24F6B9FA-1292-2447-84F0-C995008CE327}"/>
              </a:ext>
            </a:extLst>
          </p:cNvPr>
          <p:cNvSpPr/>
          <p:nvPr/>
        </p:nvSpPr>
        <p:spPr>
          <a:xfrm>
            <a:off x="4815633" y="2869539"/>
            <a:ext cx="2667000" cy="8653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3B66C-1585-4E4C-B527-7FFDDE955D43}"/>
              </a:ext>
            </a:extLst>
          </p:cNvPr>
          <p:cNvSpPr/>
          <p:nvPr/>
        </p:nvSpPr>
        <p:spPr>
          <a:xfrm>
            <a:off x="4165898" y="3801630"/>
            <a:ext cx="3966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piazza.com</a:t>
            </a:r>
            <a:r>
              <a:rPr lang="en-US" dirty="0"/>
              <a:t>/class/jkt5x58qttc3u9</a:t>
            </a:r>
          </a:p>
        </p:txBody>
      </p:sp>
    </p:spTree>
    <p:extLst>
      <p:ext uri="{BB962C8B-B14F-4D97-AF65-F5344CB8AC3E}">
        <p14:creationId xmlns:p14="http://schemas.microsoft.com/office/powerpoint/2010/main" val="195356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open.gnu.ac.kr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0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16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slides cover </a:t>
            </a:r>
            <a:r>
              <a:rPr lang="en-US" b="1" dirty="0"/>
              <a:t>essential material</a:t>
            </a:r>
          </a:p>
          <a:p>
            <a:pPr lvl="1"/>
            <a:r>
              <a:rPr lang="en-US" dirty="0"/>
              <a:t>This is your </a:t>
            </a:r>
            <a:r>
              <a:rPr lang="en-US" u="sng" dirty="0"/>
              <a:t>best reference.</a:t>
            </a:r>
          </a:p>
          <a:p>
            <a:pPr lvl="1"/>
            <a:r>
              <a:rPr lang="en-US" dirty="0"/>
              <a:t>We are trying to get away from book, but do have pointers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to cover same thing in </a:t>
            </a:r>
            <a:r>
              <a:rPr lang="en-US" b="1" dirty="0"/>
              <a:t>many ways</a:t>
            </a:r>
            <a:r>
              <a:rPr lang="en-US" dirty="0"/>
              <a:t>: Lecture, lecture notes, homework, exams (no shock)</a:t>
            </a:r>
          </a:p>
          <a:p>
            <a:pPr lvl="1"/>
            <a:r>
              <a:rPr lang="en-US" dirty="0"/>
              <a:t>Attendance makes your life easier…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30036"/>
            <a:ext cx="10515600" cy="5527963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I dislike mandatory attendance</a:t>
            </a:r>
            <a:r>
              <a:rPr lang="is-IS" dirty="0"/>
              <a:t>… </a:t>
            </a:r>
            <a:r>
              <a:rPr lang="en-US" dirty="0"/>
              <a:t>but in the past we noticed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People who did not attend did worse </a:t>
            </a:r>
            <a:r>
              <a:rPr lang="en-US" dirty="0">
                <a:sym typeface="Wingdings"/>
              </a:rPr>
              <a:t></a:t>
            </a:r>
          </a:p>
          <a:p>
            <a:pPr lvl="1"/>
            <a:r>
              <a:rPr lang="en-US" dirty="0">
                <a:sym typeface="Wingdings"/>
              </a:rPr>
              <a:t>People who did not attend used more course resources </a:t>
            </a:r>
          </a:p>
          <a:p>
            <a:pPr lvl="1"/>
            <a:r>
              <a:rPr lang="en-US" dirty="0">
                <a:sym typeface="Wingdings"/>
              </a:rPr>
              <a:t>People who did not attend were less happy with the course 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2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Attendance (10%)</a:t>
            </a:r>
          </a:p>
          <a:p>
            <a:r>
              <a:rPr lang="en-US" dirty="0"/>
              <a:t>Quiz (10%)</a:t>
            </a:r>
          </a:p>
          <a:p>
            <a:r>
              <a:rPr lang="en-US" dirty="0"/>
              <a:t>Problem Sets (10%)</a:t>
            </a:r>
          </a:p>
          <a:p>
            <a:r>
              <a:rPr lang="en-US" dirty="0"/>
              <a:t>Programming project (10%) </a:t>
            </a:r>
          </a:p>
          <a:p>
            <a:r>
              <a:rPr lang="en-US" dirty="0"/>
              <a:t>Midterm (30%)</a:t>
            </a:r>
          </a:p>
          <a:p>
            <a:r>
              <a:rPr lang="en-US" dirty="0"/>
              <a:t>Final exam (30%)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37175" y="1646238"/>
            <a:ext cx="372845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</a:rPr>
              <a:t>Assignments are typically due Tuesday before class, typically 2 weeks to complete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20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Un-Graded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 provided to help you!</a:t>
            </a:r>
          </a:p>
          <a:p>
            <a:pPr lvl="1"/>
            <a:r>
              <a:rPr lang="en-US" dirty="0"/>
              <a:t>Only items in lecture, homework, or project are fair game.</a:t>
            </a:r>
          </a:p>
          <a:p>
            <a:pPr lvl="1"/>
            <a:endParaRPr lang="en-US" dirty="0"/>
          </a:p>
          <a:p>
            <a:r>
              <a:rPr lang="en-US" dirty="0"/>
              <a:t>Activities are again mainly to help / be fun!</a:t>
            </a:r>
          </a:p>
          <a:p>
            <a:pPr lvl="1"/>
            <a:r>
              <a:rPr lang="en-US" dirty="0"/>
              <a:t>Will occur during class- not graded, but count as part of lecture material (fair game as well)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Notebooks provided</a:t>
            </a:r>
          </a:p>
          <a:p>
            <a:pPr lvl="1"/>
            <a:r>
              <a:rPr lang="en-US" dirty="0"/>
              <a:t>These are optional but hopefully helpful.</a:t>
            </a:r>
          </a:p>
          <a:p>
            <a:pPr lvl="1"/>
            <a:r>
              <a:rPr lang="en-US" dirty="0"/>
              <a:t>Redesigned so that you can ‘interactively replay’ parts of lecture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8063"/>
            <a:ext cx="10515600" cy="2852737"/>
          </a:xfrm>
        </p:spPr>
        <p:txBody>
          <a:bodyPr/>
          <a:lstStyle/>
          <a:p>
            <a:r>
              <a:rPr lang="en-US" dirty="0"/>
              <a:t>The world is increasingly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driven by data…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50361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class teaches </a:t>
            </a:r>
            <a:r>
              <a:rPr lang="en-US" b="1" dirty="0"/>
              <a:t>the basics </a:t>
            </a:r>
            <a:r>
              <a:rPr lang="en-US" dirty="0"/>
              <a:t>of how to use &amp; manage data.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73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expected from you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93726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Attend lectures</a:t>
            </a:r>
          </a:p>
          <a:p>
            <a:pPr lvl="1"/>
            <a:r>
              <a:rPr lang="en-US" dirty="0"/>
              <a:t>If you don’t, it’s </a:t>
            </a:r>
            <a:r>
              <a:rPr lang="en-US" u="sng" dirty="0"/>
              <a:t>at your own peril</a:t>
            </a:r>
          </a:p>
          <a:p>
            <a:endParaRPr lang="en-US" dirty="0"/>
          </a:p>
          <a:p>
            <a:r>
              <a:rPr lang="en-US" b="1" dirty="0"/>
              <a:t>Be active and think critically</a:t>
            </a:r>
          </a:p>
          <a:p>
            <a:pPr lvl="1"/>
            <a:r>
              <a:rPr lang="en-US" dirty="0"/>
              <a:t>Ask questions, post comments on forums</a:t>
            </a:r>
          </a:p>
          <a:p>
            <a:endParaRPr lang="en-US" dirty="0"/>
          </a:p>
          <a:p>
            <a:r>
              <a:rPr lang="en-US" b="1" dirty="0"/>
              <a:t>Do programming and homework projects </a:t>
            </a:r>
          </a:p>
          <a:p>
            <a:pPr lvl="1"/>
            <a:r>
              <a:rPr lang="en-US" dirty="0"/>
              <a:t>Start early and </a:t>
            </a:r>
            <a:r>
              <a:rPr lang="en-US" u="sng" dirty="0"/>
              <a:t>be honest</a:t>
            </a:r>
          </a:p>
          <a:p>
            <a:endParaRPr lang="en-US" dirty="0"/>
          </a:p>
          <a:p>
            <a:r>
              <a:rPr lang="en-US" b="1" dirty="0"/>
              <a:t>Study for tests and exams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1</a:t>
            </a:r>
            <a:r>
              <a:rPr lang="en-US" baseline="30000" dirty="0"/>
              <a:t>st</a:t>
            </a:r>
            <a:r>
              <a:rPr lang="en-US" dirty="0"/>
              <a:t> half - from a user’s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Foundations: </a:t>
            </a:r>
            <a:r>
              <a:rPr lang="en-US" dirty="0"/>
              <a:t>Relational data models &amp; SQL</a:t>
            </a:r>
            <a:endParaRPr lang="en-US" i="1" dirty="0"/>
          </a:p>
          <a:p>
            <a:pPr lvl="1"/>
            <a:r>
              <a:rPr lang="en-US" u="sng" dirty="0"/>
              <a:t>Lectures 2-3</a:t>
            </a:r>
          </a:p>
          <a:p>
            <a:pPr lvl="1"/>
            <a:r>
              <a:rPr lang="en-US" dirty="0"/>
              <a:t>How to manipulate data with SQL, a declarative language</a:t>
            </a:r>
          </a:p>
          <a:p>
            <a:pPr lvl="2"/>
            <a:r>
              <a:rPr lang="en-US" i="1" dirty="0"/>
              <a:t>reduced expressive power but the system can do more for you</a:t>
            </a:r>
          </a:p>
          <a:p>
            <a:pPr marL="457200" lvl="1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Database Design</a:t>
            </a:r>
            <a:r>
              <a:rPr lang="en-US" dirty="0"/>
              <a:t>: Design theory and constraints</a:t>
            </a:r>
            <a:endParaRPr lang="en-US" i="1" dirty="0"/>
          </a:p>
          <a:p>
            <a:pPr lvl="1"/>
            <a:r>
              <a:rPr lang="en-US" u="sng" dirty="0"/>
              <a:t>Lectures 4-6</a:t>
            </a:r>
          </a:p>
          <a:p>
            <a:pPr lvl="1"/>
            <a:r>
              <a:rPr lang="en-US" dirty="0"/>
              <a:t>Designing relational schema to keep your data from getting corrupted</a:t>
            </a:r>
          </a:p>
          <a:p>
            <a:pPr lvl="1"/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Transactions: </a:t>
            </a:r>
            <a:r>
              <a:rPr lang="en-US" dirty="0"/>
              <a:t>Syntax &amp; supporting systems</a:t>
            </a:r>
          </a:p>
          <a:p>
            <a:pPr lvl="1"/>
            <a:r>
              <a:rPr lang="en-US" u="sng" dirty="0"/>
              <a:t>Lectures 7-8</a:t>
            </a:r>
          </a:p>
          <a:p>
            <a:pPr lvl="1"/>
            <a:r>
              <a:rPr lang="en-US" dirty="0"/>
              <a:t>A programmer’s abstraction for data consistency</a:t>
            </a:r>
            <a:endParaRPr lang="en-US" b="1" dirty="0"/>
          </a:p>
          <a:p>
            <a:pPr marL="91440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73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6906" cy="1325563"/>
          </a:xfrm>
        </p:spPr>
        <p:txBody>
          <a:bodyPr>
            <a:normAutofit/>
          </a:bodyPr>
          <a:lstStyle/>
          <a:p>
            <a:r>
              <a:rPr lang="en-US" dirty="0"/>
              <a:t>Lectures: 2</a:t>
            </a:r>
            <a:r>
              <a:rPr lang="en-US" baseline="30000" dirty="0"/>
              <a:t>nd</a:t>
            </a:r>
            <a:r>
              <a:rPr lang="en-US" dirty="0"/>
              <a:t> half - understanding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3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4. Introduction to database systems</a:t>
            </a:r>
          </a:p>
          <a:p>
            <a:pPr lvl="1"/>
            <a:r>
              <a:rPr lang="en-US" u="sng" dirty="0"/>
              <a:t>Lectures 12-16</a:t>
            </a:r>
          </a:p>
          <a:p>
            <a:pPr lvl="1"/>
            <a:r>
              <a:rPr lang="en-US" dirty="0"/>
              <a:t>Indexing </a:t>
            </a:r>
          </a:p>
          <a:p>
            <a:pPr lvl="1"/>
            <a:r>
              <a:rPr lang="en-US" dirty="0"/>
              <a:t>External Memory Algorithms (IO model) for sorting, joins, etc.</a:t>
            </a:r>
          </a:p>
          <a:p>
            <a:pPr lvl="1"/>
            <a:r>
              <a:rPr lang="en-US" dirty="0"/>
              <a:t>Basics of query optimization (Cost Estimates)</a:t>
            </a:r>
          </a:p>
          <a:p>
            <a:pPr lvl="1"/>
            <a:r>
              <a:rPr lang="en-US" dirty="0"/>
              <a:t>Relational algebra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5. Specialized and New Data Processing Systems</a:t>
            </a:r>
          </a:p>
          <a:p>
            <a:pPr lvl="1"/>
            <a:r>
              <a:rPr lang="en-US" u="sng" dirty="0"/>
              <a:t>Lectures 17-19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Hadoop and its 10 year anniversary</a:t>
            </a:r>
          </a:p>
          <a:p>
            <a:pPr lvl="1"/>
            <a:r>
              <a:rPr lang="en-US" dirty="0" err="1"/>
              <a:t>SparkSQL</a:t>
            </a:r>
            <a:r>
              <a:rPr lang="en-US" dirty="0"/>
              <a:t>. The re-rise of SQL</a:t>
            </a:r>
          </a:p>
          <a:p>
            <a:pPr lvl="1"/>
            <a:r>
              <a:rPr lang="en-US" dirty="0"/>
              <a:t>Next-gen analytics systems &amp; current intersections with ML &amp; AI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092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A note about format of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35120" y="1969099"/>
            <a:ext cx="3264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/>
              <a:t>These are asides / notes </a:t>
            </a:r>
            <a:r>
              <a:rPr lang="en-US" i="1"/>
              <a:t>(still need to know these in general!)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5120" y="4119427"/>
            <a:ext cx="65932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Main point of slide / key takeaway at bottom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554" y="3162514"/>
            <a:ext cx="63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Definitions in blue with </a:t>
            </a:r>
            <a:r>
              <a:rPr lang="en-US" b="1" u="sng" dirty="0">
                <a:latin typeface="+mj-lt"/>
              </a:rPr>
              <a:t>concept being defined</a:t>
            </a:r>
            <a:r>
              <a:rPr lang="en-US" dirty="0">
                <a:latin typeface="+mj-lt"/>
              </a:rPr>
              <a:t> bold &amp; underlined</a:t>
            </a:r>
            <a:endParaRPr lang="en-US" u="sng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5120" y="5230228"/>
            <a:ext cx="29671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Warnings- pay attention here!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8428" y="1403881"/>
            <a:ext cx="1213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Take note!!</a:t>
            </a:r>
          </a:p>
        </p:txBody>
      </p:sp>
    </p:spTree>
    <p:extLst>
      <p:ext uri="{BB962C8B-B14F-4D97-AF65-F5344CB8AC3E}">
        <p14:creationId xmlns:p14="http://schemas.microsoft.com/office/powerpoint/2010/main" val="70685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“Hello World”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662" cy="4895850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 are interactive shells which </a:t>
            </a:r>
            <a:r>
              <a:rPr lang="en-US" b="1" dirty="0"/>
              <a:t>save output in a nice notebook format</a:t>
            </a:r>
          </a:p>
          <a:p>
            <a:pPr lvl="1"/>
            <a:r>
              <a:rPr lang="en-US" dirty="0"/>
              <a:t>They also can display markdown, </a:t>
            </a:r>
            <a:r>
              <a:rPr lang="en-US" dirty="0" err="1"/>
              <a:t>LaTeX</a:t>
            </a:r>
            <a:r>
              <a:rPr lang="en-US" dirty="0"/>
              <a:t>, HTML, </a:t>
            </a:r>
            <a:r>
              <a:rPr lang="en-US" dirty="0" err="1"/>
              <a:t>js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You’ll use these for </a:t>
            </a:r>
          </a:p>
          <a:p>
            <a:pPr lvl="1"/>
            <a:r>
              <a:rPr lang="en-US" dirty="0"/>
              <a:t>in-class activities</a:t>
            </a:r>
          </a:p>
          <a:p>
            <a:pPr lvl="1"/>
            <a:r>
              <a:rPr lang="en-US" dirty="0"/>
              <a:t>interactive lecture supplements/recaps</a:t>
            </a:r>
          </a:p>
          <a:p>
            <a:pPr lvl="1"/>
            <a:r>
              <a:rPr lang="en-US" dirty="0" err="1"/>
              <a:t>homeworks</a:t>
            </a:r>
            <a:r>
              <a:rPr lang="en-US" dirty="0"/>
              <a:t>, projects, etc.- if helpful!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81615" y="1964455"/>
            <a:ext cx="284324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i="1" dirty="0"/>
              <a:t>FYI</a:t>
            </a:r>
            <a:r>
              <a:rPr lang="en-US" sz="1400" i="1"/>
              <a:t>: “</a:t>
            </a:r>
            <a:r>
              <a:rPr lang="en-US" sz="1400" i="1" dirty="0" err="1"/>
              <a:t>Jupyter</a:t>
            </a:r>
            <a:r>
              <a:rPr lang="en-US" sz="1400" i="1" dirty="0"/>
              <a:t> Notebook” are also called </a:t>
            </a:r>
            <a:r>
              <a:rPr lang="en-US" sz="1400" i="1" dirty="0" err="1"/>
              <a:t>iPython</a:t>
            </a:r>
            <a:r>
              <a:rPr lang="en-US" sz="1400" i="1" dirty="0"/>
              <a:t> notebooks but they handle other languages too.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4685" y="4528311"/>
            <a:ext cx="325589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Note: you </a:t>
            </a:r>
            <a:r>
              <a:rPr lang="en-US" sz="2400" b="1" u="sng" dirty="0"/>
              <a:t>do</a:t>
            </a:r>
            <a:r>
              <a:rPr lang="en-US" sz="2400" b="1" dirty="0"/>
              <a:t> need to know or learn python </a:t>
            </a:r>
            <a:r>
              <a:rPr lang="en-US" sz="2400" dirty="0"/>
              <a:t>for this course!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65" y="3109500"/>
            <a:ext cx="1991753" cy="23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6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1" y="5514135"/>
            <a:ext cx="105156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As a general policy in upper-level CS courses, </a:t>
            </a:r>
            <a:r>
              <a:rPr lang="en-US" sz="2400" b="1" u="sng" dirty="0">
                <a:latin typeface="+mj-lt"/>
              </a:rPr>
              <a:t>Windows is not officially supported</a:t>
            </a:r>
            <a:r>
              <a:rPr lang="en-US" sz="2400" dirty="0">
                <a:latin typeface="+mj-lt"/>
              </a:rPr>
              <a:t>.  However we are making a best-effort attempt to provide some solutions 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3842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HIGHLY RECOMMENDED. </a:t>
            </a:r>
            <a:r>
              <a:rPr lang="en-US" dirty="0"/>
              <a:t>Install </a:t>
            </a:r>
            <a:r>
              <a:rPr lang="en-US" b="1" u="sng" dirty="0"/>
              <a:t>on your laptop</a:t>
            </a:r>
            <a:r>
              <a:rPr lang="en-US" dirty="0"/>
              <a:t> via the instructions on the next slide / Piazza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Other options running via one of the alternative methods: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/>
              <a:t>Ubuntu VM.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/>
              <a:t>Corn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Come to our </a:t>
            </a:r>
            <a:r>
              <a:rPr lang="en-US" b="1" u="sng" dirty="0"/>
              <a:t>Installation Office Hours </a:t>
            </a:r>
            <a:r>
              <a:rPr lang="en-US" dirty="0"/>
              <a:t>after this class and tomorrow</a:t>
            </a:r>
            <a:r>
              <a:rPr lang="en-US" b="1" u="sng" dirty="0"/>
              <a:t>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66503" y="3100189"/>
            <a:ext cx="239606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Please help out your peers by posting issues / solutions on Piazza!</a:t>
            </a:r>
          </a:p>
        </p:txBody>
      </p:sp>
    </p:spTree>
    <p:extLst>
      <p:ext uri="{BB962C8B-B14F-4D97-AF65-F5344CB8AC3E}">
        <p14:creationId xmlns:p14="http://schemas.microsoft.com/office/powerpoint/2010/main" val="13244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9800" y="6176963"/>
            <a:ext cx="77724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Ask help for setup &amp; installation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763982"/>
            <a:ext cx="11222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http://open.gnu.ac.kr/</a:t>
            </a:r>
            <a:r>
              <a:rPr lang="en-US" sz="4000" dirty="0" err="1"/>
              <a:t>mediawiki</a:t>
            </a:r>
            <a:r>
              <a:rPr lang="en-US" sz="4000" dirty="0"/>
              <a:t>/</a:t>
            </a:r>
            <a:r>
              <a:rPr lang="en-US" sz="4000" dirty="0" err="1"/>
              <a:t>index.php?title</a:t>
            </a:r>
            <a:r>
              <a:rPr lang="en-US" sz="4000" dirty="0"/>
              <a:t>=Database_2018-02</a:t>
            </a:r>
          </a:p>
        </p:txBody>
      </p:sp>
    </p:spTree>
    <p:extLst>
      <p:ext uri="{BB962C8B-B14F-4D97-AF65-F5344CB8AC3E}">
        <p14:creationId xmlns:p14="http://schemas.microsoft.com/office/powerpoint/2010/main" val="45688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DB-WS01a.ipynb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40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Overview of the relational data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030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79626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Definition of DBMS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Data models &amp; the relational data model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Schemas &amp; data independence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+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9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We Will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collect and store </a:t>
            </a:r>
            <a:r>
              <a:rPr lang="en-US" dirty="0">
                <a:latin typeface="+mj-lt"/>
              </a:rPr>
              <a:t>large amounts of data?</a:t>
            </a:r>
          </a:p>
          <a:p>
            <a:pPr lvl="1"/>
            <a:r>
              <a:rPr lang="en-US" dirty="0">
                <a:latin typeface="+mj-lt"/>
              </a:rPr>
              <a:t>By building tools and data structures to efficiently index and serve data</a:t>
            </a:r>
          </a:p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efficiently query </a:t>
            </a:r>
            <a:r>
              <a:rPr lang="en-US" dirty="0">
                <a:latin typeface="+mj-lt"/>
              </a:rPr>
              <a:t>data?</a:t>
            </a:r>
          </a:p>
          <a:p>
            <a:pPr lvl="1"/>
            <a:r>
              <a:rPr lang="en-US" dirty="0">
                <a:latin typeface="+mj-lt"/>
              </a:rPr>
              <a:t>By compiling high-level declarative queries into efficient low-level plans</a:t>
            </a:r>
          </a:p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safely update </a:t>
            </a:r>
            <a:r>
              <a:rPr lang="en-US" dirty="0">
                <a:latin typeface="+mj-lt"/>
              </a:rPr>
              <a:t>data?</a:t>
            </a:r>
          </a:p>
          <a:p>
            <a:pPr lvl="1"/>
            <a:r>
              <a:rPr lang="en-US" dirty="0">
                <a:latin typeface="+mj-lt"/>
              </a:rPr>
              <a:t>By managing concurrent access to state as it is read and written</a:t>
            </a:r>
          </a:p>
          <a:p>
            <a:r>
              <a:rPr lang="en-US" dirty="0">
                <a:latin typeface="+mj-lt"/>
              </a:rPr>
              <a:t>How do different database systems manage </a:t>
            </a:r>
            <a:r>
              <a:rPr lang="en-US" b="1" dirty="0"/>
              <a:t>design trade-offs</a:t>
            </a:r>
            <a:r>
              <a:rPr lang="en-US" dirty="0">
                <a:latin typeface="+mj-lt"/>
              </a:rPr>
              <a:t>?</a:t>
            </a:r>
          </a:p>
          <a:p>
            <a:pPr lvl="1"/>
            <a:r>
              <a:rPr lang="en-US" dirty="0">
                <a:latin typeface="+mj-lt"/>
              </a:rPr>
              <a:t>e.g., at scale, in a distributed environment?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122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large, integrated collection of data</a:t>
            </a:r>
          </a:p>
          <a:p>
            <a:endParaRPr lang="en-US" dirty="0"/>
          </a:p>
          <a:p>
            <a:r>
              <a:rPr lang="en-US" dirty="0"/>
              <a:t>Models a real-world </a:t>
            </a:r>
            <a:r>
              <a:rPr lang="en-US" i="1" u="sng" dirty="0"/>
              <a:t>enterprise</a:t>
            </a:r>
          </a:p>
          <a:p>
            <a:pPr lvl="1"/>
            <a:r>
              <a:rPr lang="en-US" i="1" dirty="0"/>
              <a:t>Entities </a:t>
            </a:r>
            <a:r>
              <a:rPr lang="en-US" dirty="0"/>
              <a:t>(e.g., Students, Courses)</a:t>
            </a:r>
          </a:p>
          <a:p>
            <a:pPr lvl="1"/>
            <a:r>
              <a:rPr lang="en-US" i="1" dirty="0"/>
              <a:t>Relationships </a:t>
            </a:r>
            <a:r>
              <a:rPr lang="en-US" dirty="0"/>
              <a:t>(e.g.,</a:t>
            </a:r>
            <a:r>
              <a:rPr lang="en-US" i="1" dirty="0"/>
              <a:t> </a:t>
            </a:r>
            <a:r>
              <a:rPr lang="en-US" dirty="0"/>
              <a:t>Alice is enrolled in 145)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050" y="4833307"/>
            <a:ext cx="68199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Database Management System (DBMS)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piece of software designed to store and manage databases</a:t>
            </a:r>
            <a:endParaRPr lang="en-US" sz="2800" u="sng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DBMS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C148-71A6-4219-B2B5-06E3FD297E0C}" type="slidenum">
              <a:rPr lang="en-US"/>
              <a:pPr/>
              <a:t>31</a:t>
            </a:fld>
            <a:endParaRPr lang="en-US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Motivating, Running Example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building a course management system (</a:t>
            </a:r>
            <a:r>
              <a:rPr lang="en-US" b="1" dirty="0"/>
              <a:t>CMS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Courses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Who takes what</a:t>
            </a:r>
          </a:p>
          <a:p>
            <a:pPr lvl="1"/>
            <a:r>
              <a:rPr lang="en-US" dirty="0"/>
              <a:t>Who teaches what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229100" y="2588269"/>
            <a:ext cx="381000" cy="1295400"/>
          </a:xfrm>
          <a:prstGeom prst="rightBrac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300513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229100" y="4692742"/>
            <a:ext cx="381000" cy="685800"/>
          </a:xfrm>
          <a:prstGeom prst="rightBrace">
            <a:avLst/>
          </a:prstGeom>
          <a:noFill/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8596" y="480480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F0"/>
                </a:solidFill>
              </a:rPr>
              <a:t>Relationships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/>
      <p:bldP spid="5" grpId="0" animBg="1"/>
      <p:bldP spid="6" grpId="0"/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7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data model </a:t>
            </a:r>
            <a:r>
              <a:rPr lang="en-US" dirty="0"/>
              <a:t>is a collection of concepts for describing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u="sng" dirty="0"/>
              <a:t>relational model of data</a:t>
            </a:r>
            <a:r>
              <a:rPr lang="en-US" dirty="0"/>
              <a:t> is the most widely used model today</a:t>
            </a:r>
          </a:p>
          <a:p>
            <a:pPr lvl="2"/>
            <a:r>
              <a:rPr lang="en-US" dirty="0"/>
              <a:t>Main Concept: the </a:t>
            </a:r>
            <a:r>
              <a:rPr lang="en-US" i="1" dirty="0"/>
              <a:t>relation</a:t>
            </a:r>
            <a:r>
              <a:rPr lang="en-US" dirty="0"/>
              <a:t>- essentially, a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is a description of a particular collection of data, </a:t>
            </a:r>
            <a:r>
              <a:rPr lang="en-US" b="1" dirty="0"/>
              <a:t>using the given data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 every </a:t>
            </a:r>
            <a:r>
              <a:rPr lang="en-US" i="1" dirty="0"/>
              <a:t>relation</a:t>
            </a:r>
            <a:r>
              <a:rPr lang="en-US" dirty="0"/>
              <a:t> in a relational data model has a </a:t>
            </a:r>
            <a:r>
              <a:rPr lang="en-US" i="1" dirty="0"/>
              <a:t>schema</a:t>
            </a:r>
            <a:r>
              <a:rPr lang="en-US" dirty="0"/>
              <a:t> describing types, etc.</a:t>
            </a:r>
            <a:endParaRPr lang="en-US" i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916746"/>
            <a:ext cx="10515600" cy="2852737"/>
          </a:xfrm>
        </p:spPr>
        <p:txBody>
          <a:bodyPr/>
          <a:lstStyle/>
          <a:p>
            <a:r>
              <a:rPr lang="en-US" dirty="0"/>
              <a:t>“Relational databases form the bedrock of western civilization”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96471"/>
            <a:ext cx="10515600" cy="1500187"/>
          </a:xfrm>
        </p:spPr>
        <p:txBody>
          <a:bodyPr/>
          <a:lstStyle/>
          <a:p>
            <a:pPr algn="r"/>
            <a:r>
              <a:rPr lang="en-US" dirty="0"/>
              <a:t>- Bruce Lindsay, IBM Research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94" y="947928"/>
            <a:ext cx="3656306" cy="26365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FD1D49-A476-034F-9094-8CF223D58CA5}"/>
              </a:ext>
            </a:extLst>
          </p:cNvPr>
          <p:cNvSpPr/>
          <p:nvPr/>
        </p:nvSpPr>
        <p:spPr>
          <a:xfrm>
            <a:off x="6391929" y="6053769"/>
            <a:ext cx="496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jaf-bernino-sans"/>
              </a:rPr>
              <a:t>expert in designing database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12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8829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826"/>
            <a:ext cx="8229600" cy="4525963"/>
          </a:xfrm>
        </p:spPr>
        <p:txBody>
          <a:bodyPr/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7602"/>
              </p:ext>
            </p:extLst>
          </p:nvPr>
        </p:nvGraphicFramePr>
        <p:xfrm>
          <a:off x="1676400" y="3617429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018"/>
              </p:ext>
            </p:extLst>
          </p:nvPr>
        </p:nvGraphicFramePr>
        <p:xfrm>
          <a:off x="7696200" y="3617429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561"/>
              </p:ext>
            </p:extLst>
          </p:nvPr>
        </p:nvGraphicFramePr>
        <p:xfrm>
          <a:off x="4572000" y="5065229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513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Relations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6328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33"/>
            <a:ext cx="8229600" cy="4525963"/>
          </a:xfrm>
        </p:spPr>
        <p:txBody>
          <a:bodyPr/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2163"/>
              </p:ext>
            </p:extLst>
          </p:nvPr>
        </p:nvGraphicFramePr>
        <p:xfrm>
          <a:off x="1676400" y="3614928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04012"/>
              </p:ext>
            </p:extLst>
          </p:nvPr>
        </p:nvGraphicFramePr>
        <p:xfrm>
          <a:off x="7696200" y="3614928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15663"/>
              </p:ext>
            </p:extLst>
          </p:nvPr>
        </p:nvGraphicFramePr>
        <p:xfrm>
          <a:off x="4572000" y="5062728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488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286000" y="4834128"/>
            <a:ext cx="2362200" cy="91440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43600" y="4300728"/>
            <a:ext cx="1752600" cy="141427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Corresponding </a:t>
            </a:r>
            <a:r>
              <a:rPr lang="en-US" sz="2000" i="1" dirty="0"/>
              <a:t>keys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5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Schemata…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Physical Schema</a:t>
            </a:r>
            <a:r>
              <a:rPr lang="en-US" dirty="0"/>
              <a:t>: describes data layout</a:t>
            </a:r>
          </a:p>
          <a:p>
            <a:pPr lvl="1"/>
            <a:r>
              <a:rPr lang="en-US" dirty="0"/>
              <a:t>Relations as unordered files</a:t>
            </a:r>
          </a:p>
          <a:p>
            <a:pPr lvl="1"/>
            <a:r>
              <a:rPr lang="en-US" dirty="0"/>
              <a:t>Some data in sorted order (index)</a:t>
            </a:r>
          </a:p>
          <a:p>
            <a:endParaRPr lang="en-US" i="1" dirty="0"/>
          </a:p>
          <a:p>
            <a:r>
              <a:rPr lang="en-US" i="1" dirty="0"/>
              <a:t>Logical Schema: </a:t>
            </a:r>
            <a:r>
              <a:rPr lang="en-US" dirty="0"/>
              <a:t>Previous slide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External Schema</a:t>
            </a:r>
            <a:r>
              <a:rPr lang="en-US" dirty="0"/>
              <a:t>: (Views)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Course_info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enrollment: </a:t>
            </a:r>
            <a:r>
              <a:rPr lang="en-US" i="1" dirty="0"/>
              <a:t>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Derived from other tables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9120" y="449371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0" y="274096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Administrators</a:t>
            </a:r>
          </a:p>
        </p:txBody>
      </p:sp>
      <p:sp>
        <p:nvSpPr>
          <p:cNvPr id="11" name="Up Arrow 10"/>
          <p:cNvSpPr/>
          <p:nvPr/>
        </p:nvSpPr>
        <p:spPr>
          <a:xfrm>
            <a:off x="8077200" y="2667000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077200" y="4457848"/>
            <a:ext cx="3048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Concept:</a:t>
            </a:r>
            <a:r>
              <a:rPr lang="en-US" dirty="0"/>
              <a:t> Applications do not need to worry about </a:t>
            </a:r>
            <a:r>
              <a:rPr lang="en-US" i="1" dirty="0"/>
              <a:t>how the data is structured and stored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86475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Logical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changes in the </a:t>
            </a:r>
            <a:r>
              <a:rPr lang="en-US" sz="2800" i="1" dirty="0">
                <a:latin typeface="+mj-lt"/>
              </a:rPr>
              <a:t>logical structure of </a:t>
            </a:r>
            <a:r>
              <a:rPr lang="en-US" sz="2800" i="1">
                <a:latin typeface="+mj-lt"/>
              </a:rPr>
              <a:t>the data</a:t>
            </a:r>
            <a:endParaRPr lang="en-US" sz="2800" i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64250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Physical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</a:t>
            </a:r>
            <a:r>
              <a:rPr lang="en-US" sz="2800" i="1" dirty="0">
                <a:latin typeface="+mj-lt"/>
              </a:rPr>
              <a:t>physical </a:t>
            </a:r>
            <a:r>
              <a:rPr lang="en-US" sz="2800" i="1">
                <a:latin typeface="+mj-lt"/>
              </a:rPr>
              <a:t>layout changes</a:t>
            </a:r>
            <a:endParaRPr lang="en-US" sz="28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304" y="6176962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One of the most important reasons to use a DBMS</a:t>
            </a:r>
            <a:endParaRPr lang="en-US" sz="2800" b="1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348984" y="2686475"/>
            <a:ext cx="4066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I.e. should not need to ask: can we add  a new entity or attribute without rewriting the application?</a:t>
            </a:r>
            <a:endParaRPr lang="en-US" i="1" u="sng" dirty="0"/>
          </a:p>
        </p:txBody>
      </p:sp>
      <p:sp>
        <p:nvSpPr>
          <p:cNvPr id="12" name="Rectangle 11"/>
          <p:cNvSpPr/>
          <p:nvPr/>
        </p:nvSpPr>
        <p:spPr>
          <a:xfrm>
            <a:off x="6348984" y="4364250"/>
            <a:ext cx="390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I.e. should not need to ask: which disks are the data stored on? Is the data indexed?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DB-WS01b.ipynb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780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Overview of DBMS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concepts &amp;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48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you’ll use this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Building almost any software application</a:t>
            </a:r>
          </a:p>
          <a:p>
            <a:pPr lvl="1"/>
            <a:r>
              <a:rPr lang="en-US" dirty="0">
                <a:latin typeface="+mj-lt"/>
              </a:rPr>
              <a:t>e.g., mobile, cloud, consumer, enterprise, analytics, machine learning</a:t>
            </a:r>
          </a:p>
          <a:p>
            <a:pPr lvl="1"/>
            <a:r>
              <a:rPr lang="en-US" dirty="0">
                <a:latin typeface="+mj-lt"/>
              </a:rPr>
              <a:t>Corollary: every application you use uses a database</a:t>
            </a:r>
          </a:p>
          <a:p>
            <a:pPr lvl="1"/>
            <a:r>
              <a:rPr lang="en-US" dirty="0">
                <a:latin typeface="+mj-lt"/>
              </a:rPr>
              <a:t>Bonus: every program consumes data (even if only the program text!)			</a:t>
            </a:r>
          </a:p>
          <a:p>
            <a:r>
              <a:rPr lang="en-US" dirty="0">
                <a:latin typeface="+mj-lt"/>
              </a:rPr>
              <a:t>Performing data analytics</a:t>
            </a:r>
          </a:p>
          <a:p>
            <a:pPr lvl="1"/>
            <a:r>
              <a:rPr lang="en-US" dirty="0">
                <a:latin typeface="+mj-lt"/>
              </a:rPr>
              <a:t>Business intelligence, data science, predictive modeling</a:t>
            </a:r>
          </a:p>
          <a:p>
            <a:pPr lvl="1"/>
            <a:r>
              <a:rPr lang="en-US" dirty="0">
                <a:latin typeface="+mj-lt"/>
              </a:rPr>
              <a:t>(Even if you’re using Pandas, you’re using relational algebra!)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Building data-intensive tools and applications</a:t>
            </a:r>
          </a:p>
          <a:p>
            <a:pPr lvl="1"/>
            <a:r>
              <a:rPr lang="en-US" dirty="0">
                <a:latin typeface="+mj-lt"/>
              </a:rPr>
              <a:t>Many core concepts power deep learning frameworks to self-driving cars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Transactions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Concurrency &amp; locking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Atomicity &amp; logging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867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Many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61656"/>
          </a:xfrm>
        </p:spPr>
        <p:txBody>
          <a:bodyPr>
            <a:normAutofit/>
          </a:bodyPr>
          <a:lstStyle/>
          <a:p>
            <a:r>
              <a:rPr lang="en-US" dirty="0"/>
              <a:t>Suppose that our CMS application serves 1000’s of users or more- what are some </a:t>
            </a:r>
            <a:r>
              <a:rPr lang="en-US" b="1" dirty="0"/>
              <a:t>challenges?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766960"/>
            <a:ext cx="46939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DBMS allows user to write programs </a:t>
            </a:r>
          </a:p>
          <a:p>
            <a:r>
              <a:rPr lang="en-US" sz="2400" dirty="0">
                <a:latin typeface="+mj-lt"/>
              </a:rPr>
              <a:t>as if they were the </a:t>
            </a:r>
            <a:r>
              <a:rPr lang="en-US" sz="2400" b="1" dirty="0">
                <a:latin typeface="+mj-lt"/>
              </a:rPr>
              <a:t>only</a:t>
            </a:r>
            <a:r>
              <a:rPr lang="en-US" sz="2400" dirty="0">
                <a:latin typeface="+mj-lt"/>
              </a:rPr>
              <a:t> 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094364"/>
            <a:ext cx="469392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+mj-lt"/>
              </a:rPr>
              <a:t>Disk/SSD access is slow, DBMS hide the latency by doing more CPU work concurrently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2801891"/>
            <a:ext cx="5059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Security</a:t>
            </a:r>
            <a:r>
              <a:rPr lang="en-US" sz="2400" dirty="0"/>
              <a:t>: Different users, different roles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Performance</a:t>
            </a:r>
            <a:r>
              <a:rPr lang="en-US" sz="2400" dirty="0"/>
              <a:t>: Need to provide concurrent access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Consistency</a:t>
            </a:r>
            <a:r>
              <a:rPr lang="en-US" sz="2400" dirty="0"/>
              <a:t>: Concurrency can lead to update problems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977652"/>
            <a:ext cx="342747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i="1" dirty="0"/>
              <a:t>We won’t look at too much in this course, but is </a:t>
            </a:r>
            <a:r>
              <a:rPr lang="en-US" i="1" u="sng" dirty="0"/>
              <a:t>extremely</a:t>
            </a:r>
            <a:r>
              <a:rPr lang="en-US" i="1" dirty="0"/>
              <a:t>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/>
              <a:t>A key concept is the </a:t>
            </a:r>
            <a:r>
              <a:rPr lang="en-US" b="1" dirty="0"/>
              <a:t>transaction (TXN)</a:t>
            </a:r>
            <a:r>
              <a:rPr lang="en-US" dirty="0"/>
              <a:t>: an</a:t>
            </a:r>
            <a:r>
              <a:rPr lang="en-US" i="1" dirty="0"/>
              <a:t> </a:t>
            </a:r>
            <a:r>
              <a:rPr lang="en-US" b="1" dirty="0"/>
              <a:t>atomic</a:t>
            </a:r>
            <a:r>
              <a:rPr lang="en-US" i="1" dirty="0"/>
              <a:t> </a:t>
            </a:r>
            <a:r>
              <a:rPr lang="en-US" dirty="0"/>
              <a:t>sequence of db actions (reads/writes)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6981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4693"/>
              </p:ext>
            </p:extLst>
          </p:nvPr>
        </p:nvGraphicFramePr>
        <p:xfrm>
          <a:off x="605855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 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4423"/>
              </p:ext>
            </p:extLst>
          </p:nvPr>
        </p:nvGraphicFramePr>
        <p:xfrm>
          <a:off x="8991376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 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8964" y="3027617"/>
            <a:ext cx="508263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Transfer $3k from a10 to a20: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Debit $3k from a10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Credit $3k to a20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965" y="4931839"/>
            <a:ext cx="496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000" dirty="0"/>
              <a:t>Crash before 1,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After 1 but before 2,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After 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780" y="5061584"/>
            <a:ext cx="3628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Written naively, in which states is </a:t>
            </a:r>
            <a:r>
              <a:rPr lang="en-US" sz="3000" b="1" dirty="0"/>
              <a:t>atomicity</a:t>
            </a:r>
            <a:r>
              <a:rPr lang="en-US" sz="3000" dirty="0"/>
              <a:t> preserved?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40036" y="5150915"/>
            <a:ext cx="309750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DB Always preserves atomicity!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/>
      <p:bldP spid="16" grpId="0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/>
              <a:t>A key concept is the </a:t>
            </a:r>
            <a:r>
              <a:rPr lang="en-US" b="1" dirty="0"/>
              <a:t>transaction (TXN)</a:t>
            </a:r>
            <a:r>
              <a:rPr lang="en-US" dirty="0"/>
              <a:t>: an</a:t>
            </a:r>
            <a:r>
              <a:rPr lang="en-US" i="1" dirty="0"/>
              <a:t> </a:t>
            </a:r>
            <a:r>
              <a:rPr lang="en-US" b="1" dirty="0"/>
              <a:t>atomic</a:t>
            </a:r>
            <a:r>
              <a:rPr lang="en-US" i="1" dirty="0"/>
              <a:t> </a:t>
            </a:r>
            <a:r>
              <a:rPr lang="en-US" dirty="0"/>
              <a:t>sequence of db actions (reads/writes)</a:t>
            </a:r>
          </a:p>
          <a:p>
            <a:pPr lvl="1"/>
            <a:r>
              <a:rPr lang="en-US" dirty="0"/>
              <a:t>If a user cancels a TXN, it should be as if nothing happened!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Transactions leave the DB in a </a:t>
            </a:r>
            <a:r>
              <a:rPr lang="en-US" b="1" dirty="0"/>
              <a:t>consistent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Users may write </a:t>
            </a:r>
            <a:r>
              <a:rPr lang="en-US" u="sng" dirty="0"/>
              <a:t>integrity constraints</a:t>
            </a:r>
            <a:r>
              <a:rPr lang="en-US" i="1" dirty="0"/>
              <a:t>,</a:t>
            </a:r>
            <a:r>
              <a:rPr lang="en-US" dirty="0"/>
              <a:t> e.g., ‘each course is assigned to exactly one room’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32520" y="3793610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Consistency</a:t>
            </a:r>
            <a:r>
              <a:rPr lang="en-US" sz="2400" dirty="0">
                <a:latin typeface="+mj-lt"/>
              </a:rPr>
              <a:t>: An action results in a state which conforms to all integrity constraints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5216394"/>
            <a:ext cx="716737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/>
              <a:t>However</a:t>
            </a:r>
            <a:r>
              <a:rPr lang="en-US" sz="2400" b="1" dirty="0"/>
              <a:t>,</a:t>
            </a:r>
            <a:r>
              <a:rPr lang="en-US" sz="2400" dirty="0"/>
              <a:t> note that the DBMS does not understand the </a:t>
            </a:r>
            <a:r>
              <a:rPr lang="en-US" sz="2400" i="1" dirty="0"/>
              <a:t>real</a:t>
            </a:r>
            <a:r>
              <a:rPr lang="en-US" sz="2400" dirty="0"/>
              <a:t> meaning of the constraints– consistency burden is still on the user!</a:t>
            </a:r>
          </a:p>
        </p:txBody>
      </p:sp>
    </p:spTree>
    <p:extLst>
      <p:ext uri="{BB962C8B-B14F-4D97-AF65-F5344CB8AC3E}">
        <p14:creationId xmlns:p14="http://schemas.microsoft.com/office/powerpoint/2010/main" val="13116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Scheduling Concurrent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DBMS ensures that the execution of {T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} is equivalent to some </a:t>
            </a:r>
            <a:r>
              <a:rPr lang="en-US" b="1" dirty="0"/>
              <a:t>serial</a:t>
            </a:r>
            <a:r>
              <a:rPr lang="en-US" i="1" dirty="0"/>
              <a:t> </a:t>
            </a:r>
            <a:r>
              <a:rPr lang="en-US" dirty="0"/>
              <a:t>execution</a:t>
            </a:r>
          </a:p>
          <a:p>
            <a:pPr lvl="1"/>
            <a:endParaRPr lang="en-US" dirty="0"/>
          </a:p>
          <a:p>
            <a:r>
              <a:rPr lang="en-US" dirty="0"/>
              <a:t>One way to accomplish this: </a:t>
            </a:r>
            <a:r>
              <a:rPr lang="en-US" b="1" dirty="0"/>
              <a:t>Locking</a:t>
            </a:r>
          </a:p>
          <a:p>
            <a:pPr lvl="1"/>
            <a:r>
              <a:rPr lang="en-US" dirty="0"/>
              <a:t>Before reading or writing, transaction requires a lock from DBMS, holds until the end</a:t>
            </a:r>
          </a:p>
          <a:p>
            <a:pPr lvl="1"/>
            <a:endParaRPr lang="en-US" i="1" dirty="0"/>
          </a:p>
          <a:p>
            <a:r>
              <a:rPr lang="en-US" b="1" dirty="0"/>
              <a:t>Key Idea</a:t>
            </a:r>
            <a:r>
              <a:rPr lang="en-US" i="1" dirty="0"/>
              <a:t>: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wants to write to an item x 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wants to read x, then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conflict</a:t>
            </a:r>
            <a:r>
              <a:rPr lang="en-US" i="1" dirty="0"/>
              <a:t>.  </a:t>
            </a:r>
            <a:r>
              <a:rPr lang="en-US" dirty="0"/>
              <a:t>Solution via locking:</a:t>
            </a:r>
            <a:endParaRPr lang="en-US" i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only one winner gets the lock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loser is blocked (waits) until winner finishes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set of TXNs is </a:t>
            </a:r>
            <a:r>
              <a:rPr lang="en-US" sz="2400" b="1" u="sng" dirty="0">
                <a:latin typeface="+mj-lt"/>
              </a:rPr>
              <a:t>isolated</a:t>
            </a:r>
            <a:r>
              <a:rPr lang="en-US" sz="2400" dirty="0">
                <a:latin typeface="+mj-lt"/>
              </a:rPr>
              <a:t> if their effect is as if all were executed serially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599" y="3907140"/>
            <a:ext cx="322748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What if T</a:t>
            </a:r>
            <a:r>
              <a:rPr lang="en-US" sz="2000" baseline="-25000" dirty="0"/>
              <a:t>i </a:t>
            </a:r>
            <a:r>
              <a:rPr lang="en-US" sz="2000" dirty="0"/>
              <a:t>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need X and Y, and T</a:t>
            </a:r>
            <a:r>
              <a:rPr lang="en-US" sz="2000" baseline="-25000" dirty="0"/>
              <a:t>i</a:t>
            </a:r>
            <a:r>
              <a:rPr lang="en-US" sz="2000" dirty="0"/>
              <a:t> asks for X before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,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asks for Y before T</a:t>
            </a:r>
            <a:r>
              <a:rPr lang="en-US" sz="2000" baseline="-25000" dirty="0"/>
              <a:t>i</a:t>
            </a:r>
            <a:r>
              <a:rPr lang="en-US" sz="2000" dirty="0"/>
              <a:t>?</a:t>
            </a:r>
          </a:p>
          <a:p>
            <a:r>
              <a:rPr lang="en-US" sz="2000" dirty="0"/>
              <a:t>-&gt; </a:t>
            </a:r>
            <a:r>
              <a:rPr lang="en-US" sz="2000" i="1" dirty="0"/>
              <a:t>Deadlock!  </a:t>
            </a:r>
            <a:r>
              <a:rPr lang="en-US" sz="2000" dirty="0"/>
              <a:t>One is aborted…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3304" y="6122015"/>
            <a:ext cx="6565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All concurrency issues handled by the DBMS…</a:t>
            </a:r>
          </a:p>
        </p:txBody>
      </p:sp>
    </p:spTree>
    <p:extLst>
      <p:ext uri="{BB962C8B-B14F-4D97-AF65-F5344CB8AC3E}">
        <p14:creationId xmlns:p14="http://schemas.microsoft.com/office/powerpoint/2010/main" val="44762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/>
          </a:bodyPr>
          <a:lstStyle/>
          <a:p>
            <a:r>
              <a:rPr lang="en-US" dirty="0"/>
              <a:t>DBMS ensures </a:t>
            </a:r>
            <a:r>
              <a:rPr lang="en-US" b="1" dirty="0"/>
              <a:t>atomicity</a:t>
            </a:r>
            <a:r>
              <a:rPr lang="en-US" dirty="0"/>
              <a:t> even if a TXN crashes!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One way to accomplish this: </a:t>
            </a:r>
            <a:r>
              <a:rPr lang="en-US" b="1" dirty="0"/>
              <a:t>Write-ahead logging (WAL)</a:t>
            </a:r>
          </a:p>
          <a:p>
            <a:pPr lvl="1"/>
            <a:endParaRPr lang="en-US" i="1" dirty="0"/>
          </a:p>
          <a:p>
            <a:r>
              <a:rPr lang="en-US" b="1" dirty="0"/>
              <a:t>Key Idea</a:t>
            </a:r>
            <a:r>
              <a:rPr lang="en-US" i="1" dirty="0"/>
              <a:t>:</a:t>
            </a:r>
            <a:r>
              <a:rPr lang="en-US" b="1" dirty="0"/>
              <a:t> </a:t>
            </a:r>
            <a:r>
              <a:rPr lang="en-US" dirty="0"/>
              <a:t>Keep a log of all the writes done.</a:t>
            </a:r>
          </a:p>
          <a:p>
            <a:pPr lvl="1"/>
            <a:r>
              <a:rPr lang="en-US" dirty="0"/>
              <a:t>After a crash, the partially executed TXNs are undone using the </a:t>
            </a:r>
            <a:r>
              <a:rPr lang="en-US" u="sng" dirty="0"/>
              <a:t>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2386233"/>
            <a:ext cx="302361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Write-ahead Logging (WAL):</a:t>
            </a:r>
            <a:r>
              <a:rPr lang="en-US" sz="2400" dirty="0">
                <a:latin typeface="+mj-lt"/>
              </a:rPr>
              <a:t> Before any action is finalized, a corresponding log entry is forced to disk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600" y="4786823"/>
            <a:ext cx="29443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/>
              <a:t>We assume that the log is on “stable”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928" y="6125517"/>
            <a:ext cx="72481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All atomicity issues also handled by the DBMS…</a:t>
            </a:r>
          </a:p>
        </p:txBody>
      </p:sp>
    </p:spTree>
    <p:extLst>
      <p:ext uri="{BB962C8B-B14F-4D97-AF65-F5344CB8AC3E}">
        <p14:creationId xmlns:p14="http://schemas.microsoft.com/office/powerpoint/2010/main" val="4306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88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Well-Designed DBMS makes many people happy!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424"/>
            <a:ext cx="8232648" cy="4029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End users and DBMS vendors</a:t>
            </a:r>
          </a:p>
          <a:p>
            <a:pPr lvl="1"/>
            <a:r>
              <a:rPr lang="en-US" dirty="0"/>
              <a:t>Reduces cost and makes money</a:t>
            </a:r>
          </a:p>
          <a:p>
            <a:pPr lvl="1"/>
            <a:endParaRPr lang="en-US" dirty="0"/>
          </a:p>
          <a:p>
            <a:r>
              <a:rPr lang="en-US" dirty="0"/>
              <a:t>DB application programmers</a:t>
            </a:r>
          </a:p>
          <a:p>
            <a:pPr lvl="1"/>
            <a:r>
              <a:rPr lang="en-US" dirty="0"/>
              <a:t>Can handle more users, faster, for cheaper, and with better reliability / security guarantees!</a:t>
            </a:r>
          </a:p>
          <a:p>
            <a:pPr lvl="1"/>
            <a:endParaRPr lang="en-US" dirty="0"/>
          </a:p>
          <a:p>
            <a:r>
              <a:rPr lang="en-US" dirty="0"/>
              <a:t>Database administrators (DBA)</a:t>
            </a:r>
          </a:p>
          <a:p>
            <a:pPr lvl="1"/>
            <a:r>
              <a:rPr lang="en-US" dirty="0"/>
              <a:t>Easier time of designing logical/physical schema, handling security/authorization, tuning, crash recovery, and more…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0848" y="4851250"/>
            <a:ext cx="24871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Must still understand </a:t>
            </a:r>
          </a:p>
          <a:p>
            <a:r>
              <a:rPr lang="en-US" sz="2000" i="1" dirty="0">
                <a:latin typeface="+mj-lt"/>
              </a:rPr>
              <a:t>DB internals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Summary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DBMS are used to maintain, query, and manage large datasets.</a:t>
            </a:r>
          </a:p>
          <a:p>
            <a:pPr lvl="1"/>
            <a:r>
              <a:rPr lang="en-US" dirty="0"/>
              <a:t>Provide concurrency, recovery from crashes, quick application development, integrity, and security</a:t>
            </a:r>
          </a:p>
          <a:p>
            <a:endParaRPr lang="en-US" dirty="0"/>
          </a:p>
          <a:p>
            <a:r>
              <a:rPr lang="en-US" dirty="0"/>
              <a:t>Key abstractions give </a:t>
            </a:r>
            <a:r>
              <a:rPr lang="en-US" b="1" dirty="0"/>
              <a:t>data independence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DBMS R&amp;D is one of the broadest, most exciting fields in CS. </a:t>
            </a:r>
            <a:r>
              <a:rPr lang="en-US" b="1" dirty="0"/>
              <a:t>Fact!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Summary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Introduction, admin &amp; setup</a:t>
            </a:r>
          </a:p>
          <a:p>
            <a:pPr lvl="1"/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“Hello World!”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Overview of the relational data model</a:t>
            </a:r>
          </a:p>
          <a:p>
            <a:pPr lvl="1"/>
            <a:r>
              <a:rPr lang="en-US" dirty="0">
                <a:latin typeface="+mj-lt"/>
              </a:rPr>
              <a:t>ACTIVITY: SQL in </a:t>
            </a:r>
            <a:r>
              <a:rPr lang="en-US" dirty="0" err="1">
                <a:latin typeface="+mj-lt"/>
              </a:rPr>
              <a:t>Jupyter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Overview of DBMS topics: Key concepts &amp;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Introduction, admin &amp;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6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Motivation for studying DBs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Administrative structure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Course logistics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Overview of lecture coverage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“Hello World!”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32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Landscape… </a:t>
            </a:r>
            <a:br>
              <a:rPr lang="en-US" dirty="0"/>
            </a:br>
            <a:r>
              <a:rPr lang="en-US" dirty="0"/>
              <a:t>Infrastructure is Changing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8668"/>
            <a:ext cx="2743200" cy="365125"/>
          </a:xfrm>
        </p:spPr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28" b="3909"/>
          <a:stretch/>
        </p:blipFill>
        <p:spPr>
          <a:xfrm>
            <a:off x="2669190" y="1793054"/>
            <a:ext cx="6853620" cy="367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04084"/>
            <a:ext cx="21531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www.bigdatalandscape.com</a:t>
            </a:r>
            <a:r>
              <a:rPr lang="en-US" sz="1050" dirty="0"/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6407" y="5965448"/>
            <a:ext cx="447918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New</a:t>
            </a:r>
            <a:r>
              <a:rPr lang="en-US" sz="2800" b="1" dirty="0">
                <a:latin typeface="+mj-lt"/>
              </a:rPr>
              <a:t> tech. </a:t>
            </a:r>
            <a:r>
              <a:rPr lang="en-US" sz="2800" b="1" i="1" dirty="0">
                <a:latin typeface="+mj-lt"/>
              </a:rPr>
              <a:t>Same</a:t>
            </a:r>
            <a:r>
              <a:rPr lang="en-US" sz="2800" b="1" dirty="0">
                <a:latin typeface="+mj-lt"/>
              </a:rPr>
              <a:t> Principles.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7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b="1" dirty="0"/>
              <a:t>you</a:t>
            </a:r>
            <a:r>
              <a:rPr lang="en-US" dirty="0"/>
              <a:t> study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Mercenary</a:t>
            </a:r>
            <a:r>
              <a:rPr lang="en-US" dirty="0"/>
              <a:t>- </a:t>
            </a:r>
            <a:r>
              <a:rPr lang="en-US" b="1" dirty="0"/>
              <a:t>make more $$$:</a:t>
            </a:r>
          </a:p>
          <a:p>
            <a:pPr lvl="1"/>
            <a:r>
              <a:rPr lang="en-US" dirty="0"/>
              <a:t>Startups need DB talent right away = low employee #</a:t>
            </a:r>
          </a:p>
          <a:p>
            <a:pPr lvl="1"/>
            <a:r>
              <a:rPr lang="en-US" dirty="0"/>
              <a:t>Massive industry…</a:t>
            </a:r>
          </a:p>
          <a:p>
            <a:endParaRPr lang="en-US" dirty="0"/>
          </a:p>
          <a:p>
            <a:r>
              <a:rPr lang="en-US" b="1" dirty="0"/>
              <a:t>Intellectual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Science: data poor to data rich</a:t>
            </a:r>
          </a:p>
          <a:p>
            <a:pPr lvl="2"/>
            <a:r>
              <a:rPr lang="en-US" dirty="0"/>
              <a:t>No idea how to handle the data!</a:t>
            </a:r>
          </a:p>
          <a:p>
            <a:pPr lvl="1"/>
            <a:r>
              <a:rPr lang="en-US" dirty="0"/>
              <a:t>Fundamental ideas to/from all of CS: </a:t>
            </a:r>
          </a:p>
          <a:p>
            <a:pPr lvl="2"/>
            <a:r>
              <a:rPr lang="en-US" dirty="0"/>
              <a:t>Systems, theory, AI, logic, stats, analysis….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106" name="Picture 2" descr="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5878" y="2715866"/>
            <a:ext cx="1714500" cy="683316"/>
          </a:xfrm>
          <a:prstGeom prst="rect">
            <a:avLst/>
          </a:prstGeom>
          <a:noFill/>
        </p:spPr>
      </p:pic>
      <p:pic>
        <p:nvPicPr>
          <p:cNvPr id="47110" name="Picture 6" descr="IBM®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746" y="2819399"/>
            <a:ext cx="1047750" cy="476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7114" name="Picture 10" descr="Oracle, The World's Largest Enterprise Software Compan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90540" y="2971799"/>
            <a:ext cx="1266825" cy="171450"/>
          </a:xfrm>
          <a:prstGeom prst="rect">
            <a:avLst/>
          </a:prstGeom>
          <a:noFill/>
        </p:spPr>
      </p:pic>
      <p:pic>
        <p:nvPicPr>
          <p:cNvPr id="47116" name="Picture 12" descr="Microsof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07859" y="2938462"/>
            <a:ext cx="1257300" cy="238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6024890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Many great computer systems ideas started in DB.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3379</TotalTime>
  <Words>2560</Words>
  <Application>Microsoft Macintosh PowerPoint</Application>
  <PresentationFormat>Widescreen</PresentationFormat>
  <Paragraphs>533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jaf-bernino-sans</vt:lpstr>
      <vt:lpstr>Arial</vt:lpstr>
      <vt:lpstr>Calibri</vt:lpstr>
      <vt:lpstr>Calibri Light</vt:lpstr>
      <vt:lpstr>Wingdings</vt:lpstr>
      <vt:lpstr>Office Theme</vt:lpstr>
      <vt:lpstr>Intro to Databases</vt:lpstr>
      <vt:lpstr>The world is increasingly  driven by data… </vt:lpstr>
      <vt:lpstr>Key Questions We Will Answer</vt:lpstr>
      <vt:lpstr>When you’ll use this material</vt:lpstr>
      <vt:lpstr>Today’s Lecture</vt:lpstr>
      <vt:lpstr>1. Introduction, admin &amp; setup</vt:lpstr>
      <vt:lpstr>What you will learn about in this section</vt:lpstr>
      <vt:lpstr>Big Data Landscape…  Infrastructure is Changing</vt:lpstr>
      <vt:lpstr>Why should you study databases?</vt:lpstr>
      <vt:lpstr>What this course is (and is not)</vt:lpstr>
      <vt:lpstr>Who we are…</vt:lpstr>
      <vt:lpstr>open.gnu.ac.kr</vt:lpstr>
      <vt:lpstr>Communication w/ Course Staff</vt:lpstr>
      <vt:lpstr>Piazza</vt:lpstr>
      <vt:lpstr>Course Website:   open.gnu.ac.kr</vt:lpstr>
      <vt:lpstr>Lectures</vt:lpstr>
      <vt:lpstr>Attendance</vt:lpstr>
      <vt:lpstr>Graded Elements</vt:lpstr>
      <vt:lpstr>Un-Graded Elements</vt:lpstr>
      <vt:lpstr>What is expected from you </vt:lpstr>
      <vt:lpstr>Lectures: 1st half - from a user’s perspective</vt:lpstr>
      <vt:lpstr>Lectures: 2nd half - understanding how it works</vt:lpstr>
      <vt:lpstr>Lectures: A note about format of notes</vt:lpstr>
      <vt:lpstr>Jupyter Notebook “Hello World”</vt:lpstr>
      <vt:lpstr>Jupyter Notebook Setup</vt:lpstr>
      <vt:lpstr>Jupyter Notebook Setup</vt:lpstr>
      <vt:lpstr>DB-WS01a.ipynb</vt:lpstr>
      <vt:lpstr>2. Overview of the relational data model</vt:lpstr>
      <vt:lpstr>What you will learn about in this section</vt:lpstr>
      <vt:lpstr>What is a DBMS?</vt:lpstr>
      <vt:lpstr>A Motivating, Running Example</vt:lpstr>
      <vt:lpstr>Data models</vt:lpstr>
      <vt:lpstr>“Relational databases form the bedrock of western civilization”</vt:lpstr>
      <vt:lpstr>Modeling the CMS</vt:lpstr>
      <vt:lpstr>Modeling the CMS</vt:lpstr>
      <vt:lpstr>Other Schemata…</vt:lpstr>
      <vt:lpstr>Data independence</vt:lpstr>
      <vt:lpstr>DB-WS01b.ipynb</vt:lpstr>
      <vt:lpstr>3. Overview of DBMS topics</vt:lpstr>
      <vt:lpstr>What you will learn about in this section</vt:lpstr>
      <vt:lpstr>Challenges with Many Users</vt:lpstr>
      <vt:lpstr>Transactions</vt:lpstr>
      <vt:lpstr>Transactions</vt:lpstr>
      <vt:lpstr>Challenge: Scheduling Concurrent Transactions</vt:lpstr>
      <vt:lpstr>Ensuring Atomicity &amp; Durability</vt:lpstr>
      <vt:lpstr>A Well-Designed DBMS makes many people happy!</vt:lpstr>
      <vt:lpstr>Summary of DBMS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Seongjin Lee</cp:lastModifiedBy>
  <cp:revision>155</cp:revision>
  <dcterms:created xsi:type="dcterms:W3CDTF">2015-09-11T05:09:33Z</dcterms:created>
  <dcterms:modified xsi:type="dcterms:W3CDTF">2018-09-04T06:04:22Z</dcterms:modified>
</cp:coreProperties>
</file>