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356" r:id="rId4"/>
    <p:sldId id="297" r:id="rId5"/>
    <p:sldId id="298" r:id="rId6"/>
    <p:sldId id="348" r:id="rId7"/>
    <p:sldId id="349" r:id="rId8"/>
    <p:sldId id="350" r:id="rId9"/>
    <p:sldId id="351" r:id="rId10"/>
    <p:sldId id="352" r:id="rId11"/>
    <p:sldId id="354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29" r:id="rId26"/>
    <p:sldId id="330" r:id="rId27"/>
    <p:sldId id="331" r:id="rId28"/>
    <p:sldId id="332" r:id="rId29"/>
    <p:sldId id="333" r:id="rId30"/>
    <p:sldId id="334" r:id="rId31"/>
    <p:sldId id="365" r:id="rId32"/>
    <p:sldId id="369" r:id="rId33"/>
    <p:sldId id="370" r:id="rId34"/>
    <p:sldId id="337" r:id="rId35"/>
    <p:sldId id="364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36" r:id="rId47"/>
    <p:sldId id="357" r:id="rId48"/>
    <p:sldId id="360" r:id="rId49"/>
    <p:sldId id="361" r:id="rId50"/>
    <p:sldId id="362" r:id="rId51"/>
    <p:sldId id="3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8"/>
    <p:restoredTop sz="93943"/>
  </p:normalViewPr>
  <p:slideViewPr>
    <p:cSldViewPr snapToGrid="0" snapToObjects="1">
      <p:cViewPr varScale="1">
        <p:scale>
          <a:sx n="107" d="100"/>
          <a:sy n="107" d="100"/>
        </p:scale>
        <p:origin x="192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8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4</c:v>
                </c:pt>
                <c:pt idx="1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A-F04B-B50C-9257FE45E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810408"/>
        <c:axId val="2145813352"/>
      </c:barChart>
      <c:catAx>
        <c:axId val="21458104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5813352"/>
        <c:crosses val="autoZero"/>
        <c:auto val="1"/>
        <c:lblAlgn val="ctr"/>
        <c:lblOffset val="100"/>
        <c:noMultiLvlLbl val="0"/>
      </c:catAx>
      <c:valAx>
        <c:axId val="2145813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5810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8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4</c:v>
                </c:pt>
                <c:pt idx="1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F446-AA52-83FCDCD189D5}"/>
            </c:ext>
          </c:extLst>
        </c:ser>
        <c:ser>
          <c:idx val="1"/>
          <c:order val="1"/>
          <c:invertIfNegative val="0"/>
          <c:val>
            <c:numRef>
              <c:f>Sheet1!$B$1:$B$15</c:f>
              <c:numCache>
                <c:formatCode>General</c:formatCode>
                <c:ptCount val="1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F446-AA52-83FCDCD18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4840360"/>
        <c:axId val="2144843336"/>
      </c:barChart>
      <c:catAx>
        <c:axId val="214484036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843336"/>
        <c:crosses val="autoZero"/>
        <c:auto val="1"/>
        <c:lblAlgn val="ctr"/>
        <c:lblOffset val="100"/>
        <c:noMultiLvlLbl val="0"/>
      </c:catAx>
      <c:valAx>
        <c:axId val="2144843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4840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8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4</c:v>
                </c:pt>
                <c:pt idx="1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1-AB42-89F5-D454C62E9A6D}"/>
            </c:ext>
          </c:extLst>
        </c:ser>
        <c:ser>
          <c:idx val="2"/>
          <c:order val="1"/>
          <c:spPr>
            <a:solidFill>
              <a:srgbClr val="FF0000"/>
            </a:solidFill>
          </c:spPr>
          <c:invertIfNegative val="0"/>
          <c:val>
            <c:numRef>
              <c:f>Sheet1!$C$1:$C$15</c:f>
              <c:numCache>
                <c:formatCode>General</c:formatCode>
                <c:ptCount val="15"/>
                <c:pt idx="0">
                  <c:v>2.67</c:v>
                </c:pt>
                <c:pt idx="1">
                  <c:v>2.67</c:v>
                </c:pt>
                <c:pt idx="2">
                  <c:v>2.67</c:v>
                </c:pt>
                <c:pt idx="3">
                  <c:v>1.33</c:v>
                </c:pt>
                <c:pt idx="4">
                  <c:v>1.33</c:v>
                </c:pt>
                <c:pt idx="5">
                  <c:v>1.33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81-AB42-89F5-D454C62E9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954088"/>
        <c:axId val="2145956968"/>
      </c:barChart>
      <c:catAx>
        <c:axId val="21459540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5956968"/>
        <c:crosses val="autoZero"/>
        <c:auto val="1"/>
        <c:lblAlgn val="ctr"/>
        <c:lblOffset val="100"/>
        <c:noMultiLvlLbl val="0"/>
      </c:catAx>
      <c:valAx>
        <c:axId val="2145956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5954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8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4</c:v>
                </c:pt>
                <c:pt idx="1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6-2D43-BA6E-A2721534CB2B}"/>
            </c:ext>
          </c:extLst>
        </c:ser>
        <c:ser>
          <c:idx val="3"/>
          <c:order val="1"/>
          <c:invertIfNegative val="0"/>
          <c:val>
            <c:numRef>
              <c:f>Sheet1!$D$1:$D$15</c:f>
              <c:numCache>
                <c:formatCode>General</c:formatCode>
                <c:ptCount val="15"/>
                <c:pt idx="0">
                  <c:v>2.25</c:v>
                </c:pt>
                <c:pt idx="1">
                  <c:v>2.25</c:v>
                </c:pt>
                <c:pt idx="2">
                  <c:v>2.25</c:v>
                </c:pt>
                <c:pt idx="3">
                  <c:v>2.25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5</c:v>
                </c:pt>
                <c:pt idx="8">
                  <c:v>5</c:v>
                </c:pt>
                <c:pt idx="9">
                  <c:v>1.75</c:v>
                </c:pt>
                <c:pt idx="10">
                  <c:v>1.75</c:v>
                </c:pt>
                <c:pt idx="11">
                  <c:v>1.75</c:v>
                </c:pt>
                <c:pt idx="12">
                  <c:v>1.75</c:v>
                </c:pt>
                <c:pt idx="13">
                  <c:v>1.75</c:v>
                </c:pt>
                <c:pt idx="1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C6-2D43-BA6E-A2721534C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051048"/>
        <c:axId val="2146054024"/>
      </c:barChart>
      <c:catAx>
        <c:axId val="21460510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054024"/>
        <c:crosses val="autoZero"/>
        <c:auto val="1"/>
        <c:lblAlgn val="ctr"/>
        <c:lblOffset val="100"/>
        <c:noMultiLvlLbl val="0"/>
      </c:catAx>
      <c:valAx>
        <c:axId val="2146054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051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8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4</c:v>
                </c:pt>
                <c:pt idx="1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F7-704C-8EB9-971DB78EC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4921144"/>
        <c:axId val="2144924136"/>
      </c:barChart>
      <c:catAx>
        <c:axId val="2144921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4924136"/>
        <c:crosses val="autoZero"/>
        <c:auto val="1"/>
        <c:lblAlgn val="ctr"/>
        <c:lblOffset val="100"/>
        <c:noMultiLvlLbl val="0"/>
      </c:catAx>
      <c:valAx>
        <c:axId val="2144924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44921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F809-2BAF-E645-8EF5-E9E38045A37D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C7AE-C07A-354A-8942-AB15290E7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A516-D09A-6A42-8E05-12F9A850DA27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984B-C421-A541-94D5-D2A6632E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15:</a:t>
            </a:r>
            <a:br>
              <a:rPr lang="en-US" dirty="0"/>
            </a:br>
            <a:r>
              <a:rPr lang="en-US" dirty="0"/>
              <a:t>Optimization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Logical </a:t>
            </a:r>
            <a:r>
              <a:rPr lang="en-US" dirty="0" err="1"/>
              <a:t>Equivalece</a:t>
            </a:r>
            <a:r>
              <a:rPr lang="en-US" dirty="0"/>
              <a:t> of RA Plans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/>
              </a:p>
              <a:p>
                <a:pPr lvl="2"/>
                <a:endParaRPr lang="en-US" sz="3200" dirty="0"/>
              </a:p>
              <a:p>
                <a:pPr lvl="1"/>
                <a:r>
                  <a:rPr lang="en-US" sz="2800" dirty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63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We’ll look at how to then optimize these plans now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can visualize the plan as a tree</a:t>
            </a:r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9003797" y="3322639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3326" y="470376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9564" y="4703764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8349150" y="4111036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9382441" y="4188238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8892583" y="3119563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604629" y="3507725"/>
            <a:ext cx="1085850" cy="60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5874470"/>
            <a:ext cx="8839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Bottom-up tree traversal = order of operation execution!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plan</a:t>
            </a:r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7907" y="1793054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SQL query does </a:t>
            </a:r>
            <a:r>
              <a:rPr lang="en-US" sz="2800">
                <a:latin typeface="+mj-lt"/>
              </a:rPr>
              <a:t>this correspond to?</a:t>
            </a:r>
            <a:endParaRPr lang="en-US" sz="28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7907" y="3149096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any logically equivalent </a:t>
            </a:r>
            <a:r>
              <a:rPr lang="en-US" sz="2800">
                <a:latin typeface="+mj-lt"/>
              </a:rPr>
              <a:t>RA expressions?</a:t>
            </a:r>
            <a:endParaRPr lang="en-US" sz="2800" b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“Pushing down” projection</a:t>
            </a:r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process is called logical optimization</a:t>
            </a:r>
          </a:p>
          <a:p>
            <a:endParaRPr lang="en-US" dirty="0"/>
          </a:p>
          <a:p>
            <a:r>
              <a:rPr lang="en-US" dirty="0"/>
              <a:t>Many equivalent plans used to search for “good plans”</a:t>
            </a:r>
          </a:p>
          <a:p>
            <a:endParaRPr lang="en-US" dirty="0"/>
          </a:p>
          <a:p>
            <a:r>
              <a:rPr lang="en-US" dirty="0"/>
              <a:t>Relational algebra is an important abstraction.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 commutators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commutators:</a:t>
            </a:r>
          </a:p>
          <a:p>
            <a:pPr lvl="1"/>
            <a:r>
              <a:rPr lang="en-US" dirty="0"/>
              <a:t>Push </a:t>
            </a:r>
            <a:r>
              <a:rPr lang="en-US" b="1" dirty="0"/>
              <a:t>projection</a:t>
            </a:r>
            <a:r>
              <a:rPr lang="en-US" dirty="0"/>
              <a:t> through </a:t>
            </a:r>
            <a:r>
              <a:rPr lang="en-US" b="1" dirty="0"/>
              <a:t>(1) selection</a:t>
            </a:r>
            <a:r>
              <a:rPr lang="en-US" dirty="0"/>
              <a:t>, </a:t>
            </a:r>
            <a:r>
              <a:rPr lang="en-US" b="1" dirty="0"/>
              <a:t>(2) join</a:t>
            </a:r>
          </a:p>
          <a:p>
            <a:pPr lvl="1"/>
            <a:r>
              <a:rPr lang="en-US" dirty="0"/>
              <a:t>Push </a:t>
            </a:r>
            <a:r>
              <a:rPr lang="en-US" b="1" dirty="0"/>
              <a:t>selection </a:t>
            </a:r>
            <a:r>
              <a:rPr lang="en-US" dirty="0"/>
              <a:t>through </a:t>
            </a:r>
            <a:r>
              <a:rPr lang="en-US" b="1" dirty="0"/>
              <a:t>(3) selection, (4) projection, (5) join</a:t>
            </a:r>
          </a:p>
          <a:p>
            <a:pPr lvl="1"/>
            <a:r>
              <a:rPr lang="en-US" i="1" dirty="0"/>
              <a:t>Also: </a:t>
            </a:r>
            <a:r>
              <a:rPr lang="en-US" dirty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/>
              <a:t>Note that this is not an exhaustive set of operations</a:t>
            </a:r>
          </a:p>
          <a:p>
            <a:pPr lvl="1"/>
            <a:r>
              <a:rPr lang="en-US" dirty="0"/>
              <a:t>This covers </a:t>
            </a:r>
            <a:r>
              <a:rPr lang="en-US" i="1" dirty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3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733800"/>
            <a:ext cx="7772400" cy="1143000"/>
          </a:xfrm>
        </p:spPr>
        <p:txBody>
          <a:bodyPr/>
          <a:lstStyle/>
          <a:p>
            <a:r>
              <a:rPr lang="en-US" dirty="0"/>
              <a:t>Optimizing the SFW RA Plan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84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Translating to RA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Heuristically, we want selections and projections to occur as early as possible in the plan </a:t>
            </a:r>
          </a:p>
          <a:p>
            <a:pPr lvl="1"/>
            <a:r>
              <a:rPr lang="en-US" dirty="0"/>
              <a:t>Terminology: “push down </a:t>
            </a:r>
            <a:r>
              <a:rPr lang="en-US" b="1" dirty="0"/>
              <a:t>selections</a:t>
            </a:r>
            <a:r>
              <a:rPr lang="en-US" dirty="0"/>
              <a:t>” and “pushing down </a:t>
            </a:r>
            <a:r>
              <a:rPr lang="en-US" b="1" dirty="0"/>
              <a:t>projections.”</a:t>
            </a:r>
          </a:p>
          <a:p>
            <a:endParaRPr lang="en-US" b="1" dirty="0"/>
          </a:p>
          <a:p>
            <a:r>
              <a:rPr lang="en-US" b="1" dirty="0"/>
              <a:t>Intuition:</a:t>
            </a:r>
            <a:r>
              <a:rPr lang="en-US" dirty="0"/>
              <a:t> We will have fewer tuples in a plan.</a:t>
            </a:r>
          </a:p>
          <a:p>
            <a:pPr lvl="1"/>
            <a:r>
              <a:rPr lang="en-US" dirty="0"/>
              <a:t>Could fail if the selection condition is very expensive (say runs some image processing algorithm). </a:t>
            </a:r>
          </a:p>
          <a:p>
            <a:pPr lvl="1"/>
            <a:r>
              <a:rPr lang="en-US" dirty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2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Logical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Physical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Course Summary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Optimizing RA Plan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Push down selection on A so </a:t>
            </a:r>
            <a:r>
              <a:rPr lang="en-US" sz="280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6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Optimizing RA Plan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Push down selection on A so </a:t>
            </a:r>
            <a:r>
              <a:rPr lang="en-US" sz="280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67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Optimizing RA Plan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8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Optimizing RA Plan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1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DB-WS15a.ipynb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737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Physical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12931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Index Selection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Histograms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6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Input: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Schema of the database</a:t>
            </a:r>
          </a:p>
          <a:p>
            <a:pPr lvl="1"/>
            <a:r>
              <a:rPr lang="en-US" sz="2800" b="1" dirty="0"/>
              <a:t>Workload description:</a:t>
            </a:r>
            <a:r>
              <a:rPr lang="en-US" sz="2800" dirty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Select a set of indexes that minimize execution time of the workload.</a:t>
            </a:r>
          </a:p>
          <a:p>
            <a:pPr lvl="1"/>
            <a:r>
              <a:rPr lang="en-US" sz="2800" dirty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This is an </a:t>
            </a:r>
            <a:r>
              <a:rPr lang="en-US" sz="280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Index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3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year = ? AND Category = ?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year = ? AND category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Workload description: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2153" y="5822217"/>
            <a:ext cx="5787694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+mj-lt"/>
              </a:rPr>
              <a:t>Which indexes might we choose?</a:t>
            </a:r>
            <a:endParaRPr lang="en-US" sz="3000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Index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547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01" y="3526353"/>
            <a:ext cx="596848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year = ? AND Category =?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manufacturer =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501" y="1877461"/>
            <a:ext cx="59684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year = ? AND category =?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2706" y="1969793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Frequency10,000,000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800" y="1793054"/>
            <a:ext cx="173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Workload description: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42706" y="3803351"/>
            <a:ext cx="19407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Frequency100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8900" y="5544576"/>
            <a:ext cx="9474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Now which indexes might we choose?  Worth keeping an index with manufacturer in its search key around?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Index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51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vs. Physical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/>
              <a:t>Logical optimization:</a:t>
            </a:r>
          </a:p>
          <a:p>
            <a:pPr lvl="1"/>
            <a:r>
              <a:rPr lang="en-US" sz="2800" dirty="0"/>
              <a:t>Find equivalent plans that are more efficient</a:t>
            </a:r>
          </a:p>
          <a:p>
            <a:pPr lvl="1"/>
            <a:r>
              <a:rPr lang="en-US" i="1" dirty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/>
              <a:t>Physical optimization:</a:t>
            </a:r>
          </a:p>
          <a:p>
            <a:pPr lvl="1"/>
            <a:r>
              <a:rPr lang="en-US" sz="2800" dirty="0"/>
              <a:t>Find algorithm with lowest IO cost to execute our plan</a:t>
            </a:r>
          </a:p>
          <a:p>
            <a:pPr lvl="1"/>
            <a:r>
              <a:rPr lang="en-US" i="1" dirty="0"/>
              <a:t>Intuition: Calculate based on physical parameters (buffer size, etc.) and estimates of data size (histograms)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SQL Query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Relational Algebra (RA) Plan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+mj-lt"/>
                </a:rPr>
                <a:t>Optimized</a:t>
              </a:r>
              <a:r>
                <a:rPr lang="en-US" sz="2800" dirty="0">
                  <a:latin typeface="+mj-lt"/>
                </a:rPr>
                <a:t> RA Plan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6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6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be framed as standard optimization problem: Estimate how cost changes when we add index.</a:t>
            </a:r>
          </a:p>
          <a:p>
            <a:pPr lvl="2"/>
            <a:r>
              <a:rPr lang="en-US" dirty="0"/>
              <a:t>We can ask the optimizer!</a:t>
            </a:r>
          </a:p>
          <a:p>
            <a:pPr lvl="2"/>
            <a:endParaRPr lang="en-US" dirty="0"/>
          </a:p>
          <a:p>
            <a:r>
              <a:rPr lang="en-US" dirty="0"/>
              <a:t>Search over all possible space is too expensive, optimization surface is really nasty.</a:t>
            </a:r>
          </a:p>
          <a:p>
            <a:pPr lvl="1"/>
            <a:r>
              <a:rPr lang="en-US" dirty="0"/>
              <a:t>Real DBs may have 1000s of tables!</a:t>
            </a:r>
          </a:p>
          <a:p>
            <a:endParaRPr lang="en-US" dirty="0"/>
          </a:p>
          <a:p>
            <a:r>
              <a:rPr lang="en-US" dirty="0"/>
              <a:t>Techniques to exploit </a:t>
            </a:r>
            <a:r>
              <a:rPr lang="en-US" i="1" dirty="0"/>
              <a:t>structure </a:t>
            </a:r>
            <a:r>
              <a:rPr lang="en-US" dirty="0"/>
              <a:t>of the space.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SQLServer</a:t>
            </a:r>
            <a:r>
              <a:rPr lang="en-US" dirty="0"/>
              <a:t> </a:t>
            </a:r>
            <a:r>
              <a:rPr lang="en-US" dirty="0" err="1"/>
              <a:t>Autoadmin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4302" y="6126163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NP-hard problem, but can be solved!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Index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8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index cost?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to frame as optimization problem, we first need an estimate of the </a:t>
            </a:r>
            <a:r>
              <a:rPr lang="en-US" b="1" i="1" dirty="0"/>
              <a:t>cost</a:t>
            </a:r>
            <a:r>
              <a:rPr lang="en-US" dirty="0"/>
              <a:t> of an index lookup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Need to be able to estimate the costs of different indexes / index types…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Index Selection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4804818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We will see this mainly depends on </a:t>
            </a:r>
            <a:r>
              <a:rPr lang="en-US" sz="3000">
                <a:latin typeface="+mj-lt"/>
              </a:rPr>
              <a:t>getting estimates of result set size!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1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Clustered vs. </a:t>
            </a:r>
            <a:r>
              <a:rPr lang="en-US" dirty="0" err="1"/>
              <a:t>Unclustered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Cost to do a range query for M entries over N-page file (P per page):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Clustered: </a:t>
                </a:r>
              </a:p>
              <a:p>
                <a:pPr lvl="2"/>
                <a:r>
                  <a:rPr lang="en-US" sz="2400" dirty="0"/>
                  <a:t>To traverse: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f</a:t>
                </a:r>
                <a:r>
                  <a:rPr lang="en-US" sz="2400" dirty="0"/>
                  <a:t>(1.5N)</a:t>
                </a:r>
              </a:p>
              <a:p>
                <a:pPr lvl="2"/>
                <a:r>
                  <a:rPr lang="en-US" sz="2400" dirty="0"/>
                  <a:t>To scan: 1 random IO +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sequential IO</a:t>
                </a:r>
              </a:p>
              <a:p>
                <a:pPr lvl="2"/>
                <a:endParaRPr lang="en-US" sz="2400" dirty="0"/>
              </a:p>
              <a:p>
                <a:pPr lvl="1"/>
                <a:r>
                  <a:rPr lang="en-US" dirty="0" err="1"/>
                  <a:t>Unclustered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sz="2400" dirty="0"/>
                  <a:t>To traverse: </a:t>
                </a:r>
                <a:r>
                  <a:rPr lang="en-US" sz="2400" dirty="0" err="1"/>
                  <a:t>Log</a:t>
                </a:r>
                <a:r>
                  <a:rPr lang="en-US" sz="2400" baseline="-25000" dirty="0" err="1"/>
                  <a:t>f</a:t>
                </a:r>
                <a:r>
                  <a:rPr lang="en-US" sz="2400" dirty="0"/>
                  <a:t>(1.5N)</a:t>
                </a:r>
              </a:p>
              <a:p>
                <a:pPr lvl="2"/>
                <a:r>
                  <a:rPr lang="en-US" sz="2400" dirty="0"/>
                  <a:t>To scan: ~ M random IO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Index Selection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2708477"/>
            <a:ext cx="309262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Suppose we are using a B+ Tree index with: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err="1">
                <a:latin typeface="+mj-lt"/>
              </a:rPr>
              <a:t>Fanout</a:t>
            </a:r>
            <a:r>
              <a:rPr lang="en-US" sz="2400" dirty="0">
                <a:latin typeface="+mj-lt"/>
              </a:rPr>
              <a:t> f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+mj-lt"/>
              </a:rPr>
              <a:t>Fill factor 2/3</a:t>
            </a:r>
          </a:p>
        </p:txBody>
      </p:sp>
    </p:spTree>
    <p:extLst>
      <p:ext uri="{BB962C8B-B14F-4D97-AF65-F5344CB8AC3E}">
        <p14:creationId xmlns:p14="http://schemas.microsoft.com/office/powerpoint/2010/main" val="1875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Plugging in some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89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Clustered: </a:t>
                </a:r>
              </a:p>
              <a:p>
                <a:pPr lvl="1"/>
                <a:r>
                  <a:rPr lang="en-US" sz="2800" dirty="0"/>
                  <a:t>To traverse: </a:t>
                </a:r>
                <a:r>
                  <a:rPr lang="en-US" sz="2800" dirty="0" err="1"/>
                  <a:t>Log</a:t>
                </a:r>
                <a:r>
                  <a:rPr lang="en-US" sz="2800" baseline="-25000" dirty="0" err="1"/>
                  <a:t>F</a:t>
                </a:r>
                <a:r>
                  <a:rPr lang="en-US" sz="2800" dirty="0"/>
                  <a:t>(1.5N)</a:t>
                </a:r>
              </a:p>
              <a:p>
                <a:pPr lvl="1"/>
                <a:r>
                  <a:rPr lang="en-US" sz="2800" b="1" dirty="0"/>
                  <a:t>To scan: 1 random IO +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800" i="1">
                                <a:latin typeface="Cambria Math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/>
                  <a:t> sequential IO</a:t>
                </a:r>
              </a:p>
              <a:p>
                <a:pPr lvl="1"/>
                <a:endParaRPr lang="en-US" sz="2800" dirty="0"/>
              </a:p>
              <a:p>
                <a:r>
                  <a:rPr lang="en-US" dirty="0" err="1"/>
                  <a:t>Unclustered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2800" dirty="0"/>
                  <a:t>To traverse: </a:t>
                </a:r>
                <a:r>
                  <a:rPr lang="en-US" sz="2800" dirty="0" err="1"/>
                  <a:t>Log</a:t>
                </a:r>
                <a:r>
                  <a:rPr lang="en-US" sz="2800" baseline="-25000" dirty="0" err="1"/>
                  <a:t>F</a:t>
                </a:r>
                <a:r>
                  <a:rPr lang="en-US" sz="2800" dirty="0"/>
                  <a:t>(1.5N)</a:t>
                </a:r>
              </a:p>
              <a:p>
                <a:pPr lvl="1"/>
                <a:r>
                  <a:rPr lang="en-US" sz="2800" b="1" dirty="0"/>
                  <a:t>To scan: ~ M random IO</a:t>
                </a:r>
              </a:p>
              <a:p>
                <a:pPr marL="914400" lvl="2" indent="0">
                  <a:buNone/>
                </a:pPr>
                <a:endParaRPr lang="en-US" sz="2400" b="1" dirty="0"/>
              </a:p>
              <a:p>
                <a:r>
                  <a:rPr lang="en-US" sz="3200" dirty="0"/>
                  <a:t>If M = 1, then there is no difference!</a:t>
                </a:r>
              </a:p>
              <a:p>
                <a:r>
                  <a:rPr lang="en-US" sz="3200" dirty="0"/>
                  <a:t>If M = 100,000 records, then difference is ~10min. Vs. 10ms!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8901"/>
              </a:xfrm>
              <a:blipFill rotWithShape="0">
                <a:blip r:embed="rId2"/>
                <a:stretch>
                  <a:fillRect l="-986" t="-3777" b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644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Index Selection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98327" y="772871"/>
            <a:ext cx="309262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To simplify: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+mj-lt"/>
              </a:rPr>
              <a:t>Random IO = ~10ms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+mj-lt"/>
              </a:rPr>
              <a:t>Sequential IO = free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8326" y="2573700"/>
            <a:ext cx="309262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~ 1 random IO = 10ms</a:t>
            </a:r>
            <a:endParaRPr lang="en-US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694" y="3783440"/>
            <a:ext cx="3525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~ </a:t>
            </a:r>
            <a:r>
              <a:rPr lang="en-US" sz="2400" b="1" i="1">
                <a:latin typeface="+mj-lt"/>
              </a:rPr>
              <a:t>M</a:t>
            </a:r>
            <a:r>
              <a:rPr lang="en-US" sz="2400">
                <a:latin typeface="+mj-lt"/>
              </a:rPr>
              <a:t> random IO = M*10ms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0245" y="5828078"/>
            <a:ext cx="6251510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If only we had good estimates of M…</a:t>
            </a:r>
          </a:p>
        </p:txBody>
      </p:sp>
    </p:spTree>
    <p:extLst>
      <p:ext uri="{BB962C8B-B14F-4D97-AF65-F5344CB8AC3E}">
        <p14:creationId xmlns:p14="http://schemas.microsoft.com/office/powerpoint/2010/main" val="100455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554" y="1709739"/>
            <a:ext cx="9314896" cy="2263172"/>
          </a:xfrm>
        </p:spPr>
        <p:txBody>
          <a:bodyPr>
            <a:normAutofit/>
          </a:bodyPr>
          <a:lstStyle/>
          <a:p>
            <a:r>
              <a:rPr lang="en-US" sz="4000" dirty="0"/>
              <a:t>Histograms &amp; IO Cost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64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Cost Estimation via Histograms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</a:t>
                </a:r>
                <a:r>
                  <a:rPr lang="en-US" b="1" dirty="0"/>
                  <a:t>index selection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What is the cost of an index lookup?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Also for </a:t>
                </a:r>
                <a:r>
                  <a:rPr lang="en-US" b="1" dirty="0"/>
                  <a:t>deciding which algorithm to use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, which join algorithm should DBMS use?</a:t>
                </a:r>
              </a:p>
              <a:p>
                <a:pPr lvl="2"/>
                <a:endParaRPr lang="en-US" b="1" dirty="0"/>
              </a:p>
              <a:p>
                <a:pPr lvl="1"/>
                <a:r>
                  <a:rPr lang="en-US" b="1" dirty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general, we will need some way to </a:t>
                </a:r>
                <a:r>
                  <a:rPr lang="en-US" b="1" i="1" dirty="0"/>
                  <a:t>estimate</a:t>
                </a:r>
                <a:r>
                  <a:rPr lang="en-US" dirty="0"/>
                  <a:t> </a:t>
                </a:r>
                <a:r>
                  <a:rPr lang="en-US" b="1" i="1" dirty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Histograms provide a way to efficiently store estimates of these quantities</a:t>
            </a:r>
          </a:p>
        </p:txBody>
      </p:sp>
    </p:spTree>
    <p:extLst>
      <p:ext uri="{BB962C8B-B14F-4D97-AF65-F5344CB8AC3E}">
        <p14:creationId xmlns:p14="http://schemas.microsoft.com/office/powerpoint/2010/main" val="14548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A histogram is a set of value ranges (“buckets”) and the frequencies of values in those buckets occurring</a:t>
            </a:r>
          </a:p>
          <a:p>
            <a:endParaRPr lang="en-US" dirty="0"/>
          </a:p>
          <a:p>
            <a:r>
              <a:rPr lang="en-US" dirty="0"/>
              <a:t>How to choose the buckets?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Equiwidth</a:t>
            </a:r>
            <a:r>
              <a:rPr lang="en-US" dirty="0"/>
              <a:t> &amp; </a:t>
            </a:r>
            <a:r>
              <a:rPr lang="en-US" dirty="0" err="1"/>
              <a:t>Equidepth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Turns out high-frequency values are </a:t>
            </a:r>
            <a:r>
              <a:rPr lang="en-US" b="1" dirty="0"/>
              <a:t>very </a:t>
            </a:r>
            <a:r>
              <a:rPr lang="en-US" dirty="0"/>
              <a:t>important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0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20476132"/>
              </p:ext>
            </p:extLst>
          </p:nvPr>
        </p:nvGraphicFramePr>
        <p:xfrm>
          <a:off x="897814" y="2026982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77373" y="5324522"/>
            <a:ext cx="3535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0923"/>
            <a:ext cx="2339102" cy="52322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2800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5502" y="2313062"/>
            <a:ext cx="282499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compute how many values between 8 and 10? </a:t>
            </a:r>
          </a:p>
          <a:p>
            <a:r>
              <a:rPr lang="en-US" sz="2800" dirty="0">
                <a:latin typeface="+mj-lt"/>
              </a:rPr>
              <a:t>(Yes, it’s obvious)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5150" y="5982745"/>
            <a:ext cx="644169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Problem: counts take up too </a:t>
            </a:r>
            <a:r>
              <a:rPr lang="en-US" sz="2800">
                <a:latin typeface="+mj-lt"/>
              </a:rPr>
              <a:t>much space!</a:t>
            </a:r>
            <a:endParaRPr lang="en-US" sz="2800" dirty="0">
              <a:latin typeface="+mj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5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vs. Uniform Counts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6261758"/>
              </p:ext>
            </p:extLst>
          </p:nvPr>
        </p:nvGraphicFramePr>
        <p:xfrm>
          <a:off x="838200" y="1774565"/>
          <a:ext cx="7635920" cy="4581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52302" y="1770546"/>
            <a:ext cx="2824997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How much space do the full counts 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bucket_size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=1) take?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>
                <a:solidFill>
                  <a:schemeClr val="accent2"/>
                </a:solidFill>
                <a:latin typeface="+mj-lt"/>
              </a:rPr>
              <a:t>How much space do the uniform counts (</a:t>
            </a:r>
            <a:r>
              <a:rPr lang="en-US" sz="2800" b="1" dirty="0" err="1">
                <a:solidFill>
                  <a:schemeClr val="accent2"/>
                </a:solidFill>
                <a:latin typeface="+mj-lt"/>
              </a:rPr>
              <a:t>bucket_size</a:t>
            </a:r>
            <a:r>
              <a:rPr lang="en-US" sz="2800" b="1" dirty="0">
                <a:solidFill>
                  <a:schemeClr val="accent2"/>
                </a:solidFill>
                <a:latin typeface="+mj-lt"/>
              </a:rPr>
              <a:t>=ALL) take?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943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Want high resolution (like the full counts)</a:t>
            </a:r>
          </a:p>
          <a:p>
            <a:endParaRPr lang="en-US" dirty="0"/>
          </a:p>
          <a:p>
            <a:r>
              <a:rPr lang="en-US" dirty="0"/>
              <a:t>Want low space (like uniform)</a:t>
            </a:r>
          </a:p>
          <a:p>
            <a:endParaRPr lang="en-US" dirty="0"/>
          </a:p>
          <a:p>
            <a:r>
              <a:rPr lang="en-US" dirty="0"/>
              <a:t>Histograms are a compromise!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0125" y="5727125"/>
            <a:ext cx="765175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So how do we compute the “bucket</a:t>
            </a:r>
            <a:r>
              <a:rPr lang="en-US" sz="3200">
                <a:latin typeface="+mj-lt"/>
              </a:rPr>
              <a:t>” sizes?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Logical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44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Equi</a:t>
            </a:r>
            <a:r>
              <a:rPr lang="en-US" dirty="0"/>
              <a:t>-width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71402082"/>
              </p:ext>
            </p:extLst>
          </p:nvPr>
        </p:nvGraphicFramePr>
        <p:xfrm>
          <a:off x="1664228" y="1690688"/>
          <a:ext cx="8610072" cy="375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56579" y="4946171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718380" y="4083224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69465" y="4945377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831266" y="4082430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202885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385723" y="4081636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652304" y="4946965"/>
            <a:ext cx="1627587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4375" y="5950952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All buckets roughly the </a:t>
            </a:r>
            <a:r>
              <a:rPr lang="en-US" sz="280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61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Equidepth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50838493"/>
              </p:ext>
            </p:extLst>
          </p:nvPr>
        </p:nvGraphicFramePr>
        <p:xfrm>
          <a:off x="1600728" y="1474788"/>
          <a:ext cx="8830288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29644" y="5004036"/>
            <a:ext cx="2199133" cy="4028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4750881" y="4067949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5857194" y="4140295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5873" y="5048314"/>
            <a:ext cx="1106313" cy="3585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3273077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19434" y="4969054"/>
            <a:ext cx="397750" cy="473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8552855" y="4184573"/>
            <a:ext cx="253157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4375" y="5725939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All buckets contain roughly the same number of items (total frequency)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3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8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Simple, intuitive and popular</a:t>
            </a:r>
          </a:p>
          <a:p>
            <a:endParaRPr lang="en-US" dirty="0"/>
          </a:p>
          <a:p>
            <a:r>
              <a:rPr lang="en-US" dirty="0"/>
              <a:t>Parameters: # of buckets and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extend to many attributes (multidimensional)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839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require that we update them!</a:t>
            </a:r>
          </a:p>
          <a:p>
            <a:pPr lvl="1"/>
            <a:r>
              <a:rPr lang="en-US" dirty="0"/>
              <a:t>Typically, you must run/schedule a command to update statistics on the database</a:t>
            </a:r>
          </a:p>
          <a:p>
            <a:pPr lvl="1"/>
            <a:r>
              <a:rPr lang="en-US" dirty="0"/>
              <a:t>Out of date histograms can be terrible!</a:t>
            </a:r>
          </a:p>
          <a:p>
            <a:pPr lvl="1"/>
            <a:endParaRPr lang="en-US" dirty="0"/>
          </a:p>
          <a:p>
            <a:r>
              <a:rPr lang="en-US" dirty="0"/>
              <a:t>There is research work on self-tuning histograms and the use of query feedback</a:t>
            </a:r>
          </a:p>
          <a:p>
            <a:pPr lvl="1"/>
            <a:r>
              <a:rPr lang="en-US" dirty="0"/>
              <a:t>Oracle 11g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8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Nasty example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93027795"/>
              </p:ext>
            </p:extLst>
          </p:nvPr>
        </p:nvGraphicFramePr>
        <p:xfrm>
          <a:off x="2145119" y="1462364"/>
          <a:ext cx="8065680" cy="346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31023" y="5109314"/>
            <a:ext cx="66938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we insert many </a:t>
            </a:r>
            <a:r>
              <a:rPr lang="en-US" sz="2800" dirty="0" err="1">
                <a:latin typeface="+mj-lt"/>
              </a:rPr>
              <a:t>tuples</a:t>
            </a:r>
            <a:r>
              <a:rPr lang="en-US" sz="2800" dirty="0">
                <a:latin typeface="+mj-lt"/>
              </a:rPr>
              <a:t> with value &gt; 16</a:t>
            </a:r>
          </a:p>
          <a:p>
            <a:r>
              <a:rPr lang="en-US" sz="2800" dirty="0">
                <a:latin typeface="+mj-lt"/>
              </a:rPr>
              <a:t>2. we do </a:t>
            </a:r>
            <a:r>
              <a:rPr lang="en-US" sz="2800" b="1" dirty="0">
                <a:latin typeface="+mj-lt"/>
              </a:rPr>
              <a:t>not </a:t>
            </a:r>
            <a:r>
              <a:rPr lang="en-US" sz="2800" dirty="0">
                <a:latin typeface="+mj-lt"/>
              </a:rPr>
              <a:t>update the histogram</a:t>
            </a:r>
          </a:p>
          <a:p>
            <a:r>
              <a:rPr lang="en-US" sz="2800" dirty="0">
                <a:latin typeface="+mj-lt"/>
              </a:rPr>
              <a:t>3. we ask for values &gt; 20?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19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popular approach: </a:t>
            </a:r>
          </a:p>
          <a:p>
            <a:pPr marL="971550" lvl="1" indent="-514350">
              <a:buAutoNum type="arabicPeriod"/>
            </a:pPr>
            <a:r>
              <a:rPr lang="en-US" dirty="0"/>
              <a:t>Store the most frequent values and their counts explicitly</a:t>
            </a:r>
          </a:p>
          <a:p>
            <a:pPr marL="971550" lvl="1" indent="-514350">
              <a:buAutoNum type="arabicPeriod"/>
            </a:pPr>
            <a:r>
              <a:rPr lang="en-US" dirty="0"/>
              <a:t>Keep an </a:t>
            </a:r>
            <a:r>
              <a:rPr lang="en-US" dirty="0" err="1"/>
              <a:t>equiwidth</a:t>
            </a:r>
            <a:r>
              <a:rPr lang="en-US" dirty="0"/>
              <a:t> or </a:t>
            </a:r>
            <a:r>
              <a:rPr lang="en-US" dirty="0" err="1"/>
              <a:t>equidepth</a:t>
            </a:r>
            <a:r>
              <a:rPr lang="en-US" dirty="0"/>
              <a:t> one for the rest of the values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6095" y="4001294"/>
            <a:ext cx="763981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800" dirty="0">
                <a:latin typeface="+mj-lt"/>
              </a:rPr>
              <a:t>People continue to try all manner of fanciness here </a:t>
            </a:r>
            <a:r>
              <a:rPr lang="en-US" sz="2800" i="1" dirty="0">
                <a:latin typeface="+mj-lt"/>
              </a:rPr>
              <a:t>wavelets, graphical models, entropy models,…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64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Histograms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1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DB-WS15b.ipynb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2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74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Course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00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Performance, performance, and performance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3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/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/>
                </a:solidFill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096242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Performance, performance, and performance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3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1100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61150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Optimization of RA Plans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>
                <a:latin typeface="+mj-lt"/>
              </a:rPr>
              <a:t>ACTIVITY: RA Plan Optimization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Performance, performance, and performance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976802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We got a sense (as the old joke goes) of the three most important topics in DB research:</a:t>
            </a:r>
          </a:p>
          <a:p>
            <a:pPr lvl="1"/>
            <a:r>
              <a:rPr lang="en-US" dirty="0"/>
              <a:t>Performance, performance, and performance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3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3552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Declarative query (from user)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Translate to </a:t>
            </a:r>
            <a:r>
              <a:rPr lang="en-US" sz="2400">
                <a:latin typeface="+mj-lt"/>
              </a:rPr>
              <a:t>relational algebra </a:t>
            </a:r>
            <a:r>
              <a:rPr lang="en-US" sz="2400" dirty="0" err="1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Find logically equivalent- but </a:t>
            </a:r>
            <a:r>
              <a:rPr lang="en-US" sz="2400" i="1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Execute each operator of the optimized plan!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6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/>
              <a:t>basic </a:t>
            </a:r>
            <a:r>
              <a:rPr lang="en-US" sz="2400" u="sng" dirty="0"/>
              <a:t>operators: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>
                <a:sym typeface="Symbol" pitchFamily="-111" charset="2"/>
              </a:rPr>
              <a:t>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Union: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Recall: Relational Algebra (RA)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And also at one example of a derived operator (natural join) and a </a:t>
            </a:r>
            <a:r>
              <a:rPr lang="en-US" sz="2400" i="1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5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Converting SFW Query -&gt; RA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 do we represent this query in RA?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7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15  &gt;  Section 1  &gt;  Plan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2766</Words>
  <Application>Microsoft Macintosh PowerPoint</Application>
  <PresentationFormat>Widescreen</PresentationFormat>
  <Paragraphs>493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Menlo</vt:lpstr>
      <vt:lpstr>Symbol</vt:lpstr>
      <vt:lpstr>Office Theme</vt:lpstr>
      <vt:lpstr>Lecture 15: Optimization Overview</vt:lpstr>
      <vt:lpstr>Today’s Lecture</vt:lpstr>
      <vt:lpstr>Logical vs. Physical Optimization</vt:lpstr>
      <vt:lpstr>1. Logical Optimization</vt:lpstr>
      <vt:lpstr>What you will learn about in this section</vt:lpstr>
      <vt:lpstr>RDBMS Architecture</vt:lpstr>
      <vt:lpstr>RDBMS Architecture</vt:lpstr>
      <vt:lpstr>PowerPoint Presentation</vt:lpstr>
      <vt:lpstr>Recall: Converting SFW Query -&gt; RA</vt:lpstr>
      <vt:lpstr>Recall: Logical Equivalece of RA Plans</vt:lpstr>
      <vt:lpstr>RDBMS Architecture</vt:lpstr>
      <vt:lpstr>Note: We can visualize the plan as a tree</vt:lpstr>
      <vt:lpstr>A simple plan</vt:lpstr>
      <vt:lpstr>“Pushing down” projection</vt:lpstr>
      <vt:lpstr>Takeaways</vt:lpstr>
      <vt:lpstr>RA commutators</vt:lpstr>
      <vt:lpstr>Optimizing the SFW RA Plan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DB-WS15a.ipynb</vt:lpstr>
      <vt:lpstr>2. Physical Optimization</vt:lpstr>
      <vt:lpstr>What you will learn about in this section</vt:lpstr>
      <vt:lpstr>Index Selection</vt:lpstr>
      <vt:lpstr>Example</vt:lpstr>
      <vt:lpstr>Example</vt:lpstr>
      <vt:lpstr>Simple Heuristic</vt:lpstr>
      <vt:lpstr>Estimating index cost?</vt:lpstr>
      <vt:lpstr>Ex: Clustered vs. Unclustered</vt:lpstr>
      <vt:lpstr>Plugging in some numbers</vt:lpstr>
      <vt:lpstr>Histograms &amp; IO Cost Estimation</vt:lpstr>
      <vt:lpstr>IO Cost Estimation via Histograms</vt:lpstr>
      <vt:lpstr>Histograms</vt:lpstr>
      <vt:lpstr>Example</vt:lpstr>
      <vt:lpstr>Full vs. Uniform Counts</vt:lpstr>
      <vt:lpstr>Fundamental Tradeoffs</vt:lpstr>
      <vt:lpstr>Equi-width</vt:lpstr>
      <vt:lpstr>Equidepth</vt:lpstr>
      <vt:lpstr>Histograms</vt:lpstr>
      <vt:lpstr>Maintaining Histograms</vt:lpstr>
      <vt:lpstr>Nasty example</vt:lpstr>
      <vt:lpstr>Compressed Histograms</vt:lpstr>
      <vt:lpstr>DB-WS15b.ipynb</vt:lpstr>
      <vt:lpstr>3. Course Summary</vt:lpstr>
      <vt:lpstr>Course Summary</vt:lpstr>
      <vt:lpstr>Course Summary</vt:lpstr>
      <vt:lpstr>Course Summary</vt:lpstr>
      <vt:lpstr>Course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 Pt. II</dc:title>
  <dc:creator>Alex Ratner</dc:creator>
  <cp:lastModifiedBy>Seongjin Lee</cp:lastModifiedBy>
  <cp:revision>48</cp:revision>
  <dcterms:created xsi:type="dcterms:W3CDTF">2015-11-14T22:40:44Z</dcterms:created>
  <dcterms:modified xsi:type="dcterms:W3CDTF">2018-08-17T02:19:05Z</dcterms:modified>
</cp:coreProperties>
</file>