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3"/>
  </p:notesMasterIdLst>
  <p:sldIdLst>
    <p:sldId id="257" r:id="rId2"/>
    <p:sldId id="462" r:id="rId3"/>
    <p:sldId id="466" r:id="rId4"/>
    <p:sldId id="378" r:id="rId5"/>
    <p:sldId id="379" r:id="rId6"/>
    <p:sldId id="380" r:id="rId7"/>
    <p:sldId id="443" r:id="rId8"/>
    <p:sldId id="444" r:id="rId9"/>
    <p:sldId id="445" r:id="rId10"/>
    <p:sldId id="447" r:id="rId11"/>
    <p:sldId id="448" r:id="rId12"/>
    <p:sldId id="452" r:id="rId13"/>
    <p:sldId id="449" r:id="rId14"/>
    <p:sldId id="450" r:id="rId15"/>
    <p:sldId id="451" r:id="rId16"/>
    <p:sldId id="453" r:id="rId17"/>
    <p:sldId id="398" r:id="rId18"/>
    <p:sldId id="397" r:id="rId19"/>
    <p:sldId id="418" r:id="rId20"/>
    <p:sldId id="400" r:id="rId21"/>
    <p:sldId id="415" r:id="rId22"/>
    <p:sldId id="456" r:id="rId23"/>
    <p:sldId id="464" r:id="rId24"/>
    <p:sldId id="423" r:id="rId25"/>
    <p:sldId id="461" r:id="rId26"/>
    <p:sldId id="312" r:id="rId27"/>
    <p:sldId id="313" r:id="rId28"/>
    <p:sldId id="424" r:id="rId29"/>
    <p:sldId id="315" r:id="rId30"/>
    <p:sldId id="425" r:id="rId31"/>
    <p:sldId id="435" r:id="rId32"/>
    <p:sldId id="319" r:id="rId33"/>
    <p:sldId id="321" r:id="rId34"/>
    <p:sldId id="322" r:id="rId35"/>
    <p:sldId id="405" r:id="rId36"/>
    <p:sldId id="411" r:id="rId37"/>
    <p:sldId id="412" r:id="rId38"/>
    <p:sldId id="324" r:id="rId39"/>
    <p:sldId id="325" r:id="rId40"/>
    <p:sldId id="326" r:id="rId41"/>
    <p:sldId id="327" r:id="rId42"/>
    <p:sldId id="328" r:id="rId43"/>
    <p:sldId id="329" r:id="rId44"/>
    <p:sldId id="330" r:id="rId45"/>
    <p:sldId id="427" r:id="rId46"/>
    <p:sldId id="428" r:id="rId47"/>
    <p:sldId id="332" r:id="rId48"/>
    <p:sldId id="335" r:id="rId49"/>
    <p:sldId id="337" r:id="rId50"/>
    <p:sldId id="429" r:id="rId51"/>
    <p:sldId id="430" r:id="rId52"/>
    <p:sldId id="431" r:id="rId53"/>
    <p:sldId id="432" r:id="rId54"/>
    <p:sldId id="426" r:id="rId55"/>
    <p:sldId id="403" r:id="rId56"/>
    <p:sldId id="404" r:id="rId57"/>
    <p:sldId id="341" r:id="rId58"/>
    <p:sldId id="436" r:id="rId59"/>
    <p:sldId id="354" r:id="rId60"/>
    <p:sldId id="356" r:id="rId61"/>
    <p:sldId id="357" r:id="rId62"/>
    <p:sldId id="358" r:id="rId63"/>
    <p:sldId id="359" r:id="rId64"/>
    <p:sldId id="361" r:id="rId65"/>
    <p:sldId id="438" r:id="rId66"/>
    <p:sldId id="362" r:id="rId67"/>
    <p:sldId id="363" r:id="rId68"/>
    <p:sldId id="440" r:id="rId69"/>
    <p:sldId id="366" r:id="rId70"/>
    <p:sldId id="437" r:id="rId71"/>
    <p:sldId id="367"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91"/>
    <p:restoredTop sz="93913"/>
  </p:normalViewPr>
  <p:slideViewPr>
    <p:cSldViewPr snapToGrid="0" snapToObjects="1">
      <p:cViewPr varScale="1">
        <p:scale>
          <a:sx n="96" d="100"/>
          <a:sy n="96" d="100"/>
        </p:scale>
        <p:origin x="168" y="42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DB4B4-F88A-A045-ABD5-7624204FA17F}" type="datetimeFigureOut">
              <a:rPr lang="en-US" smtClean="0"/>
              <a:t>8/16/18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FC2BF-AFBC-2D4F-9C77-81B715142B39}" type="slidenum">
              <a:rPr lang="en-US" smtClean="0"/>
              <a:t>‹#›</a:t>
            </a:fld>
            <a:endParaRPr lang="en-US"/>
          </a:p>
        </p:txBody>
      </p:sp>
    </p:spTree>
    <p:extLst>
      <p:ext uri="{BB962C8B-B14F-4D97-AF65-F5344CB8AC3E}">
        <p14:creationId xmlns:p14="http://schemas.microsoft.com/office/powerpoint/2010/main" val="163877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EC2510-E658-4176-9BC5-3335DBD0E44C}" type="slidenum">
              <a:rPr lang="en-US" smtClean="0"/>
              <a:pPr/>
              <a:t>1</a:t>
            </a:fld>
            <a:endParaRPr lang="en-US" dirty="0"/>
          </a:p>
        </p:txBody>
      </p:sp>
    </p:spTree>
    <p:extLst>
      <p:ext uri="{BB962C8B-B14F-4D97-AF65-F5344CB8AC3E}">
        <p14:creationId xmlns:p14="http://schemas.microsoft.com/office/powerpoint/2010/main" val="1355577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max(lambda</a:t>
            </a:r>
            <a:r>
              <a:rPr lang="en-US" baseline="0" dirty="0"/>
              <a:t>(x) </a:t>
            </a:r>
            <a:r>
              <a:rPr lang="mr-IN" baseline="0" dirty="0"/>
              <a:t>–</a:t>
            </a:r>
            <a:r>
              <a:rPr lang="en-US" baseline="0" dirty="0"/>
              <a:t> lambda(y), 0)</a:t>
            </a:r>
            <a:endParaRPr lang="en-US" dirty="0"/>
          </a:p>
        </p:txBody>
      </p:sp>
      <p:sp>
        <p:nvSpPr>
          <p:cNvPr id="4" name="Slide Number Placeholder 3"/>
          <p:cNvSpPr>
            <a:spLocks noGrp="1"/>
          </p:cNvSpPr>
          <p:nvPr>
            <p:ph type="sldNum" sz="quarter" idx="10"/>
          </p:nvPr>
        </p:nvSpPr>
        <p:spPr/>
        <p:txBody>
          <a:bodyPr/>
          <a:lstStyle/>
          <a:p>
            <a:fld id="{D1DFC2BF-AFBC-2D4F-9C77-81B715142B39}" type="slidenum">
              <a:rPr lang="en-US" smtClean="0"/>
              <a:t>20</a:t>
            </a:fld>
            <a:endParaRPr lang="en-US"/>
          </a:p>
        </p:txBody>
      </p:sp>
    </p:spTree>
    <p:extLst>
      <p:ext uri="{BB962C8B-B14F-4D97-AF65-F5344CB8AC3E}">
        <p14:creationId xmlns:p14="http://schemas.microsoft.com/office/powerpoint/2010/main" val="1101252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9D0B4B-A99C-4EA3-BB61-D5CE1032B3EB}" type="slidenum">
              <a:rPr lang="en-US"/>
              <a:pPr/>
              <a:t>26</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8755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2BF1F8-ED5A-425B-853D-68E023615F06}" type="slidenum">
              <a:rPr lang="en-US"/>
              <a:pPr/>
              <a:t>27</a:t>
            </a:fld>
            <a:endParaRPr 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631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2BF1F8-ED5A-425B-853D-68E023615F06}" type="slidenum">
              <a:rPr lang="en-US"/>
              <a:pPr/>
              <a:t>28</a:t>
            </a:fld>
            <a:endParaRPr 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74977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E6A1E7-D163-48F1-B323-726834F1BCA6}" type="slidenum">
              <a:rPr lang="en-US"/>
              <a:pPr/>
              <a:t>29</a:t>
            </a:fld>
            <a:endParaRPr lang="en-US"/>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6343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E6A1E7-D163-48F1-B323-726834F1BCA6}" type="slidenum">
              <a:rPr lang="en-US"/>
              <a:pPr/>
              <a:t>30</a:t>
            </a:fld>
            <a:endParaRPr lang="en-US"/>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26682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0D662C-68B4-41D2-B634-ACFA1283DC81}" type="slidenum">
              <a:rPr lang="en-US"/>
              <a:pPr/>
              <a:t>31</a:t>
            </a:fld>
            <a:endParaRPr lang="en-US"/>
          </a:p>
        </p:txBody>
      </p:sp>
      <p:sp>
        <p:nvSpPr>
          <p:cNvPr id="244738" name="Rectangle 1026"/>
          <p:cNvSpPr>
            <a:spLocks noGrp="1" noRot="1" noChangeAspect="1" noChangeArrowheads="1" noTextEdit="1"/>
          </p:cNvSpPr>
          <p:nvPr>
            <p:ph type="sldImg"/>
          </p:nvPr>
        </p:nvSpPr>
        <p:spPr>
          <a:ln/>
        </p:spPr>
      </p:sp>
      <p:sp>
        <p:nvSpPr>
          <p:cNvPr id="244739"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96749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E48071-1762-407E-992A-3F778AEF61A8}" type="slidenum">
              <a:rPr lang="en-US"/>
              <a:pPr/>
              <a:t>32</a:t>
            </a:fld>
            <a:endParaRPr lang="en-US"/>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33476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F093F-2565-4BC4-88E5-437546BE3F98}" type="slidenum">
              <a:rPr lang="en-US"/>
              <a:pPr/>
              <a:t>33</a:t>
            </a:fld>
            <a:endParaRPr 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7218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012AF0-E292-4706-98CF-7E02414A8168}" type="slidenum">
              <a:rPr lang="en-US" smtClean="0"/>
              <a:pPr/>
              <a:t>34</a:t>
            </a:fld>
            <a:endParaRPr lang="en-US"/>
          </a:p>
        </p:txBody>
      </p:sp>
    </p:spTree>
    <p:extLst>
      <p:ext uri="{BB962C8B-B14F-4D97-AF65-F5344CB8AC3E}">
        <p14:creationId xmlns:p14="http://schemas.microsoft.com/office/powerpoint/2010/main" val="1086028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a:t>
            </a:fld>
            <a:endParaRPr lang="en-US"/>
          </a:p>
        </p:txBody>
      </p:sp>
    </p:spTree>
    <p:extLst>
      <p:ext uri="{BB962C8B-B14F-4D97-AF65-F5344CB8AC3E}">
        <p14:creationId xmlns:p14="http://schemas.microsoft.com/office/powerpoint/2010/main" val="929757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37</a:t>
            </a:fld>
            <a:endParaRPr lang="en-US"/>
          </a:p>
        </p:txBody>
      </p:sp>
    </p:spTree>
    <p:extLst>
      <p:ext uri="{BB962C8B-B14F-4D97-AF65-F5344CB8AC3E}">
        <p14:creationId xmlns:p14="http://schemas.microsoft.com/office/powerpoint/2010/main" val="287264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C0E02B-ACB9-47AA-97EC-D40AD3B49C47}" type="slidenum">
              <a:rPr lang="en-US"/>
              <a:pPr/>
              <a:t>38</a:t>
            </a:fld>
            <a:endParaRPr 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19130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6EA1FD-D7DE-487C-A13B-48CB7B3FCB1B}" type="slidenum">
              <a:rPr lang="en-US"/>
              <a:pPr/>
              <a:t>39</a:t>
            </a:fld>
            <a:endParaRPr lang="en-US"/>
          </a:p>
        </p:txBody>
      </p:sp>
      <p:sp>
        <p:nvSpPr>
          <p:cNvPr id="231426" name="Rectangle 1026"/>
          <p:cNvSpPr>
            <a:spLocks noGrp="1" noRot="1" noChangeAspect="1" noChangeArrowheads="1" noTextEdit="1"/>
          </p:cNvSpPr>
          <p:nvPr>
            <p:ph type="sldImg"/>
          </p:nvPr>
        </p:nvSpPr>
        <p:spPr>
          <a:ln/>
        </p:spPr>
      </p:sp>
      <p:sp>
        <p:nvSpPr>
          <p:cNvPr id="23142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68459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AD5BE-2861-4996-A59C-547EA546E5CC}" type="slidenum">
              <a:rPr lang="en-US"/>
              <a:pPr/>
              <a:t>40</a:t>
            </a:fld>
            <a:endParaRPr lang="en-US"/>
          </a:p>
        </p:txBody>
      </p:sp>
      <p:sp>
        <p:nvSpPr>
          <p:cNvPr id="232450" name="Rectangle 1026"/>
          <p:cNvSpPr>
            <a:spLocks noGrp="1" noRot="1" noChangeAspect="1" noChangeArrowheads="1" noTextEdit="1"/>
          </p:cNvSpPr>
          <p:nvPr>
            <p:ph type="sldImg"/>
          </p:nvPr>
        </p:nvSpPr>
        <p:spPr>
          <a:ln/>
        </p:spPr>
      </p:sp>
      <p:sp>
        <p:nvSpPr>
          <p:cNvPr id="23245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13568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6C2B3F-2EE9-48CD-B642-AB6348E9EFC4}" type="slidenum">
              <a:rPr lang="en-US"/>
              <a:pPr/>
              <a:t>41</a:t>
            </a:fld>
            <a:endParaRPr lang="en-US"/>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00602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0CD93C-A1AB-4F9D-A73F-E272AA11FBB9}" type="slidenum">
              <a:rPr lang="en-US"/>
              <a:pPr/>
              <a:t>42</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47920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87893-6C22-4EAA-8362-768E961E3E74}" type="slidenum">
              <a:rPr lang="en-US"/>
              <a:pPr/>
              <a:t>43</a:t>
            </a:fld>
            <a:endParaRPr lang="en-US"/>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59307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1AD065-7167-487D-84C4-7B47B901E43C}" type="slidenum">
              <a:rPr lang="en-US"/>
              <a:pPr/>
              <a:t>44</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88760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1AD065-7167-487D-84C4-7B47B901E43C}" type="slidenum">
              <a:rPr lang="en-US"/>
              <a:pPr/>
              <a:t>45</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545337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1AD065-7167-487D-84C4-7B47B901E43C}" type="slidenum">
              <a:rPr lang="en-US"/>
              <a:pPr/>
              <a:t>46</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733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4</a:t>
            </a:fld>
            <a:endParaRPr lang="en-US"/>
          </a:p>
        </p:txBody>
      </p:sp>
    </p:spTree>
    <p:extLst>
      <p:ext uri="{BB962C8B-B14F-4D97-AF65-F5344CB8AC3E}">
        <p14:creationId xmlns:p14="http://schemas.microsoft.com/office/powerpoint/2010/main" val="1581037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3EDB32-9059-411C-B470-4F17C612DB19}" type="slidenum">
              <a:rPr lang="en-US"/>
              <a:pPr/>
              <a:t>47</a:t>
            </a:fld>
            <a:endParaRPr lang="en-US"/>
          </a:p>
        </p:txBody>
      </p:sp>
      <p:sp>
        <p:nvSpPr>
          <p:cNvPr id="238594" name="Rectangle 1026"/>
          <p:cNvSpPr>
            <a:spLocks noGrp="1" noRot="1" noChangeAspect="1" noChangeArrowheads="1" noTextEdit="1"/>
          </p:cNvSpPr>
          <p:nvPr>
            <p:ph type="sldImg"/>
          </p:nvPr>
        </p:nvSpPr>
        <p:spPr>
          <a:ln/>
        </p:spPr>
      </p:sp>
      <p:sp>
        <p:nvSpPr>
          <p:cNvPr id="23859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22789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732A3D-8256-43D1-9D37-64AE574CDA46}" type="slidenum">
              <a:rPr lang="en-US"/>
              <a:pPr/>
              <a:t>48</a:t>
            </a:fld>
            <a:endParaRPr 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19851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D73612-B2B7-415B-BD0B-C3DDB45ED59C}" type="slidenum">
              <a:rPr lang="en-US"/>
              <a:pPr/>
              <a:t>49</a:t>
            </a:fld>
            <a:endParaRPr lang="en-US"/>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270354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D73612-B2B7-415B-BD0B-C3DDB45ED59C}" type="slidenum">
              <a:rPr lang="en-US"/>
              <a:pPr/>
              <a:t>50</a:t>
            </a:fld>
            <a:endParaRPr lang="en-US"/>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161125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7E0670-3023-4BB7-A747-16ED1710E089}" type="slidenum">
              <a:rPr lang="en-US"/>
              <a:pPr/>
              <a:t>51</a:t>
            </a:fld>
            <a:endParaRPr lang="en-US"/>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6033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EAE8DC-4C15-40A1-B210-B3F44905FF19}" type="slidenum">
              <a:rPr lang="en-US"/>
              <a:pPr/>
              <a:t>52</a:t>
            </a:fld>
            <a:endParaRPr 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202589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56</a:t>
            </a:fld>
            <a:endParaRPr lang="en-US"/>
          </a:p>
        </p:txBody>
      </p:sp>
    </p:spTree>
    <p:extLst>
      <p:ext uri="{BB962C8B-B14F-4D97-AF65-F5344CB8AC3E}">
        <p14:creationId xmlns:p14="http://schemas.microsoft.com/office/powerpoint/2010/main" val="8574567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00832-FEF8-4A35-B001-DD1AC04483DC}" type="slidenum">
              <a:rPr lang="en-US"/>
              <a:pPr/>
              <a:t>57</a:t>
            </a:fld>
            <a:endParaRPr lang="en-US"/>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00322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00832-FEF8-4A35-B001-DD1AC04483DC}" type="slidenum">
              <a:rPr lang="en-US"/>
              <a:pPr/>
              <a:t>58</a:t>
            </a:fld>
            <a:endParaRPr lang="en-US"/>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39487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9CCDD6-DCF9-4647-ACD1-A06B9FB769C1}" type="slidenum">
              <a:rPr lang="en-US"/>
              <a:pPr/>
              <a:t>59</a:t>
            </a:fld>
            <a:endParaRPr lang="en-US"/>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84644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6</a:t>
            </a:fld>
            <a:endParaRPr lang="en-US"/>
          </a:p>
        </p:txBody>
      </p:sp>
    </p:spTree>
    <p:extLst>
      <p:ext uri="{BB962C8B-B14F-4D97-AF65-F5344CB8AC3E}">
        <p14:creationId xmlns:p14="http://schemas.microsoft.com/office/powerpoint/2010/main" val="6264952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ECF976-0675-4E93-82D8-8266C63D9B50}" type="slidenum">
              <a:rPr lang="en-US"/>
              <a:pPr/>
              <a:t>60</a:t>
            </a:fld>
            <a:endParaRPr lang="en-US"/>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47613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BAA930-C99C-46CF-B550-963ADE7193B2}" type="slidenum">
              <a:rPr lang="en-US"/>
              <a:pPr/>
              <a:t>61</a:t>
            </a:fld>
            <a:endParaRPr lang="en-US"/>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27007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2E86E1-9278-48F6-96C9-0626624145BD}" type="slidenum">
              <a:rPr lang="en-US"/>
              <a:pPr/>
              <a:t>62</a:t>
            </a:fld>
            <a:endParaRPr lang="en-US"/>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31186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6D348A-7BFC-4920-8A9D-54488F67B281}" type="slidenum">
              <a:rPr lang="en-US"/>
              <a:pPr/>
              <a:t>63</a:t>
            </a:fld>
            <a:endParaRPr lang="en-US"/>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05063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C69EB-C3EE-4167-9D19-2D3B25BCB404}" type="slidenum">
              <a:rPr lang="en-US"/>
              <a:pPr/>
              <a:t>64</a:t>
            </a:fld>
            <a:endParaRPr lang="en-US"/>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880941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C69EB-C3EE-4167-9D19-2D3B25BCB404}" type="slidenum">
              <a:rPr lang="en-US"/>
              <a:pPr/>
              <a:t>65</a:t>
            </a:fld>
            <a:endParaRPr lang="en-US"/>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15027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A1A98-B9CB-4B22-9355-B7137C3D055D}" type="slidenum">
              <a:rPr lang="en-US"/>
              <a:pPr/>
              <a:t>66</a:t>
            </a:fld>
            <a:endParaRPr lang="en-US"/>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41617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BDD09C-D1BD-4088-978B-E55F385BC749}" type="slidenum">
              <a:rPr lang="en-US"/>
              <a:pPr/>
              <a:t>67</a:t>
            </a:fld>
            <a:endParaRPr lang="en-US"/>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79602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BDD09C-D1BD-4088-978B-E55F385BC749}" type="slidenum">
              <a:rPr lang="en-US"/>
              <a:pPr/>
              <a:t>68</a:t>
            </a:fld>
            <a:endParaRPr lang="en-US"/>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35333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F73A19-C203-4DC6-9465-F3C0E7BBC946}" type="slidenum">
              <a:rPr lang="en-US"/>
              <a:pPr/>
              <a:t>69</a:t>
            </a:fld>
            <a:endParaRPr lang="en-US"/>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6640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C454F-492C-4C0C-A74B-2C04BB4152E4}" type="slidenum">
              <a:rPr lang="en-US"/>
              <a:pPr/>
              <a:t>7</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7139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C454F-492C-4C0C-A74B-2C04BB4152E4}" type="slidenum">
              <a:rPr lang="en-US"/>
              <a:pPr/>
              <a:t>8</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7724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C454F-492C-4C0C-A74B-2C04BB4152E4}" type="slidenum">
              <a:rPr lang="en-US"/>
              <a:pPr/>
              <a:t>9</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20601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C454F-492C-4C0C-A74B-2C04BB4152E4}" type="slidenum">
              <a:rPr lang="en-US"/>
              <a:pPr/>
              <a:t>10</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80995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C454F-492C-4C0C-A74B-2C04BB4152E4}" type="slidenum">
              <a:rPr lang="en-US"/>
              <a:pPr/>
              <a:t>11</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0953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F61FEA7-45D8-2D44-B4D3-34CB831CBB98}"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F012-ACAC-A44E-A9B3-4984D8786B24}" type="slidenum">
              <a:rPr lang="en-US" smtClean="0"/>
              <a:t>‹#›</a:t>
            </a:fld>
            <a:endParaRPr lang="en-US"/>
          </a:p>
        </p:txBody>
      </p:sp>
    </p:spTree>
    <p:extLst>
      <p:ext uri="{BB962C8B-B14F-4D97-AF65-F5344CB8AC3E}">
        <p14:creationId xmlns:p14="http://schemas.microsoft.com/office/powerpoint/2010/main" val="76572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61FEA7-45D8-2D44-B4D3-34CB831CBB98}"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F012-ACAC-A44E-A9B3-4984D8786B24}" type="slidenum">
              <a:rPr lang="en-US" smtClean="0"/>
              <a:t>‹#›</a:t>
            </a:fld>
            <a:endParaRPr lang="en-US"/>
          </a:p>
        </p:txBody>
      </p:sp>
    </p:spTree>
    <p:extLst>
      <p:ext uri="{BB962C8B-B14F-4D97-AF65-F5344CB8AC3E}">
        <p14:creationId xmlns:p14="http://schemas.microsoft.com/office/powerpoint/2010/main" val="112984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61FEA7-45D8-2D44-B4D3-34CB831CBB98}"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F012-ACAC-A44E-A9B3-4984D8786B24}" type="slidenum">
              <a:rPr lang="en-US" smtClean="0"/>
              <a:t>‹#›</a:t>
            </a:fld>
            <a:endParaRPr lang="en-US"/>
          </a:p>
        </p:txBody>
      </p:sp>
    </p:spTree>
    <p:extLst>
      <p:ext uri="{BB962C8B-B14F-4D97-AF65-F5344CB8AC3E}">
        <p14:creationId xmlns:p14="http://schemas.microsoft.com/office/powerpoint/2010/main" val="1170490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able Placeholder 2"/>
          <p:cNvSpPr>
            <a:spLocks noGrp="1"/>
          </p:cNvSpPr>
          <p:nvPr>
            <p:ph type="tbl" idx="1"/>
          </p:nvPr>
        </p:nvSpPr>
        <p:spPr>
          <a:xfrm>
            <a:off x="914400" y="1981200"/>
            <a:ext cx="10363200" cy="4114800"/>
          </a:xfrm>
        </p:spPr>
        <p:txBody>
          <a:bodyPr/>
          <a:lstStyle/>
          <a:p>
            <a:endParaRPr lang="en-US"/>
          </a:p>
        </p:txBody>
      </p:sp>
      <p:sp>
        <p:nvSpPr>
          <p:cNvPr id="4" name="Date Placeholder 3"/>
          <p:cNvSpPr>
            <a:spLocks noGrp="1"/>
          </p:cNvSpPr>
          <p:nvPr>
            <p:ph type="dt" sz="half" idx="10"/>
          </p:nvPr>
        </p:nvSpPr>
        <p:spPr>
          <a:xfrm>
            <a:off x="914400" y="6248400"/>
            <a:ext cx="2540000" cy="457200"/>
          </a:xfrm>
        </p:spPr>
        <p:txBody>
          <a:bodyPr/>
          <a:lstStyle>
            <a:lvl1pPr>
              <a:defRPr/>
            </a:lvl1pPr>
          </a:lstStyle>
          <a:p>
            <a:endParaRPr lang="en-US"/>
          </a:p>
        </p:txBody>
      </p:sp>
      <p:sp>
        <p:nvSpPr>
          <p:cNvPr id="5" name="Footer Placeholder 4"/>
          <p:cNvSpPr>
            <a:spLocks noGrp="1"/>
          </p:cNvSpPr>
          <p:nvPr>
            <p:ph type="ftr" sz="quarter" idx="11"/>
          </p:nvPr>
        </p:nvSpPr>
        <p:spPr>
          <a:xfrm>
            <a:off x="4165600" y="6248400"/>
            <a:ext cx="38608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8737600" y="6248400"/>
            <a:ext cx="2540000" cy="457200"/>
          </a:xfrm>
        </p:spPr>
        <p:txBody>
          <a:bodyPr/>
          <a:lstStyle>
            <a:lvl1pPr>
              <a:defRPr/>
            </a:lvl1pPr>
          </a:lstStyle>
          <a:p>
            <a:fld id="{2FFB4CD0-E1CF-4347-8A81-77586409F32D}" type="slidenum">
              <a:rPr lang="en-US"/>
              <a:pPr/>
              <a:t>‹#›</a:t>
            </a:fld>
            <a:endParaRPr lang="en-US"/>
          </a:p>
        </p:txBody>
      </p:sp>
    </p:spTree>
    <p:extLst>
      <p:ext uri="{BB962C8B-B14F-4D97-AF65-F5344CB8AC3E}">
        <p14:creationId xmlns:p14="http://schemas.microsoft.com/office/powerpoint/2010/main" val="1199967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61FEA7-45D8-2D44-B4D3-34CB831CBB98}"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F012-ACAC-A44E-A9B3-4984D8786B24}" type="slidenum">
              <a:rPr lang="en-US" smtClean="0"/>
              <a:t>‹#›</a:t>
            </a:fld>
            <a:endParaRPr lang="en-US"/>
          </a:p>
        </p:txBody>
      </p:sp>
    </p:spTree>
    <p:extLst>
      <p:ext uri="{BB962C8B-B14F-4D97-AF65-F5344CB8AC3E}">
        <p14:creationId xmlns:p14="http://schemas.microsoft.com/office/powerpoint/2010/main" val="209763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61FEA7-45D8-2D44-B4D3-34CB831CBB98}"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F012-ACAC-A44E-A9B3-4984D8786B24}" type="slidenum">
              <a:rPr lang="en-US" smtClean="0"/>
              <a:t>‹#›</a:t>
            </a:fld>
            <a:endParaRPr lang="en-US"/>
          </a:p>
        </p:txBody>
      </p:sp>
    </p:spTree>
    <p:extLst>
      <p:ext uri="{BB962C8B-B14F-4D97-AF65-F5344CB8AC3E}">
        <p14:creationId xmlns:p14="http://schemas.microsoft.com/office/powerpoint/2010/main" val="178708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61FEA7-45D8-2D44-B4D3-34CB831CBB98}" type="datetimeFigureOut">
              <a:rPr lang="en-US" smtClean="0"/>
              <a:t>8/16/18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3F012-ACAC-A44E-A9B3-4984D8786B24}" type="slidenum">
              <a:rPr lang="en-US" smtClean="0"/>
              <a:t>‹#›</a:t>
            </a:fld>
            <a:endParaRPr lang="en-US"/>
          </a:p>
        </p:txBody>
      </p:sp>
    </p:spTree>
    <p:extLst>
      <p:ext uri="{BB962C8B-B14F-4D97-AF65-F5344CB8AC3E}">
        <p14:creationId xmlns:p14="http://schemas.microsoft.com/office/powerpoint/2010/main" val="88045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61FEA7-45D8-2D44-B4D3-34CB831CBB98}" type="datetimeFigureOut">
              <a:rPr lang="en-US" smtClean="0"/>
              <a:t>8/16/18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3F012-ACAC-A44E-A9B3-4984D8786B24}" type="slidenum">
              <a:rPr lang="en-US" smtClean="0"/>
              <a:t>‹#›</a:t>
            </a:fld>
            <a:endParaRPr lang="en-US"/>
          </a:p>
        </p:txBody>
      </p:sp>
    </p:spTree>
    <p:extLst>
      <p:ext uri="{BB962C8B-B14F-4D97-AF65-F5344CB8AC3E}">
        <p14:creationId xmlns:p14="http://schemas.microsoft.com/office/powerpoint/2010/main" val="158983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61FEA7-45D8-2D44-B4D3-34CB831CBB98}" type="datetimeFigureOut">
              <a:rPr lang="en-US" smtClean="0"/>
              <a:t>8/16/18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3F012-ACAC-A44E-A9B3-4984D8786B24}" type="slidenum">
              <a:rPr lang="en-US" smtClean="0"/>
              <a:t>‹#›</a:t>
            </a:fld>
            <a:endParaRPr lang="en-US"/>
          </a:p>
        </p:txBody>
      </p:sp>
    </p:spTree>
    <p:extLst>
      <p:ext uri="{BB962C8B-B14F-4D97-AF65-F5344CB8AC3E}">
        <p14:creationId xmlns:p14="http://schemas.microsoft.com/office/powerpoint/2010/main" val="1298954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1FEA7-45D8-2D44-B4D3-34CB831CBB98}" type="datetimeFigureOut">
              <a:rPr lang="en-US" smtClean="0"/>
              <a:t>8/16/18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33F012-ACAC-A44E-A9B3-4984D8786B24}" type="slidenum">
              <a:rPr lang="en-US" smtClean="0"/>
              <a:t>‹#›</a:t>
            </a:fld>
            <a:endParaRPr lang="en-US"/>
          </a:p>
        </p:txBody>
      </p:sp>
    </p:spTree>
    <p:extLst>
      <p:ext uri="{BB962C8B-B14F-4D97-AF65-F5344CB8AC3E}">
        <p14:creationId xmlns:p14="http://schemas.microsoft.com/office/powerpoint/2010/main" val="21776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61FEA7-45D8-2D44-B4D3-34CB831CBB98}" type="datetimeFigureOut">
              <a:rPr lang="en-US" smtClean="0"/>
              <a:t>8/16/18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3F012-ACAC-A44E-A9B3-4984D8786B24}" type="slidenum">
              <a:rPr lang="en-US" smtClean="0"/>
              <a:t>‹#›</a:t>
            </a:fld>
            <a:endParaRPr lang="en-US"/>
          </a:p>
        </p:txBody>
      </p:sp>
    </p:spTree>
    <p:extLst>
      <p:ext uri="{BB962C8B-B14F-4D97-AF65-F5344CB8AC3E}">
        <p14:creationId xmlns:p14="http://schemas.microsoft.com/office/powerpoint/2010/main" val="60586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61FEA7-45D8-2D44-B4D3-34CB831CBB98}" type="datetimeFigureOut">
              <a:rPr lang="en-US" smtClean="0"/>
              <a:t>8/16/18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3F012-ACAC-A44E-A9B3-4984D8786B24}" type="slidenum">
              <a:rPr lang="en-US" smtClean="0"/>
              <a:t>‹#›</a:t>
            </a:fld>
            <a:endParaRPr lang="en-US"/>
          </a:p>
        </p:txBody>
      </p:sp>
    </p:spTree>
    <p:extLst>
      <p:ext uri="{BB962C8B-B14F-4D97-AF65-F5344CB8AC3E}">
        <p14:creationId xmlns:p14="http://schemas.microsoft.com/office/powerpoint/2010/main" val="158011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1FEA7-45D8-2D44-B4D3-34CB831CBB98}" type="datetimeFigureOut">
              <a:rPr lang="en-US" smtClean="0"/>
              <a:t>8/16/18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F012-ACAC-A44E-A9B3-4984D8786B24}" type="slidenum">
              <a:rPr lang="en-US" smtClean="0"/>
              <a:t>‹#›</a:t>
            </a:fld>
            <a:endParaRPr lang="en-US"/>
          </a:p>
        </p:txBody>
      </p:sp>
    </p:spTree>
    <p:extLst>
      <p:ext uri="{BB962C8B-B14F-4D97-AF65-F5344CB8AC3E}">
        <p14:creationId xmlns:p14="http://schemas.microsoft.com/office/powerpoint/2010/main" val="735380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60.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Lecture_1_1.ipynb"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Lecture_1_1.ipynb"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hyperlink" Target="Lecture_1_1.ipynb" TargetMode="Externa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00095"/>
            <a:ext cx="9144000" cy="2387600"/>
          </a:xfrm>
        </p:spPr>
        <p:txBody>
          <a:bodyPr>
            <a:normAutofit/>
          </a:bodyPr>
          <a:lstStyle/>
          <a:p>
            <a:r>
              <a:rPr lang="en-US" dirty="0"/>
              <a:t>Lectures 3:</a:t>
            </a:r>
            <a:br>
              <a:rPr lang="en-US" dirty="0"/>
            </a:br>
            <a:r>
              <a:rPr lang="en-US" dirty="0"/>
              <a:t>Introduction to SQL Part II</a:t>
            </a:r>
          </a:p>
        </p:txBody>
      </p:sp>
      <p:sp>
        <p:nvSpPr>
          <p:cNvPr id="4" name="Rectangle 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BED70F99-EC99-4BD2-8CAB-F39AB38ADAE8}" type="slidenum">
              <a:rPr lang="en-US"/>
              <a:pPr/>
              <a:t>10</a:t>
            </a:fld>
            <a:endParaRPr lang="en-US"/>
          </a:p>
        </p:txBody>
      </p:sp>
      <p:sp>
        <p:nvSpPr>
          <p:cNvPr id="124931" name="Text Box 3"/>
          <p:cNvSpPr txBox="1">
            <a:spLocks noChangeArrowheads="1"/>
          </p:cNvSpPr>
          <p:nvPr/>
        </p:nvSpPr>
        <p:spPr bwMode="auto">
          <a:xfrm>
            <a:off x="760732" y="1883335"/>
            <a:ext cx="4833374"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DISTINCT</a:t>
            </a:r>
            <a:r>
              <a:rPr lang="en-US" sz="2400" dirty="0">
                <a:latin typeface="Menlo" charset="0"/>
                <a:ea typeface="Menlo" charset="0"/>
                <a:cs typeface="Menlo" charset="0"/>
              </a:rPr>
              <a:t> 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S, 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R.A=S.A OR R.A=T.A</a:t>
            </a:r>
          </a:p>
        </p:txBody>
      </p:sp>
      <p:sp>
        <p:nvSpPr>
          <p:cNvPr id="124934" name="Rectangle 6"/>
          <p:cNvSpPr>
            <a:spLocks noGrp="1" noChangeArrowheads="1"/>
          </p:cNvSpPr>
          <p:nvPr>
            <p:ph type="title"/>
          </p:nvPr>
        </p:nvSpPr>
        <p:spPr/>
        <p:txBody>
          <a:bodyPr/>
          <a:lstStyle/>
          <a:p>
            <a:r>
              <a:rPr lang="en-US" dirty="0"/>
              <a:t>What does this look like in Python?</a:t>
            </a: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298863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Set Operators</a:t>
              </a:r>
            </a:p>
          </p:txBody>
        </p:sp>
      </p:grpSp>
      <p:sp>
        <p:nvSpPr>
          <p:cNvPr id="18" name="Content Placeholder 2"/>
          <p:cNvSpPr txBox="1">
            <a:spLocks/>
          </p:cNvSpPr>
          <p:nvPr/>
        </p:nvSpPr>
        <p:spPr>
          <a:xfrm>
            <a:off x="838200" y="3381379"/>
            <a:ext cx="5408364" cy="319569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Semantics:</a:t>
            </a:r>
            <a:endParaRPr lang="en-US" b="1" dirty="0"/>
          </a:p>
          <a:p>
            <a:pPr marL="914400" lvl="1" indent="-457200">
              <a:buFont typeface="+mj-lt"/>
              <a:buAutoNum type="arabicPeriod"/>
            </a:pPr>
            <a:r>
              <a:rPr lang="en-US" dirty="0"/>
              <a:t>Take </a:t>
            </a:r>
            <a:r>
              <a:rPr lang="en-US" u="sng" dirty="0"/>
              <a:t>cross-product</a:t>
            </a:r>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r>
              <a:rPr lang="en-US" dirty="0"/>
              <a:t>Apply </a:t>
            </a:r>
            <a:r>
              <a:rPr lang="en-US" u="sng" dirty="0"/>
              <a:t>selections</a:t>
            </a:r>
            <a:r>
              <a:rPr lang="en-US" dirty="0"/>
              <a:t> / </a:t>
            </a:r>
            <a:r>
              <a:rPr lang="en-US" u="sng" dirty="0"/>
              <a:t>conditions</a:t>
            </a:r>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r>
              <a:rPr lang="en-US" dirty="0"/>
              <a:t>Apply </a:t>
            </a:r>
            <a:r>
              <a:rPr lang="en-US" u="sng" dirty="0"/>
              <a:t>projection</a:t>
            </a:r>
            <a:endParaRPr lang="en-US" dirty="0"/>
          </a:p>
          <a:p>
            <a:pPr marL="914400" lvl="1" indent="-457200">
              <a:buFont typeface="+mj-lt"/>
              <a:buAutoNum type="arabicPeriod"/>
            </a:pPr>
            <a:endParaRPr lang="en-US" dirty="0"/>
          </a:p>
        </p:txBody>
      </p:sp>
      <p:sp>
        <p:nvSpPr>
          <p:cNvPr id="3" name="Rectangle 2"/>
          <p:cNvSpPr/>
          <p:nvPr/>
        </p:nvSpPr>
        <p:spPr>
          <a:xfrm>
            <a:off x="6023119" y="3608020"/>
            <a:ext cx="5597381"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400" i="1" dirty="0">
                <a:latin typeface="+mj-lt"/>
              </a:rPr>
              <a:t>Joins / cross-products</a:t>
            </a:r>
            <a:r>
              <a:rPr lang="en-US" sz="2400" dirty="0">
                <a:latin typeface="+mj-lt"/>
              </a:rPr>
              <a:t> are just </a:t>
            </a:r>
            <a:r>
              <a:rPr lang="en-US" sz="2400" b="1" dirty="0">
                <a:latin typeface="+mj-lt"/>
              </a:rPr>
              <a:t>nested for loops</a:t>
            </a:r>
            <a:r>
              <a:rPr lang="en-US" sz="2400" dirty="0">
                <a:latin typeface="+mj-lt"/>
              </a:rPr>
              <a:t> (in simplest implementation)!</a:t>
            </a:r>
            <a:endParaRPr lang="en-US" sz="2400" i="1" dirty="0">
              <a:latin typeface="+mj-lt"/>
            </a:endParaRPr>
          </a:p>
        </p:txBody>
      </p:sp>
      <p:sp>
        <p:nvSpPr>
          <p:cNvPr id="13" name="Rectangle 12"/>
          <p:cNvSpPr/>
          <p:nvPr/>
        </p:nvSpPr>
        <p:spPr>
          <a:xfrm>
            <a:off x="6023119" y="4982316"/>
            <a:ext cx="2587481" cy="46166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400" i="1">
                <a:latin typeface="+mj-lt"/>
              </a:rPr>
              <a:t>If-then statements!</a:t>
            </a:r>
            <a:endParaRPr lang="en-US" sz="2400" i="1" dirty="0">
              <a:latin typeface="+mj-lt"/>
            </a:endParaRPr>
          </a:p>
        </p:txBody>
      </p:sp>
      <p:grpSp>
        <p:nvGrpSpPr>
          <p:cNvPr id="4" name="Group 3"/>
          <p:cNvGrpSpPr/>
          <p:nvPr/>
        </p:nvGrpSpPr>
        <p:grpSpPr>
          <a:xfrm>
            <a:off x="7447783" y="1023698"/>
            <a:ext cx="4172717" cy="2128137"/>
            <a:chOff x="3003209" y="3636168"/>
            <a:chExt cx="4172717" cy="2128137"/>
          </a:xfrm>
        </p:grpSpPr>
        <p:sp>
          <p:nvSpPr>
            <p:cNvPr id="15" name="Rectangle 7"/>
            <p:cNvSpPr>
              <a:spLocks noChangeArrowheads="1"/>
            </p:cNvSpPr>
            <p:nvPr/>
          </p:nvSpPr>
          <p:spPr bwMode="auto">
            <a:xfrm>
              <a:off x="3003209" y="5034039"/>
              <a:ext cx="1576072" cy="461665"/>
            </a:xfrm>
            <a:prstGeom prst="rect">
              <a:avLst/>
            </a:prstGeom>
            <a:noFill/>
            <a:ln w="9525">
              <a:noFill/>
              <a:miter lim="800000"/>
              <a:headEnd/>
              <a:tailEnd/>
            </a:ln>
            <a:effectLst/>
          </p:spPr>
          <p:txBody>
            <a:bodyPr wrap="none">
              <a:spAutoFit/>
            </a:bodyPr>
            <a:lstStyle/>
            <a:p>
              <a:r>
                <a:rPr lang="en-US" sz="2400" dirty="0"/>
                <a:t>R </a:t>
              </a:r>
              <a:r>
                <a:rPr lang="en-US" sz="2400" dirty="0">
                  <a:latin typeface="Symbol" charset="2"/>
                </a:rPr>
                <a:t>Ç</a:t>
              </a:r>
              <a:r>
                <a:rPr lang="en-US" sz="2400" dirty="0"/>
                <a:t> (S </a:t>
              </a:r>
              <a:r>
                <a:rPr lang="en-US" sz="2400" dirty="0">
                  <a:latin typeface="Symbol" charset="2"/>
                </a:rPr>
                <a:t>È</a:t>
              </a:r>
              <a:r>
                <a:rPr lang="en-US" sz="2400" dirty="0"/>
                <a:t> T)</a:t>
              </a:r>
            </a:p>
          </p:txBody>
        </p:sp>
        <p:sp>
          <p:nvSpPr>
            <p:cNvPr id="16" name="Oval 15"/>
            <p:cNvSpPr/>
            <p:nvPr/>
          </p:nvSpPr>
          <p:spPr>
            <a:xfrm>
              <a:off x="4870312" y="3636168"/>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endParaRPr lang="en-US" baseline="-25000" dirty="0"/>
            </a:p>
          </p:txBody>
        </p:sp>
        <p:sp>
          <p:nvSpPr>
            <p:cNvPr id="17" name="Oval 16"/>
            <p:cNvSpPr/>
            <p:nvPr/>
          </p:nvSpPr>
          <p:spPr>
            <a:xfrm>
              <a:off x="5794238" y="3636168"/>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endParaRPr lang="en-US" baseline="-25000" dirty="0"/>
            </a:p>
          </p:txBody>
        </p:sp>
        <p:sp>
          <p:nvSpPr>
            <p:cNvPr id="19" name="Oval 18"/>
            <p:cNvSpPr/>
            <p:nvPr/>
          </p:nvSpPr>
          <p:spPr>
            <a:xfrm>
              <a:off x="5332275" y="4382617"/>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endParaRPr lang="en-US" baseline="-25000" dirty="0"/>
            </a:p>
          </p:txBody>
        </p:sp>
        <p:cxnSp>
          <p:nvCxnSpPr>
            <p:cNvPr id="20" name="Straight Arrow Connector 19"/>
            <p:cNvCxnSpPr/>
            <p:nvPr/>
          </p:nvCxnSpPr>
          <p:spPr>
            <a:xfrm flipV="1">
              <a:off x="4579281" y="5017856"/>
              <a:ext cx="744507" cy="20619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Freeform 20"/>
            <p:cNvSpPr/>
            <p:nvPr/>
          </p:nvSpPr>
          <p:spPr>
            <a:xfrm>
              <a:off x="5333847" y="4385342"/>
              <a:ext cx="1373561" cy="637476"/>
            </a:xfrm>
            <a:custGeom>
              <a:avLst/>
              <a:gdLst>
                <a:gd name="connsiteX0" fmla="*/ 3008 w 1373561"/>
                <a:gd name="connsiteY0" fmla="*/ 589795 h 637476"/>
                <a:gd name="connsiteX1" fmla="*/ 230955 w 1373561"/>
                <a:gd name="connsiteY1" fmla="*/ 166456 h 637476"/>
                <a:gd name="connsiteX2" fmla="*/ 719413 w 1373561"/>
                <a:gd name="connsiteY2" fmla="*/ 15 h 637476"/>
                <a:gd name="connsiteX3" fmla="*/ 1146361 w 1373561"/>
                <a:gd name="connsiteY3" fmla="*/ 173692 h 637476"/>
                <a:gd name="connsiteX4" fmla="*/ 1367072 w 1373561"/>
                <a:gd name="connsiteY4" fmla="*/ 535521 h 637476"/>
                <a:gd name="connsiteX5" fmla="*/ 1294708 w 1373561"/>
                <a:gd name="connsiteY5" fmla="*/ 611505 h 637476"/>
                <a:gd name="connsiteX6" fmla="*/ 1088470 w 1373561"/>
                <a:gd name="connsiteY6" fmla="*/ 636833 h 637476"/>
                <a:gd name="connsiteX7" fmla="*/ 932887 w 1373561"/>
                <a:gd name="connsiteY7" fmla="*/ 589795 h 637476"/>
                <a:gd name="connsiteX8" fmla="*/ 726649 w 1373561"/>
                <a:gd name="connsiteY8" fmla="*/ 484865 h 637476"/>
                <a:gd name="connsiteX9" fmla="*/ 690467 w 1373561"/>
                <a:gd name="connsiteY9" fmla="*/ 445064 h 637476"/>
                <a:gd name="connsiteX10" fmla="*/ 679613 w 1373561"/>
                <a:gd name="connsiteY10" fmla="*/ 445064 h 637476"/>
                <a:gd name="connsiteX11" fmla="*/ 661522 w 1373561"/>
                <a:gd name="connsiteY11" fmla="*/ 463155 h 637476"/>
                <a:gd name="connsiteX12" fmla="*/ 520412 w 1373561"/>
                <a:gd name="connsiteY12" fmla="*/ 564467 h 637476"/>
                <a:gd name="connsiteX13" fmla="*/ 317792 w 1373561"/>
                <a:gd name="connsiteY13" fmla="*/ 622359 h 637476"/>
                <a:gd name="connsiteX14" fmla="*/ 115172 w 1373561"/>
                <a:gd name="connsiteY14" fmla="*/ 622359 h 637476"/>
                <a:gd name="connsiteX15" fmla="*/ 3008 w 1373561"/>
                <a:gd name="connsiteY15" fmla="*/ 589795 h 637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73561" h="637476">
                  <a:moveTo>
                    <a:pt x="3008" y="589795"/>
                  </a:moveTo>
                  <a:cubicBezTo>
                    <a:pt x="22305" y="513811"/>
                    <a:pt x="111554" y="264753"/>
                    <a:pt x="230955" y="166456"/>
                  </a:cubicBezTo>
                  <a:cubicBezTo>
                    <a:pt x="350356" y="68159"/>
                    <a:pt x="566845" y="-1191"/>
                    <a:pt x="719413" y="15"/>
                  </a:cubicBezTo>
                  <a:cubicBezTo>
                    <a:pt x="871981" y="1221"/>
                    <a:pt x="1038418" y="84441"/>
                    <a:pt x="1146361" y="173692"/>
                  </a:cubicBezTo>
                  <a:cubicBezTo>
                    <a:pt x="1254304" y="262943"/>
                    <a:pt x="1342348" y="462552"/>
                    <a:pt x="1367072" y="535521"/>
                  </a:cubicBezTo>
                  <a:cubicBezTo>
                    <a:pt x="1391797" y="608490"/>
                    <a:pt x="1341142" y="594620"/>
                    <a:pt x="1294708" y="611505"/>
                  </a:cubicBezTo>
                  <a:cubicBezTo>
                    <a:pt x="1248274" y="628390"/>
                    <a:pt x="1148773" y="640451"/>
                    <a:pt x="1088470" y="636833"/>
                  </a:cubicBezTo>
                  <a:cubicBezTo>
                    <a:pt x="1028167" y="633215"/>
                    <a:pt x="993190" y="615123"/>
                    <a:pt x="932887" y="589795"/>
                  </a:cubicBezTo>
                  <a:cubicBezTo>
                    <a:pt x="872584" y="564467"/>
                    <a:pt x="767052" y="508987"/>
                    <a:pt x="726649" y="484865"/>
                  </a:cubicBezTo>
                  <a:cubicBezTo>
                    <a:pt x="686246" y="460743"/>
                    <a:pt x="698306" y="451697"/>
                    <a:pt x="690467" y="445064"/>
                  </a:cubicBezTo>
                  <a:cubicBezTo>
                    <a:pt x="682628" y="438431"/>
                    <a:pt x="684437" y="442049"/>
                    <a:pt x="679613" y="445064"/>
                  </a:cubicBezTo>
                  <a:cubicBezTo>
                    <a:pt x="674789" y="448079"/>
                    <a:pt x="688056" y="443254"/>
                    <a:pt x="661522" y="463155"/>
                  </a:cubicBezTo>
                  <a:cubicBezTo>
                    <a:pt x="634989" y="483055"/>
                    <a:pt x="577700" y="537933"/>
                    <a:pt x="520412" y="564467"/>
                  </a:cubicBezTo>
                  <a:cubicBezTo>
                    <a:pt x="463124" y="591001"/>
                    <a:pt x="385332" y="612710"/>
                    <a:pt x="317792" y="622359"/>
                  </a:cubicBezTo>
                  <a:cubicBezTo>
                    <a:pt x="250252" y="632008"/>
                    <a:pt x="168842" y="627183"/>
                    <a:pt x="115172" y="622359"/>
                  </a:cubicBezTo>
                  <a:cubicBezTo>
                    <a:pt x="61502" y="617535"/>
                    <a:pt x="-16289" y="665779"/>
                    <a:pt x="3008" y="589795"/>
                  </a:cubicBezTo>
                  <a:close/>
                </a:path>
              </a:pathLst>
            </a:custGeom>
            <a:solidFill>
              <a:schemeClr val="accent2">
                <a:lumMod val="40000"/>
                <a:lumOff val="60000"/>
                <a:alpha val="60000"/>
              </a:schemeClr>
            </a:solidFill>
            <a:ln>
              <a:solidFill>
                <a:srgbClr val="ED7D3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605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BED70F99-EC99-4BD2-8CAB-F39AB38ADAE8}" type="slidenum">
              <a:rPr lang="en-US"/>
              <a:pPr/>
              <a:t>11</a:t>
            </a:fld>
            <a:endParaRPr lang="en-US"/>
          </a:p>
        </p:txBody>
      </p:sp>
      <p:sp>
        <p:nvSpPr>
          <p:cNvPr id="124931" name="Text Box 3"/>
          <p:cNvSpPr txBox="1">
            <a:spLocks noChangeArrowheads="1"/>
          </p:cNvSpPr>
          <p:nvPr/>
        </p:nvSpPr>
        <p:spPr bwMode="auto">
          <a:xfrm>
            <a:off x="760732" y="1883335"/>
            <a:ext cx="4833374"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DISTINCT</a:t>
            </a:r>
            <a:r>
              <a:rPr lang="en-US" sz="2400" dirty="0">
                <a:latin typeface="Menlo" charset="0"/>
                <a:ea typeface="Menlo" charset="0"/>
                <a:cs typeface="Menlo" charset="0"/>
              </a:rPr>
              <a:t> 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S, 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R.A=S.A OR R.A=T.A</a:t>
            </a:r>
          </a:p>
        </p:txBody>
      </p:sp>
      <p:sp>
        <p:nvSpPr>
          <p:cNvPr id="124934" name="Rectangle 6"/>
          <p:cNvSpPr>
            <a:spLocks noGrp="1" noChangeArrowheads="1"/>
          </p:cNvSpPr>
          <p:nvPr>
            <p:ph type="title"/>
          </p:nvPr>
        </p:nvSpPr>
        <p:spPr/>
        <p:txBody>
          <a:bodyPr/>
          <a:lstStyle/>
          <a:p>
            <a:r>
              <a:rPr lang="en-US" dirty="0"/>
              <a:t>What does this look like in Python?</a:t>
            </a: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298863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Set Operators</a:t>
              </a:r>
            </a:p>
          </p:txBody>
        </p:sp>
      </p:grpSp>
      <p:grpSp>
        <p:nvGrpSpPr>
          <p:cNvPr id="4" name="Group 3"/>
          <p:cNvGrpSpPr/>
          <p:nvPr/>
        </p:nvGrpSpPr>
        <p:grpSpPr>
          <a:xfrm>
            <a:off x="7447783" y="1023698"/>
            <a:ext cx="4172717" cy="2128137"/>
            <a:chOff x="3003209" y="3636168"/>
            <a:chExt cx="4172717" cy="2128137"/>
          </a:xfrm>
        </p:grpSpPr>
        <p:sp>
          <p:nvSpPr>
            <p:cNvPr id="15" name="Rectangle 7"/>
            <p:cNvSpPr>
              <a:spLocks noChangeArrowheads="1"/>
            </p:cNvSpPr>
            <p:nvPr/>
          </p:nvSpPr>
          <p:spPr bwMode="auto">
            <a:xfrm>
              <a:off x="3003209" y="5034039"/>
              <a:ext cx="1576072" cy="461665"/>
            </a:xfrm>
            <a:prstGeom prst="rect">
              <a:avLst/>
            </a:prstGeom>
            <a:noFill/>
            <a:ln w="9525">
              <a:noFill/>
              <a:miter lim="800000"/>
              <a:headEnd/>
              <a:tailEnd/>
            </a:ln>
            <a:effectLst/>
          </p:spPr>
          <p:txBody>
            <a:bodyPr wrap="none">
              <a:spAutoFit/>
            </a:bodyPr>
            <a:lstStyle/>
            <a:p>
              <a:r>
                <a:rPr lang="en-US" sz="2400" dirty="0"/>
                <a:t>R </a:t>
              </a:r>
              <a:r>
                <a:rPr lang="en-US" sz="2400" dirty="0">
                  <a:latin typeface="Symbol" charset="2"/>
                </a:rPr>
                <a:t>Ç</a:t>
              </a:r>
              <a:r>
                <a:rPr lang="en-US" sz="2400" dirty="0"/>
                <a:t> (S </a:t>
              </a:r>
              <a:r>
                <a:rPr lang="en-US" sz="2400" dirty="0">
                  <a:latin typeface="Symbol" charset="2"/>
                </a:rPr>
                <a:t>È</a:t>
              </a:r>
              <a:r>
                <a:rPr lang="en-US" sz="2400" dirty="0"/>
                <a:t> T)</a:t>
              </a:r>
            </a:p>
          </p:txBody>
        </p:sp>
        <p:sp>
          <p:nvSpPr>
            <p:cNvPr id="16" name="Oval 15"/>
            <p:cNvSpPr/>
            <p:nvPr/>
          </p:nvSpPr>
          <p:spPr>
            <a:xfrm>
              <a:off x="4870312" y="3636168"/>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endParaRPr lang="en-US" baseline="-25000" dirty="0"/>
            </a:p>
          </p:txBody>
        </p:sp>
        <p:sp>
          <p:nvSpPr>
            <p:cNvPr id="17" name="Oval 16"/>
            <p:cNvSpPr/>
            <p:nvPr/>
          </p:nvSpPr>
          <p:spPr>
            <a:xfrm>
              <a:off x="5794238" y="3636168"/>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endParaRPr lang="en-US" baseline="-25000" dirty="0"/>
            </a:p>
          </p:txBody>
        </p:sp>
        <p:sp>
          <p:nvSpPr>
            <p:cNvPr id="19" name="Oval 18"/>
            <p:cNvSpPr/>
            <p:nvPr/>
          </p:nvSpPr>
          <p:spPr>
            <a:xfrm>
              <a:off x="5332275" y="4382617"/>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endParaRPr lang="en-US" baseline="-25000" dirty="0"/>
            </a:p>
          </p:txBody>
        </p:sp>
        <p:cxnSp>
          <p:nvCxnSpPr>
            <p:cNvPr id="20" name="Straight Arrow Connector 19"/>
            <p:cNvCxnSpPr/>
            <p:nvPr/>
          </p:nvCxnSpPr>
          <p:spPr>
            <a:xfrm flipV="1">
              <a:off x="4579281" y="5017856"/>
              <a:ext cx="744507" cy="20619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Freeform 20"/>
            <p:cNvSpPr/>
            <p:nvPr/>
          </p:nvSpPr>
          <p:spPr>
            <a:xfrm>
              <a:off x="5333847" y="4385342"/>
              <a:ext cx="1373561" cy="637476"/>
            </a:xfrm>
            <a:custGeom>
              <a:avLst/>
              <a:gdLst>
                <a:gd name="connsiteX0" fmla="*/ 3008 w 1373561"/>
                <a:gd name="connsiteY0" fmla="*/ 589795 h 637476"/>
                <a:gd name="connsiteX1" fmla="*/ 230955 w 1373561"/>
                <a:gd name="connsiteY1" fmla="*/ 166456 h 637476"/>
                <a:gd name="connsiteX2" fmla="*/ 719413 w 1373561"/>
                <a:gd name="connsiteY2" fmla="*/ 15 h 637476"/>
                <a:gd name="connsiteX3" fmla="*/ 1146361 w 1373561"/>
                <a:gd name="connsiteY3" fmla="*/ 173692 h 637476"/>
                <a:gd name="connsiteX4" fmla="*/ 1367072 w 1373561"/>
                <a:gd name="connsiteY4" fmla="*/ 535521 h 637476"/>
                <a:gd name="connsiteX5" fmla="*/ 1294708 w 1373561"/>
                <a:gd name="connsiteY5" fmla="*/ 611505 h 637476"/>
                <a:gd name="connsiteX6" fmla="*/ 1088470 w 1373561"/>
                <a:gd name="connsiteY6" fmla="*/ 636833 h 637476"/>
                <a:gd name="connsiteX7" fmla="*/ 932887 w 1373561"/>
                <a:gd name="connsiteY7" fmla="*/ 589795 h 637476"/>
                <a:gd name="connsiteX8" fmla="*/ 726649 w 1373561"/>
                <a:gd name="connsiteY8" fmla="*/ 484865 h 637476"/>
                <a:gd name="connsiteX9" fmla="*/ 690467 w 1373561"/>
                <a:gd name="connsiteY9" fmla="*/ 445064 h 637476"/>
                <a:gd name="connsiteX10" fmla="*/ 679613 w 1373561"/>
                <a:gd name="connsiteY10" fmla="*/ 445064 h 637476"/>
                <a:gd name="connsiteX11" fmla="*/ 661522 w 1373561"/>
                <a:gd name="connsiteY11" fmla="*/ 463155 h 637476"/>
                <a:gd name="connsiteX12" fmla="*/ 520412 w 1373561"/>
                <a:gd name="connsiteY12" fmla="*/ 564467 h 637476"/>
                <a:gd name="connsiteX13" fmla="*/ 317792 w 1373561"/>
                <a:gd name="connsiteY13" fmla="*/ 622359 h 637476"/>
                <a:gd name="connsiteX14" fmla="*/ 115172 w 1373561"/>
                <a:gd name="connsiteY14" fmla="*/ 622359 h 637476"/>
                <a:gd name="connsiteX15" fmla="*/ 3008 w 1373561"/>
                <a:gd name="connsiteY15" fmla="*/ 589795 h 637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73561" h="637476">
                  <a:moveTo>
                    <a:pt x="3008" y="589795"/>
                  </a:moveTo>
                  <a:cubicBezTo>
                    <a:pt x="22305" y="513811"/>
                    <a:pt x="111554" y="264753"/>
                    <a:pt x="230955" y="166456"/>
                  </a:cubicBezTo>
                  <a:cubicBezTo>
                    <a:pt x="350356" y="68159"/>
                    <a:pt x="566845" y="-1191"/>
                    <a:pt x="719413" y="15"/>
                  </a:cubicBezTo>
                  <a:cubicBezTo>
                    <a:pt x="871981" y="1221"/>
                    <a:pt x="1038418" y="84441"/>
                    <a:pt x="1146361" y="173692"/>
                  </a:cubicBezTo>
                  <a:cubicBezTo>
                    <a:pt x="1254304" y="262943"/>
                    <a:pt x="1342348" y="462552"/>
                    <a:pt x="1367072" y="535521"/>
                  </a:cubicBezTo>
                  <a:cubicBezTo>
                    <a:pt x="1391797" y="608490"/>
                    <a:pt x="1341142" y="594620"/>
                    <a:pt x="1294708" y="611505"/>
                  </a:cubicBezTo>
                  <a:cubicBezTo>
                    <a:pt x="1248274" y="628390"/>
                    <a:pt x="1148773" y="640451"/>
                    <a:pt x="1088470" y="636833"/>
                  </a:cubicBezTo>
                  <a:cubicBezTo>
                    <a:pt x="1028167" y="633215"/>
                    <a:pt x="993190" y="615123"/>
                    <a:pt x="932887" y="589795"/>
                  </a:cubicBezTo>
                  <a:cubicBezTo>
                    <a:pt x="872584" y="564467"/>
                    <a:pt x="767052" y="508987"/>
                    <a:pt x="726649" y="484865"/>
                  </a:cubicBezTo>
                  <a:cubicBezTo>
                    <a:pt x="686246" y="460743"/>
                    <a:pt x="698306" y="451697"/>
                    <a:pt x="690467" y="445064"/>
                  </a:cubicBezTo>
                  <a:cubicBezTo>
                    <a:pt x="682628" y="438431"/>
                    <a:pt x="684437" y="442049"/>
                    <a:pt x="679613" y="445064"/>
                  </a:cubicBezTo>
                  <a:cubicBezTo>
                    <a:pt x="674789" y="448079"/>
                    <a:pt x="688056" y="443254"/>
                    <a:pt x="661522" y="463155"/>
                  </a:cubicBezTo>
                  <a:cubicBezTo>
                    <a:pt x="634989" y="483055"/>
                    <a:pt x="577700" y="537933"/>
                    <a:pt x="520412" y="564467"/>
                  </a:cubicBezTo>
                  <a:cubicBezTo>
                    <a:pt x="463124" y="591001"/>
                    <a:pt x="385332" y="612710"/>
                    <a:pt x="317792" y="622359"/>
                  </a:cubicBezTo>
                  <a:cubicBezTo>
                    <a:pt x="250252" y="632008"/>
                    <a:pt x="168842" y="627183"/>
                    <a:pt x="115172" y="622359"/>
                  </a:cubicBezTo>
                  <a:cubicBezTo>
                    <a:pt x="61502" y="617535"/>
                    <a:pt x="-16289" y="665779"/>
                    <a:pt x="3008" y="589795"/>
                  </a:cubicBezTo>
                  <a:close/>
                </a:path>
              </a:pathLst>
            </a:custGeom>
            <a:solidFill>
              <a:schemeClr val="accent2">
                <a:lumMod val="40000"/>
                <a:lumOff val="60000"/>
                <a:alpha val="60000"/>
              </a:schemeClr>
            </a:solidFill>
            <a:ln>
              <a:solidFill>
                <a:srgbClr val="ED7D3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Rectangle 21"/>
          <p:cNvSpPr/>
          <p:nvPr/>
        </p:nvSpPr>
        <p:spPr>
          <a:xfrm>
            <a:off x="838200" y="3404459"/>
            <a:ext cx="10782300" cy="2554545"/>
          </a:xfrm>
          <a:prstGeom prst="rect">
            <a:avLst/>
          </a:prstGeom>
          <a:solidFill>
            <a:schemeClr val="tx1"/>
          </a:solidFill>
        </p:spPr>
        <p:txBody>
          <a:bodyPr wrap="square">
            <a:spAutoFit/>
          </a:bodyPr>
          <a:lstStyle/>
          <a:p>
            <a:r>
              <a:rPr lang="en-US" sz="2000" dirty="0">
                <a:solidFill>
                  <a:schemeClr val="bg1"/>
                </a:solidFill>
                <a:latin typeface="Menlo" charset="0"/>
                <a:ea typeface="Menlo" charset="0"/>
                <a:cs typeface="Menlo" charset="0"/>
              </a:rPr>
              <a:t>output = {}</a:t>
            </a:r>
          </a:p>
          <a:p>
            <a:endParaRPr lang="en-US" sz="2000" dirty="0">
              <a:solidFill>
                <a:schemeClr val="bg1"/>
              </a:solidFill>
              <a:latin typeface="Menlo" charset="0"/>
              <a:ea typeface="Menlo" charset="0"/>
              <a:cs typeface="Menlo" charset="0"/>
            </a:endParaRPr>
          </a:p>
          <a:p>
            <a:r>
              <a:rPr lang="en-US" sz="2000" dirty="0">
                <a:solidFill>
                  <a:schemeClr val="bg1"/>
                </a:solidFill>
                <a:latin typeface="Menlo" charset="0"/>
                <a:ea typeface="Menlo" charset="0"/>
                <a:cs typeface="Menlo" charset="0"/>
              </a:rPr>
              <a:t>for r in R:</a:t>
            </a:r>
          </a:p>
          <a:p>
            <a:r>
              <a:rPr lang="en-US" sz="2000" dirty="0">
                <a:solidFill>
                  <a:schemeClr val="bg1"/>
                </a:solidFill>
                <a:latin typeface="Menlo" charset="0"/>
                <a:ea typeface="Menlo" charset="0"/>
                <a:cs typeface="Menlo" charset="0"/>
              </a:rPr>
              <a:t>   for s in S:</a:t>
            </a:r>
          </a:p>
          <a:p>
            <a:r>
              <a:rPr lang="en-US" sz="2000" dirty="0">
                <a:solidFill>
                  <a:schemeClr val="bg1"/>
                </a:solidFill>
                <a:latin typeface="Menlo" charset="0"/>
                <a:ea typeface="Menlo" charset="0"/>
                <a:cs typeface="Menlo" charset="0"/>
              </a:rPr>
              <a:t>      for t in T:</a:t>
            </a:r>
          </a:p>
          <a:p>
            <a:r>
              <a:rPr lang="en-US" sz="2000" dirty="0">
                <a:solidFill>
                  <a:schemeClr val="bg1"/>
                </a:solidFill>
                <a:latin typeface="Menlo" charset="0"/>
                <a:ea typeface="Menlo" charset="0"/>
                <a:cs typeface="Menlo" charset="0"/>
              </a:rPr>
              <a:t>         if r[‘A’] == s[‘A’] or r[‘A’] == t[‘A’]:</a:t>
            </a:r>
          </a:p>
          <a:p>
            <a:r>
              <a:rPr lang="en-US" sz="2000" dirty="0">
                <a:solidFill>
                  <a:schemeClr val="bg1"/>
                </a:solidFill>
                <a:latin typeface="Menlo" charset="0"/>
                <a:ea typeface="Menlo" charset="0"/>
                <a:cs typeface="Menlo" charset="0"/>
              </a:rPr>
              <a:t>            </a:t>
            </a:r>
            <a:r>
              <a:rPr lang="en-US" sz="2000" dirty="0" err="1">
                <a:solidFill>
                  <a:schemeClr val="bg1"/>
                </a:solidFill>
                <a:latin typeface="Menlo" charset="0"/>
                <a:ea typeface="Menlo" charset="0"/>
                <a:cs typeface="Menlo" charset="0"/>
              </a:rPr>
              <a:t>output.add</a:t>
            </a:r>
            <a:r>
              <a:rPr lang="en-US" sz="2000" dirty="0">
                <a:solidFill>
                  <a:schemeClr val="bg1"/>
                </a:solidFill>
                <a:latin typeface="Menlo" charset="0"/>
                <a:ea typeface="Menlo" charset="0"/>
                <a:cs typeface="Menlo" charset="0"/>
              </a:rPr>
              <a:t>(r[‘A’])</a:t>
            </a:r>
          </a:p>
          <a:p>
            <a:r>
              <a:rPr lang="en-US" sz="2000" dirty="0">
                <a:solidFill>
                  <a:schemeClr val="bg1"/>
                </a:solidFill>
                <a:latin typeface="Menlo" charset="0"/>
                <a:ea typeface="Menlo" charset="0"/>
                <a:cs typeface="Menlo" charset="0"/>
              </a:rPr>
              <a:t>return list(output)</a:t>
            </a:r>
          </a:p>
        </p:txBody>
      </p:sp>
      <p:sp>
        <p:nvSpPr>
          <p:cNvPr id="2" name="TextBox 1"/>
          <p:cNvSpPr txBox="1"/>
          <p:nvPr/>
        </p:nvSpPr>
        <p:spPr>
          <a:xfrm>
            <a:off x="1683099" y="6279799"/>
            <a:ext cx="5198218" cy="46166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2400" dirty="0"/>
              <a:t>Can you </a:t>
            </a:r>
            <a:r>
              <a:rPr lang="en-US" sz="2400"/>
              <a:t>see now what happens if S = []?</a:t>
            </a:r>
          </a:p>
        </p:txBody>
      </p:sp>
      <p:sp>
        <p:nvSpPr>
          <p:cNvPr id="18" name="TextBox 17"/>
          <p:cNvSpPr txBox="1"/>
          <p:nvPr/>
        </p:nvSpPr>
        <p:spPr>
          <a:xfrm>
            <a:off x="7771557" y="6279799"/>
            <a:ext cx="2997744" cy="369332"/>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dirty="0">
                <a:latin typeface="+mj-lt"/>
              </a:rPr>
              <a:t>See bonus activity on website!</a:t>
            </a:r>
          </a:p>
        </p:txBody>
      </p:sp>
    </p:spTree>
    <p:extLst>
      <p:ext uri="{BB962C8B-B14F-4D97-AF65-F5344CB8AC3E}">
        <p14:creationId xmlns:p14="http://schemas.microsoft.com/office/powerpoint/2010/main" val="140801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3054"/>
            <a:ext cx="10515600" cy="2852737"/>
          </a:xfrm>
        </p:spPr>
        <p:txBody>
          <a:bodyPr/>
          <a:lstStyle/>
          <a:p>
            <a:r>
              <a:rPr lang="en-US" dirty="0" err="1"/>
              <a:t>Multiset</a:t>
            </a:r>
            <a:r>
              <a:rPr lang="en-US" dirty="0"/>
              <a:t> Operations</a:t>
            </a:r>
          </a:p>
        </p:txBody>
      </p:sp>
      <p:sp>
        <p:nvSpPr>
          <p:cNvPr id="4" name="Slide Number Placeholder 3"/>
          <p:cNvSpPr>
            <a:spLocks noGrp="1"/>
          </p:cNvSpPr>
          <p:nvPr>
            <p:ph type="sldNum" sz="quarter" idx="12"/>
          </p:nvPr>
        </p:nvSpPr>
        <p:spPr/>
        <p:txBody>
          <a:bodyPr/>
          <a:lstStyle/>
          <a:p>
            <a:fld id="{40A01959-B587-3B45-A9B3-C17F42F09305}" type="slidenum">
              <a:rPr lang="en-US" smtClean="0"/>
              <a:t>12</a:t>
            </a:fld>
            <a:endParaRPr lang="en-US"/>
          </a:p>
        </p:txBody>
      </p:sp>
      <p:sp>
        <p:nvSpPr>
          <p:cNvPr id="3" name="TextBox 2"/>
          <p:cNvSpPr txBox="1"/>
          <p:nvPr/>
        </p:nvSpPr>
        <p:spPr>
          <a:xfrm>
            <a:off x="2225407" y="5916058"/>
            <a:ext cx="184731" cy="369332"/>
          </a:xfrm>
          <a:prstGeom prst="rect">
            <a:avLst/>
          </a:prstGeom>
          <a:noFill/>
        </p:spPr>
        <p:txBody>
          <a:bodyPr wrap="none" rtlCol="0">
            <a:spAutoFit/>
          </a:bodyPr>
          <a:lstStyle/>
          <a:p>
            <a:endParaRPr lang="en-US" dirty="0"/>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298863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Set Operators</a:t>
              </a:r>
            </a:p>
          </p:txBody>
        </p:sp>
      </p:grpSp>
    </p:spTree>
    <p:extLst>
      <p:ext uri="{BB962C8B-B14F-4D97-AF65-F5344CB8AC3E}">
        <p14:creationId xmlns:p14="http://schemas.microsoft.com/office/powerpoint/2010/main" val="723391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a:t>
            </a:r>
            <a:r>
              <a:rPr lang="en-US" dirty="0" err="1"/>
              <a:t>Multisets</a:t>
            </a:r>
            <a:endParaRPr lang="en-US" dirty="0"/>
          </a:p>
        </p:txBody>
      </p:sp>
      <p:sp>
        <p:nvSpPr>
          <p:cNvPr id="3" name="Slide Number Placeholder 2"/>
          <p:cNvSpPr>
            <a:spLocks noGrp="1"/>
          </p:cNvSpPr>
          <p:nvPr>
            <p:ph type="sldNum" sz="quarter" idx="12"/>
          </p:nvPr>
        </p:nvSpPr>
        <p:spPr/>
        <p:txBody>
          <a:bodyPr/>
          <a:lstStyle/>
          <a:p>
            <a:fld id="{71C162CE-480A-44CE-B867-ADB1FE527ED4}" type="slidenum">
              <a:rPr lang="en-US" smtClean="0"/>
              <a:pPr/>
              <a:t>13</a:t>
            </a:fld>
            <a:endParaRPr lang="en-US" dirty="0"/>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98863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Set Operators</a:t>
              </a:r>
            </a:p>
          </p:txBody>
        </p:sp>
      </p:grpSp>
      <p:graphicFrame>
        <p:nvGraphicFramePr>
          <p:cNvPr id="6" name="Table 5"/>
          <p:cNvGraphicFramePr>
            <a:graphicFrameLocks noGrp="1"/>
          </p:cNvGraphicFramePr>
          <p:nvPr>
            <p:extLst/>
          </p:nvPr>
        </p:nvGraphicFramePr>
        <p:xfrm>
          <a:off x="2222041" y="1966494"/>
          <a:ext cx="1045684" cy="4539762"/>
        </p:xfrm>
        <a:graphic>
          <a:graphicData uri="http://schemas.openxmlformats.org/drawingml/2006/table">
            <a:tbl>
              <a:tblPr firstRow="1" bandRow="1">
                <a:tableStyleId>{7E9639D4-E3E2-4D34-9284-5A2195B3D0D7}</a:tableStyleId>
              </a:tblPr>
              <a:tblGrid>
                <a:gridCol w="1045684">
                  <a:extLst>
                    <a:ext uri="{9D8B030D-6E8A-4147-A177-3AD203B41FA5}">
                      <a16:colId xmlns:a16="http://schemas.microsoft.com/office/drawing/2014/main" val="20000"/>
                    </a:ext>
                  </a:extLst>
                </a:gridCol>
              </a:tblGrid>
              <a:tr h="504418">
                <a:tc>
                  <a:txBody>
                    <a:bodyPr/>
                    <a:lstStyle/>
                    <a:p>
                      <a:pPr algn="ctr"/>
                      <a:r>
                        <a:rPr lang="en-US" dirty="0"/>
                        <a:t>Tuple</a:t>
                      </a:r>
                    </a:p>
                  </a:txBody>
                  <a:tcPr/>
                </a:tc>
                <a:extLst>
                  <a:ext uri="{0D108BD9-81ED-4DB2-BD59-A6C34878D82A}">
                    <a16:rowId xmlns:a16="http://schemas.microsoft.com/office/drawing/2014/main" val="10000"/>
                  </a:ext>
                </a:extLst>
              </a:tr>
              <a:tr h="504418">
                <a:tc>
                  <a:txBody>
                    <a:bodyPr/>
                    <a:lstStyle/>
                    <a:p>
                      <a:pPr algn="ctr"/>
                      <a:r>
                        <a:rPr lang="en-US" dirty="0"/>
                        <a:t>(1, a)</a:t>
                      </a:r>
                    </a:p>
                  </a:txBody>
                  <a:tcPr/>
                </a:tc>
                <a:extLst>
                  <a:ext uri="{0D108BD9-81ED-4DB2-BD59-A6C34878D82A}">
                    <a16:rowId xmlns:a16="http://schemas.microsoft.com/office/drawing/2014/main" val="10001"/>
                  </a:ext>
                </a:extLst>
              </a:tr>
              <a:tr h="504418">
                <a:tc>
                  <a:txBody>
                    <a:bodyPr/>
                    <a:lstStyle/>
                    <a:p>
                      <a:pPr algn="ctr"/>
                      <a:r>
                        <a:rPr lang="en-US" dirty="0"/>
                        <a:t>(1, a)</a:t>
                      </a:r>
                    </a:p>
                  </a:txBody>
                  <a:tcPr/>
                </a:tc>
                <a:extLst>
                  <a:ext uri="{0D108BD9-81ED-4DB2-BD59-A6C34878D82A}">
                    <a16:rowId xmlns:a16="http://schemas.microsoft.com/office/drawing/2014/main" val="10002"/>
                  </a:ext>
                </a:extLst>
              </a:tr>
              <a:tr h="504418">
                <a:tc>
                  <a:txBody>
                    <a:bodyPr/>
                    <a:lstStyle/>
                    <a:p>
                      <a:pPr algn="ctr"/>
                      <a:r>
                        <a:rPr lang="en-US" dirty="0"/>
                        <a:t>(1,</a:t>
                      </a:r>
                      <a:r>
                        <a:rPr lang="en-US" baseline="0" dirty="0"/>
                        <a:t> b)</a:t>
                      </a:r>
                      <a:endParaRPr lang="en-US" dirty="0"/>
                    </a:p>
                  </a:txBody>
                  <a:tcPr/>
                </a:tc>
                <a:extLst>
                  <a:ext uri="{0D108BD9-81ED-4DB2-BD59-A6C34878D82A}">
                    <a16:rowId xmlns:a16="http://schemas.microsoft.com/office/drawing/2014/main" val="10003"/>
                  </a:ext>
                </a:extLst>
              </a:tr>
              <a:tr h="504418">
                <a:tc>
                  <a:txBody>
                    <a:bodyPr/>
                    <a:lstStyle/>
                    <a:p>
                      <a:pPr algn="ctr"/>
                      <a:r>
                        <a:rPr lang="en-US" dirty="0"/>
                        <a:t>(2, c)</a:t>
                      </a:r>
                    </a:p>
                  </a:txBody>
                  <a:tcPr/>
                </a:tc>
                <a:extLst>
                  <a:ext uri="{0D108BD9-81ED-4DB2-BD59-A6C34878D82A}">
                    <a16:rowId xmlns:a16="http://schemas.microsoft.com/office/drawing/2014/main" val="10004"/>
                  </a:ext>
                </a:extLst>
              </a:tr>
              <a:tr h="504418">
                <a:tc>
                  <a:txBody>
                    <a:bodyPr/>
                    <a:lstStyle/>
                    <a:p>
                      <a:pPr algn="ctr"/>
                      <a:r>
                        <a:rPr lang="en-US" dirty="0"/>
                        <a:t>(2, c)</a:t>
                      </a:r>
                    </a:p>
                  </a:txBody>
                  <a:tcPr/>
                </a:tc>
                <a:extLst>
                  <a:ext uri="{0D108BD9-81ED-4DB2-BD59-A6C34878D82A}">
                    <a16:rowId xmlns:a16="http://schemas.microsoft.com/office/drawing/2014/main" val="10005"/>
                  </a:ext>
                </a:extLst>
              </a:tr>
              <a:tr h="504418">
                <a:tc>
                  <a:txBody>
                    <a:bodyPr/>
                    <a:lstStyle/>
                    <a:p>
                      <a:pPr algn="ctr"/>
                      <a:r>
                        <a:rPr lang="en-US" dirty="0"/>
                        <a:t>(2, c)</a:t>
                      </a:r>
                    </a:p>
                  </a:txBody>
                  <a:tcPr/>
                </a:tc>
                <a:extLst>
                  <a:ext uri="{0D108BD9-81ED-4DB2-BD59-A6C34878D82A}">
                    <a16:rowId xmlns:a16="http://schemas.microsoft.com/office/drawing/2014/main" val="10006"/>
                  </a:ext>
                </a:extLst>
              </a:tr>
              <a:tr h="504418">
                <a:tc>
                  <a:txBody>
                    <a:bodyPr/>
                    <a:lstStyle/>
                    <a:p>
                      <a:pPr algn="ctr"/>
                      <a:r>
                        <a:rPr lang="en-US" dirty="0"/>
                        <a:t>(1, d)</a:t>
                      </a:r>
                    </a:p>
                  </a:txBody>
                  <a:tcPr/>
                </a:tc>
                <a:extLst>
                  <a:ext uri="{0D108BD9-81ED-4DB2-BD59-A6C34878D82A}">
                    <a16:rowId xmlns:a16="http://schemas.microsoft.com/office/drawing/2014/main" val="10007"/>
                  </a:ext>
                </a:extLst>
              </a:tr>
              <a:tr h="504418">
                <a:tc>
                  <a:txBody>
                    <a:bodyPr/>
                    <a:lstStyle/>
                    <a:p>
                      <a:pPr algn="ctr"/>
                      <a:r>
                        <a:rPr lang="en-US" dirty="0"/>
                        <a:t>(1, d)</a:t>
                      </a:r>
                    </a:p>
                  </a:txBody>
                  <a:tcPr/>
                </a:tc>
                <a:extLst>
                  <a:ext uri="{0D108BD9-81ED-4DB2-BD59-A6C34878D82A}">
                    <a16:rowId xmlns:a16="http://schemas.microsoft.com/office/drawing/2014/main" val="10008"/>
                  </a:ext>
                </a:extLst>
              </a:tr>
            </a:tbl>
          </a:graphicData>
        </a:graphic>
      </p:graphicFrame>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762676472"/>
                  </p:ext>
                </p:extLst>
              </p:nvPr>
            </p:nvGraphicFramePr>
            <p:xfrm>
              <a:off x="7767504" y="2579731"/>
              <a:ext cx="2522250" cy="1935400"/>
            </p:xfrm>
            <a:graphic>
              <a:graphicData uri="http://schemas.openxmlformats.org/drawingml/2006/table">
                <a:tbl>
                  <a:tblPr firstRow="1" bandRow="1">
                    <a:tableStyleId>{7E9639D4-E3E2-4D34-9284-5A2195B3D0D7}</a:tableStyleId>
                  </a:tblPr>
                  <a:tblGrid>
                    <a:gridCol w="968872">
                      <a:extLst>
                        <a:ext uri="{9D8B030D-6E8A-4147-A177-3AD203B41FA5}">
                          <a16:colId xmlns:a16="http://schemas.microsoft.com/office/drawing/2014/main" val="20000"/>
                        </a:ext>
                      </a:extLst>
                    </a:gridCol>
                    <a:gridCol w="1553378">
                      <a:extLst>
                        <a:ext uri="{9D8B030D-6E8A-4147-A177-3AD203B41FA5}">
                          <a16:colId xmlns:a16="http://schemas.microsoft.com/office/drawing/2014/main" val="20001"/>
                        </a:ext>
                      </a:extLst>
                    </a:gridCol>
                  </a:tblGrid>
                  <a:tr h="387080">
                    <a:tc>
                      <a:txBody>
                        <a:bodyPr/>
                        <a:lstStyle/>
                        <a:p>
                          <a:pPr algn="ctr"/>
                          <a:r>
                            <a:rPr lang="en-US" dirty="0"/>
                            <a:t>Tuple</a:t>
                          </a:r>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𝝀</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𝑿</m:t>
                                </m:r>
                                <m:r>
                                  <a:rPr lang="en-US" b="1" i="1" smtClean="0">
                                    <a:latin typeface="Cambria Math" charset="0"/>
                                    <a:ea typeface="Cambria Math" charset="0"/>
                                    <a:cs typeface="Cambria Math" charset="0"/>
                                  </a:rPr>
                                  <m:t>)</m:t>
                                </m:r>
                              </m:oMath>
                            </m:oMathPara>
                          </a14:m>
                          <a:endParaRPr lang="en-US" dirty="0"/>
                        </a:p>
                      </a:txBody>
                      <a:tcPr/>
                    </a:tc>
                    <a:extLst>
                      <a:ext uri="{0D108BD9-81ED-4DB2-BD59-A6C34878D82A}">
                        <a16:rowId xmlns:a16="http://schemas.microsoft.com/office/drawing/2014/main" val="10000"/>
                      </a:ext>
                    </a:extLst>
                  </a:tr>
                  <a:tr h="387080">
                    <a:tc>
                      <a:txBody>
                        <a:bodyPr/>
                        <a:lstStyle/>
                        <a:p>
                          <a:pPr algn="ctr"/>
                          <a:r>
                            <a:rPr lang="en-US" dirty="0"/>
                            <a:t>(1, a)</a:t>
                          </a:r>
                        </a:p>
                      </a:txBody>
                      <a:tcPr/>
                    </a:tc>
                    <a:tc>
                      <a:txBody>
                        <a:bodyPr/>
                        <a:lstStyle/>
                        <a:p>
                          <a:pPr algn="ctr"/>
                          <a:r>
                            <a:rPr lang="en-US" dirty="0"/>
                            <a:t>2</a:t>
                          </a:r>
                        </a:p>
                      </a:txBody>
                      <a:tcPr/>
                    </a:tc>
                    <a:extLst>
                      <a:ext uri="{0D108BD9-81ED-4DB2-BD59-A6C34878D82A}">
                        <a16:rowId xmlns:a16="http://schemas.microsoft.com/office/drawing/2014/main" val="10001"/>
                      </a:ext>
                    </a:extLst>
                  </a:tr>
                  <a:tr h="387080">
                    <a:tc>
                      <a:txBody>
                        <a:bodyPr/>
                        <a:lstStyle/>
                        <a:p>
                          <a:pPr algn="ctr"/>
                          <a:r>
                            <a:rPr lang="en-US" dirty="0"/>
                            <a:t>(1, b)</a:t>
                          </a:r>
                        </a:p>
                      </a:txBody>
                      <a:tcPr/>
                    </a:tc>
                    <a:tc>
                      <a:txBody>
                        <a:bodyPr/>
                        <a:lstStyle/>
                        <a:p>
                          <a:pPr algn="ctr"/>
                          <a:r>
                            <a:rPr lang="en-US" dirty="0"/>
                            <a:t>1</a:t>
                          </a:r>
                        </a:p>
                      </a:txBody>
                      <a:tcPr/>
                    </a:tc>
                    <a:extLst>
                      <a:ext uri="{0D108BD9-81ED-4DB2-BD59-A6C34878D82A}">
                        <a16:rowId xmlns:a16="http://schemas.microsoft.com/office/drawing/2014/main" val="10002"/>
                      </a:ext>
                    </a:extLst>
                  </a:tr>
                  <a:tr h="387080">
                    <a:tc>
                      <a:txBody>
                        <a:bodyPr/>
                        <a:lstStyle/>
                        <a:p>
                          <a:pPr algn="ctr"/>
                          <a:r>
                            <a:rPr lang="en-US" dirty="0"/>
                            <a:t>(2, c)</a:t>
                          </a:r>
                        </a:p>
                      </a:txBody>
                      <a:tcPr/>
                    </a:tc>
                    <a:tc>
                      <a:txBody>
                        <a:bodyPr/>
                        <a:lstStyle/>
                        <a:p>
                          <a:pPr algn="ctr"/>
                          <a:r>
                            <a:rPr lang="en-US" dirty="0"/>
                            <a:t>3</a:t>
                          </a:r>
                        </a:p>
                      </a:txBody>
                      <a:tcPr/>
                    </a:tc>
                    <a:extLst>
                      <a:ext uri="{0D108BD9-81ED-4DB2-BD59-A6C34878D82A}">
                        <a16:rowId xmlns:a16="http://schemas.microsoft.com/office/drawing/2014/main" val="10003"/>
                      </a:ext>
                    </a:extLst>
                  </a:tr>
                  <a:tr h="387080">
                    <a:tc>
                      <a:txBody>
                        <a:bodyPr/>
                        <a:lstStyle/>
                        <a:p>
                          <a:pPr algn="ctr"/>
                          <a:r>
                            <a:rPr lang="en-US" dirty="0"/>
                            <a:t>(1,</a:t>
                          </a:r>
                          <a:r>
                            <a:rPr lang="en-US" baseline="0" dirty="0"/>
                            <a:t> d)</a:t>
                          </a:r>
                          <a:endParaRPr lang="en-US" dirty="0"/>
                        </a:p>
                      </a:txBody>
                      <a:tcPr/>
                    </a:tc>
                    <a:tc>
                      <a:txBody>
                        <a:bodyPr/>
                        <a:lstStyle/>
                        <a:p>
                          <a:pPr algn="ctr"/>
                          <a:r>
                            <a:rPr lang="en-US" dirty="0"/>
                            <a:t>2</a:t>
                          </a:r>
                        </a:p>
                      </a:txBody>
                      <a:tcPr/>
                    </a:tc>
                    <a:extLst>
                      <a:ext uri="{0D108BD9-81ED-4DB2-BD59-A6C34878D82A}">
                        <a16:rowId xmlns:a16="http://schemas.microsoft.com/office/drawing/2014/main" val="10004"/>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762676472"/>
                  </p:ext>
                </p:extLst>
              </p:nvPr>
            </p:nvGraphicFramePr>
            <p:xfrm>
              <a:off x="7767504" y="2579731"/>
              <a:ext cx="2522250" cy="1935400"/>
            </p:xfrm>
            <a:graphic>
              <a:graphicData uri="http://schemas.openxmlformats.org/drawingml/2006/table">
                <a:tbl>
                  <a:tblPr firstRow="1" bandRow="1">
                    <a:tableStyleId>{7E9639D4-E3E2-4D34-9284-5A2195B3D0D7}</a:tableStyleId>
                  </a:tblPr>
                  <a:tblGrid>
                    <a:gridCol w="968872"/>
                    <a:gridCol w="1553378"/>
                  </a:tblGrid>
                  <a:tr h="387080">
                    <a:tc>
                      <a:txBody>
                        <a:bodyPr/>
                        <a:lstStyle/>
                        <a:p>
                          <a:pPr algn="ctr"/>
                          <a:r>
                            <a:rPr lang="en-US" dirty="0" smtClean="0"/>
                            <a:t>Tuple</a:t>
                          </a:r>
                          <a:endParaRPr lang="en-US" dirty="0"/>
                        </a:p>
                      </a:txBody>
                      <a:tcPr/>
                    </a:tc>
                    <a:tc>
                      <a:txBody>
                        <a:bodyPr/>
                        <a:lstStyle/>
                        <a:p>
                          <a:endParaRPr lang="en-US"/>
                        </a:p>
                      </a:txBody>
                      <a:tcPr>
                        <a:blipFill rotWithShape="0">
                          <a:blip r:embed="rId2"/>
                          <a:stretch>
                            <a:fillRect l="-62745" t="-7813" r="-392" b="-415625"/>
                          </a:stretch>
                        </a:blipFill>
                      </a:tcPr>
                    </a:tc>
                  </a:tr>
                  <a:tr h="387080">
                    <a:tc>
                      <a:txBody>
                        <a:bodyPr/>
                        <a:lstStyle/>
                        <a:p>
                          <a:pPr algn="ctr"/>
                          <a:r>
                            <a:rPr lang="en-US" dirty="0" smtClean="0"/>
                            <a:t>(1, a)</a:t>
                          </a:r>
                          <a:endParaRPr lang="en-US" dirty="0"/>
                        </a:p>
                      </a:txBody>
                      <a:tcPr/>
                    </a:tc>
                    <a:tc>
                      <a:txBody>
                        <a:bodyPr/>
                        <a:lstStyle/>
                        <a:p>
                          <a:pPr algn="ctr"/>
                          <a:r>
                            <a:rPr lang="en-US" dirty="0" smtClean="0"/>
                            <a:t>2</a:t>
                          </a:r>
                          <a:endParaRPr lang="en-US" dirty="0"/>
                        </a:p>
                      </a:txBody>
                      <a:tcPr/>
                    </a:tc>
                  </a:tr>
                  <a:tr h="387080">
                    <a:tc>
                      <a:txBody>
                        <a:bodyPr/>
                        <a:lstStyle/>
                        <a:p>
                          <a:pPr algn="ctr"/>
                          <a:r>
                            <a:rPr lang="en-US" dirty="0" smtClean="0"/>
                            <a:t>(1, b)</a:t>
                          </a:r>
                          <a:endParaRPr lang="en-US" dirty="0"/>
                        </a:p>
                      </a:txBody>
                      <a:tcPr/>
                    </a:tc>
                    <a:tc>
                      <a:txBody>
                        <a:bodyPr/>
                        <a:lstStyle/>
                        <a:p>
                          <a:pPr algn="ctr"/>
                          <a:r>
                            <a:rPr lang="en-US" dirty="0" smtClean="0"/>
                            <a:t>1</a:t>
                          </a:r>
                          <a:endParaRPr lang="en-US" dirty="0"/>
                        </a:p>
                      </a:txBody>
                      <a:tcPr/>
                    </a:tc>
                  </a:tr>
                  <a:tr h="387080">
                    <a:tc>
                      <a:txBody>
                        <a:bodyPr/>
                        <a:lstStyle/>
                        <a:p>
                          <a:pPr algn="ctr"/>
                          <a:r>
                            <a:rPr lang="en-US" dirty="0" smtClean="0"/>
                            <a:t>(2, c)</a:t>
                          </a:r>
                          <a:endParaRPr lang="en-US" dirty="0"/>
                        </a:p>
                      </a:txBody>
                      <a:tcPr/>
                    </a:tc>
                    <a:tc>
                      <a:txBody>
                        <a:bodyPr/>
                        <a:lstStyle/>
                        <a:p>
                          <a:pPr algn="ctr"/>
                          <a:r>
                            <a:rPr lang="en-US" dirty="0" smtClean="0"/>
                            <a:t>3</a:t>
                          </a:r>
                          <a:endParaRPr lang="en-US" dirty="0"/>
                        </a:p>
                      </a:txBody>
                      <a:tcPr/>
                    </a:tc>
                  </a:tr>
                  <a:tr h="387080">
                    <a:tc>
                      <a:txBody>
                        <a:bodyPr/>
                        <a:lstStyle/>
                        <a:p>
                          <a:pPr algn="ctr"/>
                          <a:r>
                            <a:rPr lang="en-US" dirty="0" smtClean="0"/>
                            <a:t>(1,</a:t>
                          </a:r>
                          <a:r>
                            <a:rPr lang="en-US" baseline="0" dirty="0" smtClean="0"/>
                            <a:t> d)</a:t>
                          </a:r>
                          <a:endParaRPr lang="en-US" dirty="0"/>
                        </a:p>
                      </a:txBody>
                      <a:tcPr/>
                    </a:tc>
                    <a:tc>
                      <a:txBody>
                        <a:bodyPr/>
                        <a:lstStyle/>
                        <a:p>
                          <a:pPr algn="ctr"/>
                          <a:r>
                            <a:rPr lang="en-US" dirty="0" smtClean="0"/>
                            <a:t>2</a:t>
                          </a:r>
                          <a:endParaRPr lang="en-US" dirty="0"/>
                        </a:p>
                      </a:txBody>
                      <a:tcPr/>
                    </a:tc>
                  </a:tr>
                </a:tbl>
              </a:graphicData>
            </a:graphic>
          </p:graphicFrame>
        </mc:Fallback>
      </mc:AlternateContent>
      <p:sp>
        <p:nvSpPr>
          <p:cNvPr id="8" name="Left-Right Arrow 7"/>
          <p:cNvSpPr/>
          <p:nvPr/>
        </p:nvSpPr>
        <p:spPr>
          <a:xfrm>
            <a:off x="4939229" y="3316076"/>
            <a:ext cx="1156771" cy="462709"/>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TextBox 11"/>
          <p:cNvSpPr txBox="1"/>
          <p:nvPr/>
        </p:nvSpPr>
        <p:spPr>
          <a:xfrm>
            <a:off x="4371860" y="4040427"/>
            <a:ext cx="2291509" cy="1200329"/>
          </a:xfrm>
          <a:prstGeom prst="rect">
            <a:avLst/>
          </a:prstGeom>
          <a:noFill/>
        </p:spPr>
        <p:txBody>
          <a:bodyPr wrap="square" rtlCol="0">
            <a:spAutoFit/>
          </a:bodyPr>
          <a:lstStyle/>
          <a:p>
            <a:pPr algn="ctr"/>
            <a:r>
              <a:rPr lang="en-US" sz="2400" dirty="0">
                <a:latin typeface="+mj-lt"/>
              </a:rPr>
              <a:t>Equivalent Representations of a </a:t>
            </a:r>
            <a:r>
              <a:rPr lang="en-US" sz="2400" b="1" u="sng" dirty="0" err="1">
                <a:latin typeface="+mj-lt"/>
              </a:rPr>
              <a:t>Multiset</a:t>
            </a:r>
            <a:endParaRPr lang="en-US" sz="2400" b="1" u="sng" dirty="0">
              <a:latin typeface="+mj-lt"/>
            </a:endParaRPr>
          </a:p>
        </p:txBody>
      </p:sp>
      <p:sp>
        <p:nvSpPr>
          <p:cNvPr id="4" name="TextBox 3"/>
          <p:cNvSpPr txBox="1"/>
          <p:nvPr/>
        </p:nvSpPr>
        <p:spPr>
          <a:xfrm>
            <a:off x="7767504" y="2103978"/>
            <a:ext cx="1227195" cy="400110"/>
          </a:xfrm>
          <a:prstGeom prst="rect">
            <a:avLst/>
          </a:prstGeom>
          <a:noFill/>
        </p:spPr>
        <p:txBody>
          <a:bodyPr wrap="none" rtlCol="0">
            <a:spAutoFit/>
          </a:bodyPr>
          <a:lstStyle/>
          <a:p>
            <a:r>
              <a:rPr lang="en-US" sz="2000" b="1" dirty="0" err="1">
                <a:latin typeface="+mj-lt"/>
              </a:rPr>
              <a:t>Multiset</a:t>
            </a:r>
            <a:r>
              <a:rPr lang="en-US" sz="2000" b="1" dirty="0">
                <a:latin typeface="+mj-lt"/>
              </a:rPr>
              <a:t> X</a:t>
            </a:r>
          </a:p>
        </p:txBody>
      </p:sp>
      <p:sp>
        <p:nvSpPr>
          <p:cNvPr id="13" name="TextBox 12"/>
          <p:cNvSpPr txBox="1"/>
          <p:nvPr/>
        </p:nvSpPr>
        <p:spPr>
          <a:xfrm>
            <a:off x="2131285" y="1566384"/>
            <a:ext cx="1227195" cy="400110"/>
          </a:xfrm>
          <a:prstGeom prst="rect">
            <a:avLst/>
          </a:prstGeom>
          <a:noFill/>
        </p:spPr>
        <p:txBody>
          <a:bodyPr wrap="none" rtlCol="0">
            <a:spAutoFit/>
          </a:bodyPr>
          <a:lstStyle/>
          <a:p>
            <a:r>
              <a:rPr lang="en-US" sz="2000" b="1" dirty="0" err="1">
                <a:latin typeface="+mj-lt"/>
              </a:rPr>
              <a:t>Multiset</a:t>
            </a:r>
            <a:r>
              <a:rPr lang="en-US" sz="2000" b="1" dirty="0">
                <a:latin typeface="+mj-lt"/>
              </a:rPr>
              <a:t> X</a:t>
            </a:r>
          </a:p>
        </p:txBody>
      </p:sp>
      <p:sp>
        <p:nvSpPr>
          <p:cNvPr id="14" name="TextBox 13"/>
          <p:cNvSpPr txBox="1"/>
          <p:nvPr/>
        </p:nvSpPr>
        <p:spPr>
          <a:xfrm>
            <a:off x="7988412" y="5404174"/>
            <a:ext cx="2301342"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i="1">
                <a:latin typeface="+mj-lt"/>
              </a:rPr>
              <a:t>Note: In </a:t>
            </a:r>
            <a:r>
              <a:rPr lang="en-US" sz="2400" i="1" dirty="0">
                <a:latin typeface="+mj-lt"/>
              </a:rPr>
              <a:t>a set all counts are {0,1}.</a:t>
            </a:r>
          </a:p>
        </p:txBody>
      </p:sp>
      <mc:AlternateContent xmlns:mc="http://schemas.openxmlformats.org/markup-compatibility/2006" xmlns:a14="http://schemas.microsoft.com/office/drawing/2010/main">
        <mc:Choice Requires="a14">
          <p:sp>
            <p:nvSpPr>
              <p:cNvPr id="15" name="TextBox 14"/>
              <p:cNvSpPr txBox="1"/>
              <p:nvPr/>
            </p:nvSpPr>
            <p:spPr>
              <a:xfrm>
                <a:off x="7767504" y="676049"/>
                <a:ext cx="3557265"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14:m>
                  <m:oMath xmlns:m="http://schemas.openxmlformats.org/officeDocument/2006/math">
                    <m:r>
                      <a:rPr lang="en-US" sz="2400" i="1" smtClean="0">
                        <a:latin typeface="Cambria Math" charset="0"/>
                        <a:ea typeface="Cambria Math" charset="0"/>
                        <a:cs typeface="Cambria Math" charset="0"/>
                      </a:rPr>
                      <m:t>𝝀</m:t>
                    </m:r>
                    <m:d>
                      <m:dPr>
                        <m:ctrlPr>
                          <a:rPr lang="en-US" sz="2400" b="1" i="1">
                            <a:latin typeface="Cambria Math" panose="02040503050406030204" pitchFamily="18" charset="0"/>
                            <a:ea typeface="Cambria Math" charset="0"/>
                            <a:cs typeface="Cambria Math" charset="0"/>
                          </a:rPr>
                        </m:ctrlPr>
                      </m:dPr>
                      <m:e>
                        <m:r>
                          <a:rPr lang="en-US" sz="2400" b="1" i="1">
                            <a:latin typeface="Cambria Math" charset="0"/>
                            <a:ea typeface="Cambria Math" charset="0"/>
                            <a:cs typeface="Cambria Math" charset="0"/>
                          </a:rPr>
                          <m:t>𝑿</m:t>
                        </m:r>
                      </m:e>
                    </m:d>
                  </m:oMath>
                </a14:m>
                <a:r>
                  <a:rPr lang="en-US" sz="2400" i="1" dirty="0">
                    <a:latin typeface="+mj-lt"/>
                  </a:rPr>
                  <a:t>= “Count of tuple in X”</a:t>
                </a:r>
              </a:p>
              <a:p>
                <a:r>
                  <a:rPr lang="en-US" sz="2400" i="1" dirty="0">
                    <a:latin typeface="+mj-lt"/>
                  </a:rPr>
                  <a:t>(Items not listed have implicit count 0)</a:t>
                </a:r>
              </a:p>
            </p:txBody>
          </p:sp>
        </mc:Choice>
        <mc:Fallback xmlns="">
          <p:sp>
            <p:nvSpPr>
              <p:cNvPr id="15" name="TextBox 14"/>
              <p:cNvSpPr txBox="1">
                <a:spLocks noRot="1" noChangeAspect="1" noMove="1" noResize="1" noEditPoints="1" noAdjustHandles="1" noChangeArrowheads="1" noChangeShapeType="1" noTextEdit="1"/>
              </p:cNvSpPr>
              <p:nvPr/>
            </p:nvSpPr>
            <p:spPr>
              <a:xfrm>
                <a:off x="7767504" y="676049"/>
                <a:ext cx="3557265" cy="1200329"/>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201468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Generalizing Set Operations to </a:t>
            </a:r>
            <a:r>
              <a:rPr lang="en-US" dirty="0" err="1"/>
              <a:t>Multiset</a:t>
            </a:r>
            <a:r>
              <a:rPr lang="en-US" dirty="0"/>
              <a:t> Operations</a:t>
            </a:r>
          </a:p>
        </p:txBody>
      </p:sp>
      <p:sp>
        <p:nvSpPr>
          <p:cNvPr id="3" name="Slide Number Placeholder 2"/>
          <p:cNvSpPr>
            <a:spLocks noGrp="1"/>
          </p:cNvSpPr>
          <p:nvPr>
            <p:ph type="sldNum" sz="quarter" idx="12"/>
          </p:nvPr>
        </p:nvSpPr>
        <p:spPr/>
        <p:txBody>
          <a:bodyPr/>
          <a:lstStyle/>
          <a:p>
            <a:fld id="{71C162CE-480A-44CE-B867-ADB1FE527ED4}" type="slidenum">
              <a:rPr lang="en-US" smtClean="0"/>
              <a:pPr/>
              <a:t>14</a:t>
            </a:fld>
            <a:endParaRPr lang="en-US"/>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98863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Set Operators</a:t>
              </a:r>
            </a:p>
          </p:txBody>
        </p:sp>
      </p:gr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94922027"/>
                  </p:ext>
                </p:extLst>
              </p:nvPr>
            </p:nvGraphicFramePr>
            <p:xfrm>
              <a:off x="838200" y="2504088"/>
              <a:ext cx="2522250" cy="1935400"/>
            </p:xfrm>
            <a:graphic>
              <a:graphicData uri="http://schemas.openxmlformats.org/drawingml/2006/table">
                <a:tbl>
                  <a:tblPr firstRow="1" bandRow="1">
                    <a:tableStyleId>{7E9639D4-E3E2-4D34-9284-5A2195B3D0D7}</a:tableStyleId>
                  </a:tblPr>
                  <a:tblGrid>
                    <a:gridCol w="968872">
                      <a:extLst>
                        <a:ext uri="{9D8B030D-6E8A-4147-A177-3AD203B41FA5}">
                          <a16:colId xmlns:a16="http://schemas.microsoft.com/office/drawing/2014/main" val="20000"/>
                        </a:ext>
                      </a:extLst>
                    </a:gridCol>
                    <a:gridCol w="1553378">
                      <a:extLst>
                        <a:ext uri="{9D8B030D-6E8A-4147-A177-3AD203B41FA5}">
                          <a16:colId xmlns:a16="http://schemas.microsoft.com/office/drawing/2014/main" val="20001"/>
                        </a:ext>
                      </a:extLst>
                    </a:gridCol>
                  </a:tblGrid>
                  <a:tr h="387080">
                    <a:tc>
                      <a:txBody>
                        <a:bodyPr/>
                        <a:lstStyle/>
                        <a:p>
                          <a:pPr algn="ctr"/>
                          <a:r>
                            <a:rPr lang="en-US" dirty="0"/>
                            <a:t>Tuple</a:t>
                          </a:r>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𝝀</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𝑿</m:t>
                                </m:r>
                                <m:r>
                                  <a:rPr lang="en-US" b="1" i="1" smtClean="0">
                                    <a:latin typeface="Cambria Math" charset="0"/>
                                    <a:ea typeface="Cambria Math" charset="0"/>
                                    <a:cs typeface="Cambria Math" charset="0"/>
                                  </a:rPr>
                                  <m:t>)</m:t>
                                </m:r>
                              </m:oMath>
                            </m:oMathPara>
                          </a14:m>
                          <a:endParaRPr lang="en-US" dirty="0"/>
                        </a:p>
                      </a:txBody>
                      <a:tcPr/>
                    </a:tc>
                    <a:extLst>
                      <a:ext uri="{0D108BD9-81ED-4DB2-BD59-A6C34878D82A}">
                        <a16:rowId xmlns:a16="http://schemas.microsoft.com/office/drawing/2014/main" val="10000"/>
                      </a:ext>
                    </a:extLst>
                  </a:tr>
                  <a:tr h="387080">
                    <a:tc>
                      <a:txBody>
                        <a:bodyPr/>
                        <a:lstStyle/>
                        <a:p>
                          <a:pPr algn="ctr"/>
                          <a:r>
                            <a:rPr lang="en-US" dirty="0"/>
                            <a:t>(1, a)</a:t>
                          </a:r>
                        </a:p>
                      </a:txBody>
                      <a:tcPr/>
                    </a:tc>
                    <a:tc>
                      <a:txBody>
                        <a:bodyPr/>
                        <a:lstStyle/>
                        <a:p>
                          <a:pPr algn="ctr"/>
                          <a:r>
                            <a:rPr lang="en-US" dirty="0"/>
                            <a:t>2</a:t>
                          </a:r>
                        </a:p>
                      </a:txBody>
                      <a:tcPr/>
                    </a:tc>
                    <a:extLst>
                      <a:ext uri="{0D108BD9-81ED-4DB2-BD59-A6C34878D82A}">
                        <a16:rowId xmlns:a16="http://schemas.microsoft.com/office/drawing/2014/main" val="10001"/>
                      </a:ext>
                    </a:extLst>
                  </a:tr>
                  <a:tr h="387080">
                    <a:tc>
                      <a:txBody>
                        <a:bodyPr/>
                        <a:lstStyle/>
                        <a:p>
                          <a:pPr algn="ctr"/>
                          <a:r>
                            <a:rPr lang="en-US" dirty="0"/>
                            <a:t>(1, b)</a:t>
                          </a:r>
                        </a:p>
                      </a:txBody>
                      <a:tcPr/>
                    </a:tc>
                    <a:tc>
                      <a:txBody>
                        <a:bodyPr/>
                        <a:lstStyle/>
                        <a:p>
                          <a:pPr algn="ctr"/>
                          <a:r>
                            <a:rPr lang="en-US" dirty="0"/>
                            <a:t>0</a:t>
                          </a:r>
                        </a:p>
                      </a:txBody>
                      <a:tcPr/>
                    </a:tc>
                    <a:extLst>
                      <a:ext uri="{0D108BD9-81ED-4DB2-BD59-A6C34878D82A}">
                        <a16:rowId xmlns:a16="http://schemas.microsoft.com/office/drawing/2014/main" val="10002"/>
                      </a:ext>
                    </a:extLst>
                  </a:tr>
                  <a:tr h="387080">
                    <a:tc>
                      <a:txBody>
                        <a:bodyPr/>
                        <a:lstStyle/>
                        <a:p>
                          <a:pPr algn="ctr"/>
                          <a:r>
                            <a:rPr lang="en-US" dirty="0"/>
                            <a:t>(2, c)</a:t>
                          </a:r>
                        </a:p>
                      </a:txBody>
                      <a:tcPr/>
                    </a:tc>
                    <a:tc>
                      <a:txBody>
                        <a:bodyPr/>
                        <a:lstStyle/>
                        <a:p>
                          <a:pPr algn="ctr"/>
                          <a:r>
                            <a:rPr lang="en-US" dirty="0"/>
                            <a:t>3</a:t>
                          </a:r>
                        </a:p>
                      </a:txBody>
                      <a:tcPr/>
                    </a:tc>
                    <a:extLst>
                      <a:ext uri="{0D108BD9-81ED-4DB2-BD59-A6C34878D82A}">
                        <a16:rowId xmlns:a16="http://schemas.microsoft.com/office/drawing/2014/main" val="10003"/>
                      </a:ext>
                    </a:extLst>
                  </a:tr>
                  <a:tr h="387080">
                    <a:tc>
                      <a:txBody>
                        <a:bodyPr/>
                        <a:lstStyle/>
                        <a:p>
                          <a:pPr algn="ctr"/>
                          <a:r>
                            <a:rPr lang="en-US" dirty="0"/>
                            <a:t>(1,</a:t>
                          </a:r>
                          <a:r>
                            <a:rPr lang="en-US" baseline="0" dirty="0"/>
                            <a:t> d)</a:t>
                          </a:r>
                          <a:endParaRPr lang="en-US" dirty="0"/>
                        </a:p>
                      </a:txBody>
                      <a:tcPr/>
                    </a:tc>
                    <a:tc>
                      <a:txBody>
                        <a:bodyPr/>
                        <a:lstStyle/>
                        <a:p>
                          <a:pPr algn="ctr"/>
                          <a:r>
                            <a:rPr lang="en-US" dirty="0"/>
                            <a:t>0</a:t>
                          </a:r>
                        </a:p>
                      </a:txBody>
                      <a:tcPr/>
                    </a:tc>
                    <a:extLst>
                      <a:ext uri="{0D108BD9-81ED-4DB2-BD59-A6C34878D82A}">
                        <a16:rowId xmlns:a16="http://schemas.microsoft.com/office/drawing/2014/main" val="10004"/>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94922027"/>
                  </p:ext>
                </p:extLst>
              </p:nvPr>
            </p:nvGraphicFramePr>
            <p:xfrm>
              <a:off x="838200" y="2504088"/>
              <a:ext cx="2522250" cy="1935400"/>
            </p:xfrm>
            <a:graphic>
              <a:graphicData uri="http://schemas.openxmlformats.org/drawingml/2006/table">
                <a:tbl>
                  <a:tblPr firstRow="1" bandRow="1">
                    <a:tableStyleId>{7E9639D4-E3E2-4D34-9284-5A2195B3D0D7}</a:tableStyleId>
                  </a:tblPr>
                  <a:tblGrid>
                    <a:gridCol w="968872"/>
                    <a:gridCol w="1553378"/>
                  </a:tblGrid>
                  <a:tr h="387080">
                    <a:tc>
                      <a:txBody>
                        <a:bodyPr/>
                        <a:lstStyle/>
                        <a:p>
                          <a:pPr algn="ctr"/>
                          <a:r>
                            <a:rPr lang="en-US" dirty="0" smtClean="0"/>
                            <a:t>Tuple</a:t>
                          </a:r>
                          <a:endParaRPr lang="en-US" dirty="0"/>
                        </a:p>
                      </a:txBody>
                      <a:tcPr/>
                    </a:tc>
                    <a:tc>
                      <a:txBody>
                        <a:bodyPr/>
                        <a:lstStyle/>
                        <a:p>
                          <a:endParaRPr lang="en-US"/>
                        </a:p>
                      </a:txBody>
                      <a:tcPr>
                        <a:blipFill rotWithShape="0">
                          <a:blip r:embed="rId2"/>
                          <a:stretch>
                            <a:fillRect l="-62500" t="-7813" r="-391" b="-417188"/>
                          </a:stretch>
                        </a:blipFill>
                      </a:tcPr>
                    </a:tc>
                  </a:tr>
                  <a:tr h="387080">
                    <a:tc>
                      <a:txBody>
                        <a:bodyPr/>
                        <a:lstStyle/>
                        <a:p>
                          <a:pPr algn="ctr"/>
                          <a:r>
                            <a:rPr lang="en-US" dirty="0" smtClean="0"/>
                            <a:t>(1, a)</a:t>
                          </a:r>
                          <a:endParaRPr lang="en-US" dirty="0"/>
                        </a:p>
                      </a:txBody>
                      <a:tcPr/>
                    </a:tc>
                    <a:tc>
                      <a:txBody>
                        <a:bodyPr/>
                        <a:lstStyle/>
                        <a:p>
                          <a:pPr algn="ctr"/>
                          <a:r>
                            <a:rPr lang="en-US" dirty="0" smtClean="0"/>
                            <a:t>2</a:t>
                          </a:r>
                          <a:endParaRPr lang="en-US" dirty="0"/>
                        </a:p>
                      </a:txBody>
                      <a:tcPr/>
                    </a:tc>
                  </a:tr>
                  <a:tr h="387080">
                    <a:tc>
                      <a:txBody>
                        <a:bodyPr/>
                        <a:lstStyle/>
                        <a:p>
                          <a:pPr algn="ctr"/>
                          <a:r>
                            <a:rPr lang="en-US" dirty="0" smtClean="0"/>
                            <a:t>(1, b)</a:t>
                          </a:r>
                          <a:endParaRPr lang="en-US" dirty="0"/>
                        </a:p>
                      </a:txBody>
                      <a:tcPr/>
                    </a:tc>
                    <a:tc>
                      <a:txBody>
                        <a:bodyPr/>
                        <a:lstStyle/>
                        <a:p>
                          <a:pPr algn="ctr"/>
                          <a:r>
                            <a:rPr lang="en-US" dirty="0" smtClean="0"/>
                            <a:t>0</a:t>
                          </a:r>
                          <a:endParaRPr lang="en-US" dirty="0"/>
                        </a:p>
                      </a:txBody>
                      <a:tcPr/>
                    </a:tc>
                  </a:tr>
                  <a:tr h="387080">
                    <a:tc>
                      <a:txBody>
                        <a:bodyPr/>
                        <a:lstStyle/>
                        <a:p>
                          <a:pPr algn="ctr"/>
                          <a:r>
                            <a:rPr lang="en-US" dirty="0" smtClean="0"/>
                            <a:t>(2, c)</a:t>
                          </a:r>
                          <a:endParaRPr lang="en-US" dirty="0"/>
                        </a:p>
                      </a:txBody>
                      <a:tcPr/>
                    </a:tc>
                    <a:tc>
                      <a:txBody>
                        <a:bodyPr/>
                        <a:lstStyle/>
                        <a:p>
                          <a:pPr algn="ctr"/>
                          <a:r>
                            <a:rPr lang="en-US" dirty="0" smtClean="0"/>
                            <a:t>3</a:t>
                          </a:r>
                          <a:endParaRPr lang="en-US" dirty="0"/>
                        </a:p>
                      </a:txBody>
                      <a:tcPr/>
                    </a:tc>
                  </a:tr>
                  <a:tr h="387080">
                    <a:tc>
                      <a:txBody>
                        <a:bodyPr/>
                        <a:lstStyle/>
                        <a:p>
                          <a:pPr algn="ctr"/>
                          <a:r>
                            <a:rPr lang="en-US" dirty="0" smtClean="0"/>
                            <a:t>(1,</a:t>
                          </a:r>
                          <a:r>
                            <a:rPr lang="en-US" baseline="0" dirty="0" smtClean="0"/>
                            <a:t> d)</a:t>
                          </a:r>
                          <a:endParaRPr lang="en-US" dirty="0"/>
                        </a:p>
                      </a:txBody>
                      <a:tcPr/>
                    </a:tc>
                    <a:tc>
                      <a:txBody>
                        <a:bodyPr/>
                        <a:lstStyle/>
                        <a:p>
                          <a:pPr algn="ctr"/>
                          <a:r>
                            <a:rPr lang="en-US" dirty="0" smtClean="0"/>
                            <a:t>0</a:t>
                          </a:r>
                          <a:endParaRPr lang="en-US" dirty="0"/>
                        </a:p>
                      </a:txBody>
                      <a:tcPr/>
                    </a:tc>
                  </a:tr>
                </a:tbl>
              </a:graphicData>
            </a:graphic>
          </p:graphicFrame>
        </mc:Fallback>
      </mc:AlternateContent>
      <p:sp>
        <p:nvSpPr>
          <p:cNvPr id="4" name="TextBox 3"/>
          <p:cNvSpPr txBox="1"/>
          <p:nvPr/>
        </p:nvSpPr>
        <p:spPr>
          <a:xfrm>
            <a:off x="760777" y="2017933"/>
            <a:ext cx="1227195" cy="400110"/>
          </a:xfrm>
          <a:prstGeom prst="rect">
            <a:avLst/>
          </a:prstGeom>
          <a:noFill/>
        </p:spPr>
        <p:txBody>
          <a:bodyPr wrap="none" rtlCol="0">
            <a:spAutoFit/>
          </a:bodyPr>
          <a:lstStyle/>
          <a:p>
            <a:r>
              <a:rPr lang="en-US" sz="2000" b="1" dirty="0" err="1">
                <a:latin typeface="+mj-lt"/>
              </a:rPr>
              <a:t>Multiset</a:t>
            </a:r>
            <a:r>
              <a:rPr lang="en-US" sz="2000" b="1" dirty="0">
                <a:latin typeface="+mj-lt"/>
              </a:rPr>
              <a:t> X</a:t>
            </a:r>
          </a:p>
        </p:txBody>
      </p:sp>
      <mc:AlternateContent xmlns:mc="http://schemas.openxmlformats.org/markup-compatibility/2006" xmlns:a14="http://schemas.microsoft.com/office/drawing/2010/main">
        <mc:Choice Requires="a14">
          <p:graphicFrame>
            <p:nvGraphicFramePr>
              <p:cNvPr id="14" name="Table 13"/>
              <p:cNvGraphicFramePr>
                <a:graphicFrameLocks noGrp="1"/>
              </p:cNvGraphicFramePr>
              <p:nvPr>
                <p:extLst>
                  <p:ext uri="{D42A27DB-BD31-4B8C-83A1-F6EECF244321}">
                    <p14:modId xmlns:p14="http://schemas.microsoft.com/office/powerpoint/2010/main" val="1155382541"/>
                  </p:ext>
                </p:extLst>
              </p:nvPr>
            </p:nvGraphicFramePr>
            <p:xfrm>
              <a:off x="4796163" y="2504088"/>
              <a:ext cx="2522250" cy="1935400"/>
            </p:xfrm>
            <a:graphic>
              <a:graphicData uri="http://schemas.openxmlformats.org/drawingml/2006/table">
                <a:tbl>
                  <a:tblPr firstRow="1" bandRow="1">
                    <a:tableStyleId>{7E9639D4-E3E2-4D34-9284-5A2195B3D0D7}</a:tableStyleId>
                  </a:tblPr>
                  <a:tblGrid>
                    <a:gridCol w="968872">
                      <a:extLst>
                        <a:ext uri="{9D8B030D-6E8A-4147-A177-3AD203B41FA5}">
                          <a16:colId xmlns:a16="http://schemas.microsoft.com/office/drawing/2014/main" val="20000"/>
                        </a:ext>
                      </a:extLst>
                    </a:gridCol>
                    <a:gridCol w="1553378">
                      <a:extLst>
                        <a:ext uri="{9D8B030D-6E8A-4147-A177-3AD203B41FA5}">
                          <a16:colId xmlns:a16="http://schemas.microsoft.com/office/drawing/2014/main" val="20001"/>
                        </a:ext>
                      </a:extLst>
                    </a:gridCol>
                  </a:tblGrid>
                  <a:tr h="387080">
                    <a:tc>
                      <a:txBody>
                        <a:bodyPr/>
                        <a:lstStyle/>
                        <a:p>
                          <a:pPr algn="ctr"/>
                          <a:r>
                            <a:rPr lang="en-US" dirty="0"/>
                            <a:t>Tuple</a:t>
                          </a:r>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𝝀</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𝒀</m:t>
                                </m:r>
                                <m:r>
                                  <a:rPr lang="en-US" b="1" i="1" smtClean="0">
                                    <a:latin typeface="Cambria Math" charset="0"/>
                                    <a:ea typeface="Cambria Math" charset="0"/>
                                    <a:cs typeface="Cambria Math" charset="0"/>
                                  </a:rPr>
                                  <m:t>)</m:t>
                                </m:r>
                              </m:oMath>
                            </m:oMathPara>
                          </a14:m>
                          <a:endParaRPr lang="en-US" dirty="0"/>
                        </a:p>
                      </a:txBody>
                      <a:tcPr/>
                    </a:tc>
                    <a:extLst>
                      <a:ext uri="{0D108BD9-81ED-4DB2-BD59-A6C34878D82A}">
                        <a16:rowId xmlns:a16="http://schemas.microsoft.com/office/drawing/2014/main" val="10000"/>
                      </a:ext>
                    </a:extLst>
                  </a:tr>
                  <a:tr h="387080">
                    <a:tc>
                      <a:txBody>
                        <a:bodyPr/>
                        <a:lstStyle/>
                        <a:p>
                          <a:pPr algn="ctr"/>
                          <a:r>
                            <a:rPr lang="en-US" dirty="0"/>
                            <a:t>(1, a)</a:t>
                          </a:r>
                        </a:p>
                      </a:txBody>
                      <a:tcPr/>
                    </a:tc>
                    <a:tc>
                      <a:txBody>
                        <a:bodyPr/>
                        <a:lstStyle/>
                        <a:p>
                          <a:pPr algn="ctr"/>
                          <a:r>
                            <a:rPr lang="en-US" dirty="0"/>
                            <a:t>5</a:t>
                          </a:r>
                        </a:p>
                      </a:txBody>
                      <a:tcPr/>
                    </a:tc>
                    <a:extLst>
                      <a:ext uri="{0D108BD9-81ED-4DB2-BD59-A6C34878D82A}">
                        <a16:rowId xmlns:a16="http://schemas.microsoft.com/office/drawing/2014/main" val="10001"/>
                      </a:ext>
                    </a:extLst>
                  </a:tr>
                  <a:tr h="387080">
                    <a:tc>
                      <a:txBody>
                        <a:bodyPr/>
                        <a:lstStyle/>
                        <a:p>
                          <a:pPr algn="ctr"/>
                          <a:r>
                            <a:rPr lang="en-US" dirty="0"/>
                            <a:t>(1, b)</a:t>
                          </a:r>
                        </a:p>
                      </a:txBody>
                      <a:tcPr/>
                    </a:tc>
                    <a:tc>
                      <a:txBody>
                        <a:bodyPr/>
                        <a:lstStyle/>
                        <a:p>
                          <a:pPr algn="ctr"/>
                          <a:r>
                            <a:rPr lang="en-US" dirty="0"/>
                            <a:t>1</a:t>
                          </a:r>
                        </a:p>
                      </a:txBody>
                      <a:tcPr/>
                    </a:tc>
                    <a:extLst>
                      <a:ext uri="{0D108BD9-81ED-4DB2-BD59-A6C34878D82A}">
                        <a16:rowId xmlns:a16="http://schemas.microsoft.com/office/drawing/2014/main" val="10002"/>
                      </a:ext>
                    </a:extLst>
                  </a:tr>
                  <a:tr h="387080">
                    <a:tc>
                      <a:txBody>
                        <a:bodyPr/>
                        <a:lstStyle/>
                        <a:p>
                          <a:pPr algn="ctr"/>
                          <a:r>
                            <a:rPr lang="en-US" dirty="0"/>
                            <a:t>(2, c)</a:t>
                          </a:r>
                        </a:p>
                      </a:txBody>
                      <a:tcPr/>
                    </a:tc>
                    <a:tc>
                      <a:txBody>
                        <a:bodyPr/>
                        <a:lstStyle/>
                        <a:p>
                          <a:pPr algn="ctr"/>
                          <a:r>
                            <a:rPr lang="en-US" dirty="0"/>
                            <a:t>2</a:t>
                          </a:r>
                        </a:p>
                      </a:txBody>
                      <a:tcPr/>
                    </a:tc>
                    <a:extLst>
                      <a:ext uri="{0D108BD9-81ED-4DB2-BD59-A6C34878D82A}">
                        <a16:rowId xmlns:a16="http://schemas.microsoft.com/office/drawing/2014/main" val="10003"/>
                      </a:ext>
                    </a:extLst>
                  </a:tr>
                  <a:tr h="387080">
                    <a:tc>
                      <a:txBody>
                        <a:bodyPr/>
                        <a:lstStyle/>
                        <a:p>
                          <a:pPr algn="ctr"/>
                          <a:r>
                            <a:rPr lang="en-US" dirty="0"/>
                            <a:t>(1,</a:t>
                          </a:r>
                          <a:r>
                            <a:rPr lang="en-US" baseline="0" dirty="0"/>
                            <a:t> d)</a:t>
                          </a:r>
                          <a:endParaRPr lang="en-US" dirty="0"/>
                        </a:p>
                      </a:txBody>
                      <a:tcPr/>
                    </a:tc>
                    <a:tc>
                      <a:txBody>
                        <a:bodyPr/>
                        <a:lstStyle/>
                        <a:p>
                          <a:pPr algn="ctr"/>
                          <a:r>
                            <a:rPr lang="en-US" dirty="0"/>
                            <a:t>2</a:t>
                          </a:r>
                        </a:p>
                      </a:txBody>
                      <a:tcPr/>
                    </a:tc>
                    <a:extLst>
                      <a:ext uri="{0D108BD9-81ED-4DB2-BD59-A6C34878D82A}">
                        <a16:rowId xmlns:a16="http://schemas.microsoft.com/office/drawing/2014/main" val="10004"/>
                      </a:ext>
                    </a:extLst>
                  </a:tr>
                </a:tbl>
              </a:graphicData>
            </a:graphic>
          </p:graphicFrame>
        </mc:Choice>
        <mc:Fallback xmlns="">
          <p:graphicFrame>
            <p:nvGraphicFramePr>
              <p:cNvPr id="14" name="Table 13"/>
              <p:cNvGraphicFramePr>
                <a:graphicFrameLocks noGrp="1"/>
              </p:cNvGraphicFramePr>
              <p:nvPr>
                <p:extLst>
                  <p:ext uri="{D42A27DB-BD31-4B8C-83A1-F6EECF244321}">
                    <p14:modId xmlns:p14="http://schemas.microsoft.com/office/powerpoint/2010/main" val="1155382541"/>
                  </p:ext>
                </p:extLst>
              </p:nvPr>
            </p:nvGraphicFramePr>
            <p:xfrm>
              <a:off x="4796163" y="2504088"/>
              <a:ext cx="2522250" cy="1935400"/>
            </p:xfrm>
            <a:graphic>
              <a:graphicData uri="http://schemas.openxmlformats.org/drawingml/2006/table">
                <a:tbl>
                  <a:tblPr firstRow="1" bandRow="1">
                    <a:tableStyleId>{7E9639D4-E3E2-4D34-9284-5A2195B3D0D7}</a:tableStyleId>
                  </a:tblPr>
                  <a:tblGrid>
                    <a:gridCol w="968872"/>
                    <a:gridCol w="1553378"/>
                  </a:tblGrid>
                  <a:tr h="387080">
                    <a:tc>
                      <a:txBody>
                        <a:bodyPr/>
                        <a:lstStyle/>
                        <a:p>
                          <a:pPr algn="ctr"/>
                          <a:r>
                            <a:rPr lang="en-US" dirty="0" smtClean="0"/>
                            <a:t>Tuple</a:t>
                          </a:r>
                          <a:endParaRPr lang="en-US" dirty="0"/>
                        </a:p>
                      </a:txBody>
                      <a:tcPr/>
                    </a:tc>
                    <a:tc>
                      <a:txBody>
                        <a:bodyPr/>
                        <a:lstStyle/>
                        <a:p>
                          <a:endParaRPr lang="en-US"/>
                        </a:p>
                      </a:txBody>
                      <a:tcPr>
                        <a:blipFill rotWithShape="0">
                          <a:blip r:embed="rId3"/>
                          <a:stretch>
                            <a:fillRect l="-62109" t="-7813" r="-391" b="-417188"/>
                          </a:stretch>
                        </a:blipFill>
                      </a:tcPr>
                    </a:tc>
                  </a:tr>
                  <a:tr h="387080">
                    <a:tc>
                      <a:txBody>
                        <a:bodyPr/>
                        <a:lstStyle/>
                        <a:p>
                          <a:pPr algn="ctr"/>
                          <a:r>
                            <a:rPr lang="en-US" dirty="0" smtClean="0"/>
                            <a:t>(1, a)</a:t>
                          </a:r>
                          <a:endParaRPr lang="en-US" dirty="0"/>
                        </a:p>
                      </a:txBody>
                      <a:tcPr/>
                    </a:tc>
                    <a:tc>
                      <a:txBody>
                        <a:bodyPr/>
                        <a:lstStyle/>
                        <a:p>
                          <a:pPr algn="ctr"/>
                          <a:r>
                            <a:rPr lang="en-US" dirty="0" smtClean="0"/>
                            <a:t>5</a:t>
                          </a:r>
                          <a:endParaRPr lang="en-US" dirty="0"/>
                        </a:p>
                      </a:txBody>
                      <a:tcPr/>
                    </a:tc>
                  </a:tr>
                  <a:tr h="387080">
                    <a:tc>
                      <a:txBody>
                        <a:bodyPr/>
                        <a:lstStyle/>
                        <a:p>
                          <a:pPr algn="ctr"/>
                          <a:r>
                            <a:rPr lang="en-US" dirty="0" smtClean="0"/>
                            <a:t>(1, b)</a:t>
                          </a:r>
                          <a:endParaRPr lang="en-US" dirty="0"/>
                        </a:p>
                      </a:txBody>
                      <a:tcPr/>
                    </a:tc>
                    <a:tc>
                      <a:txBody>
                        <a:bodyPr/>
                        <a:lstStyle/>
                        <a:p>
                          <a:pPr algn="ctr"/>
                          <a:r>
                            <a:rPr lang="en-US" dirty="0" smtClean="0"/>
                            <a:t>1</a:t>
                          </a:r>
                          <a:endParaRPr lang="en-US" dirty="0"/>
                        </a:p>
                      </a:txBody>
                      <a:tcPr/>
                    </a:tc>
                  </a:tr>
                  <a:tr h="387080">
                    <a:tc>
                      <a:txBody>
                        <a:bodyPr/>
                        <a:lstStyle/>
                        <a:p>
                          <a:pPr algn="ctr"/>
                          <a:r>
                            <a:rPr lang="en-US" dirty="0" smtClean="0"/>
                            <a:t>(2, c)</a:t>
                          </a:r>
                          <a:endParaRPr lang="en-US" dirty="0"/>
                        </a:p>
                      </a:txBody>
                      <a:tcPr/>
                    </a:tc>
                    <a:tc>
                      <a:txBody>
                        <a:bodyPr/>
                        <a:lstStyle/>
                        <a:p>
                          <a:pPr algn="ctr"/>
                          <a:r>
                            <a:rPr lang="en-US" dirty="0" smtClean="0"/>
                            <a:t>2</a:t>
                          </a:r>
                          <a:endParaRPr lang="en-US" dirty="0"/>
                        </a:p>
                      </a:txBody>
                      <a:tcPr/>
                    </a:tc>
                  </a:tr>
                  <a:tr h="387080">
                    <a:tc>
                      <a:txBody>
                        <a:bodyPr/>
                        <a:lstStyle/>
                        <a:p>
                          <a:pPr algn="ctr"/>
                          <a:r>
                            <a:rPr lang="en-US" dirty="0" smtClean="0"/>
                            <a:t>(1,</a:t>
                          </a:r>
                          <a:r>
                            <a:rPr lang="en-US" baseline="0" dirty="0" smtClean="0"/>
                            <a:t> d)</a:t>
                          </a:r>
                          <a:endParaRPr lang="en-US" dirty="0"/>
                        </a:p>
                      </a:txBody>
                      <a:tcPr/>
                    </a:tc>
                    <a:tc>
                      <a:txBody>
                        <a:bodyPr/>
                        <a:lstStyle/>
                        <a:p>
                          <a:pPr algn="ctr"/>
                          <a:r>
                            <a:rPr lang="en-US" dirty="0" smtClean="0"/>
                            <a:t>2</a:t>
                          </a:r>
                          <a:endParaRPr lang="en-US" dirty="0"/>
                        </a:p>
                      </a:txBody>
                      <a:tcPr/>
                    </a:tc>
                  </a:tr>
                </a:tbl>
              </a:graphicData>
            </a:graphic>
          </p:graphicFrame>
        </mc:Fallback>
      </mc:AlternateContent>
      <p:sp>
        <p:nvSpPr>
          <p:cNvPr id="15" name="TextBox 14"/>
          <p:cNvSpPr txBox="1"/>
          <p:nvPr/>
        </p:nvSpPr>
        <p:spPr>
          <a:xfrm>
            <a:off x="4718740" y="2017933"/>
            <a:ext cx="1219180" cy="400110"/>
          </a:xfrm>
          <a:prstGeom prst="rect">
            <a:avLst/>
          </a:prstGeom>
          <a:noFill/>
        </p:spPr>
        <p:txBody>
          <a:bodyPr wrap="none" rtlCol="0">
            <a:spAutoFit/>
          </a:bodyPr>
          <a:lstStyle/>
          <a:p>
            <a:r>
              <a:rPr lang="en-US" sz="2000" b="1" dirty="0" err="1">
                <a:latin typeface="+mj-lt"/>
              </a:rPr>
              <a:t>Multiset</a:t>
            </a:r>
            <a:r>
              <a:rPr lang="en-US" sz="2000" b="1" dirty="0">
                <a:latin typeface="+mj-lt"/>
              </a:rPr>
              <a:t> Y</a:t>
            </a:r>
          </a:p>
        </p:txBody>
      </p:sp>
      <mc:AlternateContent xmlns:mc="http://schemas.openxmlformats.org/markup-compatibility/2006" xmlns:a14="http://schemas.microsoft.com/office/drawing/2010/main">
        <mc:Choice Requires="a14">
          <p:graphicFrame>
            <p:nvGraphicFramePr>
              <p:cNvPr id="16" name="Table 15"/>
              <p:cNvGraphicFramePr>
                <a:graphicFrameLocks noGrp="1"/>
              </p:cNvGraphicFramePr>
              <p:nvPr>
                <p:extLst>
                  <p:ext uri="{D42A27DB-BD31-4B8C-83A1-F6EECF244321}">
                    <p14:modId xmlns:p14="http://schemas.microsoft.com/office/powerpoint/2010/main" val="550553759"/>
                  </p:ext>
                </p:extLst>
              </p:nvPr>
            </p:nvGraphicFramePr>
            <p:xfrm>
              <a:off x="8831550" y="2504088"/>
              <a:ext cx="2522250" cy="1935400"/>
            </p:xfrm>
            <a:graphic>
              <a:graphicData uri="http://schemas.openxmlformats.org/drawingml/2006/table">
                <a:tbl>
                  <a:tblPr firstRow="1" bandRow="1">
                    <a:tableStyleId>{7E9639D4-E3E2-4D34-9284-5A2195B3D0D7}</a:tableStyleId>
                  </a:tblPr>
                  <a:tblGrid>
                    <a:gridCol w="968872">
                      <a:extLst>
                        <a:ext uri="{9D8B030D-6E8A-4147-A177-3AD203B41FA5}">
                          <a16:colId xmlns:a16="http://schemas.microsoft.com/office/drawing/2014/main" val="20000"/>
                        </a:ext>
                      </a:extLst>
                    </a:gridCol>
                    <a:gridCol w="1553378">
                      <a:extLst>
                        <a:ext uri="{9D8B030D-6E8A-4147-A177-3AD203B41FA5}">
                          <a16:colId xmlns:a16="http://schemas.microsoft.com/office/drawing/2014/main" val="20001"/>
                        </a:ext>
                      </a:extLst>
                    </a:gridCol>
                  </a:tblGrid>
                  <a:tr h="387080">
                    <a:tc>
                      <a:txBody>
                        <a:bodyPr/>
                        <a:lstStyle/>
                        <a:p>
                          <a:pPr algn="ctr"/>
                          <a:r>
                            <a:rPr lang="en-US" dirty="0"/>
                            <a:t>Tuple</a:t>
                          </a:r>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𝝀</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𝒁</m:t>
                                </m:r>
                                <m:r>
                                  <a:rPr lang="en-US" b="1" i="1" smtClean="0">
                                    <a:latin typeface="Cambria Math" charset="0"/>
                                    <a:ea typeface="Cambria Math" charset="0"/>
                                    <a:cs typeface="Cambria Math" charset="0"/>
                                  </a:rPr>
                                  <m:t>)</m:t>
                                </m:r>
                              </m:oMath>
                            </m:oMathPara>
                          </a14:m>
                          <a:endParaRPr lang="en-US" dirty="0"/>
                        </a:p>
                      </a:txBody>
                      <a:tcPr/>
                    </a:tc>
                    <a:extLst>
                      <a:ext uri="{0D108BD9-81ED-4DB2-BD59-A6C34878D82A}">
                        <a16:rowId xmlns:a16="http://schemas.microsoft.com/office/drawing/2014/main" val="10000"/>
                      </a:ext>
                    </a:extLst>
                  </a:tr>
                  <a:tr h="387080">
                    <a:tc>
                      <a:txBody>
                        <a:bodyPr/>
                        <a:lstStyle/>
                        <a:p>
                          <a:pPr algn="ctr"/>
                          <a:r>
                            <a:rPr lang="en-US" dirty="0"/>
                            <a:t>(1, a)</a:t>
                          </a:r>
                        </a:p>
                      </a:txBody>
                      <a:tcPr/>
                    </a:tc>
                    <a:tc>
                      <a:txBody>
                        <a:bodyPr/>
                        <a:lstStyle/>
                        <a:p>
                          <a:pPr algn="ctr"/>
                          <a:r>
                            <a:rPr lang="en-US" dirty="0"/>
                            <a:t>2</a:t>
                          </a:r>
                        </a:p>
                      </a:txBody>
                      <a:tcPr/>
                    </a:tc>
                    <a:extLst>
                      <a:ext uri="{0D108BD9-81ED-4DB2-BD59-A6C34878D82A}">
                        <a16:rowId xmlns:a16="http://schemas.microsoft.com/office/drawing/2014/main" val="10001"/>
                      </a:ext>
                    </a:extLst>
                  </a:tr>
                  <a:tr h="387080">
                    <a:tc>
                      <a:txBody>
                        <a:bodyPr/>
                        <a:lstStyle/>
                        <a:p>
                          <a:pPr algn="ctr"/>
                          <a:r>
                            <a:rPr lang="en-US" dirty="0"/>
                            <a:t>(1, b)</a:t>
                          </a:r>
                        </a:p>
                      </a:txBody>
                      <a:tcPr/>
                    </a:tc>
                    <a:tc>
                      <a:txBody>
                        <a:bodyPr/>
                        <a:lstStyle/>
                        <a:p>
                          <a:pPr algn="ctr"/>
                          <a:r>
                            <a:rPr lang="en-US" dirty="0"/>
                            <a:t>0</a:t>
                          </a:r>
                        </a:p>
                      </a:txBody>
                      <a:tcPr/>
                    </a:tc>
                    <a:extLst>
                      <a:ext uri="{0D108BD9-81ED-4DB2-BD59-A6C34878D82A}">
                        <a16:rowId xmlns:a16="http://schemas.microsoft.com/office/drawing/2014/main" val="10002"/>
                      </a:ext>
                    </a:extLst>
                  </a:tr>
                  <a:tr h="387080">
                    <a:tc>
                      <a:txBody>
                        <a:bodyPr/>
                        <a:lstStyle/>
                        <a:p>
                          <a:pPr algn="ctr"/>
                          <a:r>
                            <a:rPr lang="en-US" dirty="0"/>
                            <a:t>(2, c)</a:t>
                          </a:r>
                        </a:p>
                      </a:txBody>
                      <a:tcPr/>
                    </a:tc>
                    <a:tc>
                      <a:txBody>
                        <a:bodyPr/>
                        <a:lstStyle/>
                        <a:p>
                          <a:pPr algn="ctr"/>
                          <a:r>
                            <a:rPr lang="en-US" dirty="0"/>
                            <a:t>2</a:t>
                          </a:r>
                        </a:p>
                      </a:txBody>
                      <a:tcPr/>
                    </a:tc>
                    <a:extLst>
                      <a:ext uri="{0D108BD9-81ED-4DB2-BD59-A6C34878D82A}">
                        <a16:rowId xmlns:a16="http://schemas.microsoft.com/office/drawing/2014/main" val="10003"/>
                      </a:ext>
                    </a:extLst>
                  </a:tr>
                  <a:tr h="387080">
                    <a:tc>
                      <a:txBody>
                        <a:bodyPr/>
                        <a:lstStyle/>
                        <a:p>
                          <a:pPr algn="ctr"/>
                          <a:r>
                            <a:rPr lang="en-US" dirty="0"/>
                            <a:t>(1,</a:t>
                          </a:r>
                          <a:r>
                            <a:rPr lang="en-US" baseline="0" dirty="0"/>
                            <a:t> d)</a:t>
                          </a:r>
                          <a:endParaRPr lang="en-US" dirty="0"/>
                        </a:p>
                      </a:txBody>
                      <a:tcPr/>
                    </a:tc>
                    <a:tc>
                      <a:txBody>
                        <a:bodyPr/>
                        <a:lstStyle/>
                        <a:p>
                          <a:pPr algn="ctr"/>
                          <a:r>
                            <a:rPr lang="en-US" dirty="0"/>
                            <a:t>0</a:t>
                          </a:r>
                        </a:p>
                      </a:txBody>
                      <a:tcPr/>
                    </a:tc>
                    <a:extLst>
                      <a:ext uri="{0D108BD9-81ED-4DB2-BD59-A6C34878D82A}">
                        <a16:rowId xmlns:a16="http://schemas.microsoft.com/office/drawing/2014/main" val="10004"/>
                      </a:ext>
                    </a:extLst>
                  </a:tr>
                </a:tbl>
              </a:graphicData>
            </a:graphic>
          </p:graphicFrame>
        </mc:Choice>
        <mc:Fallback xmlns="">
          <p:graphicFrame>
            <p:nvGraphicFramePr>
              <p:cNvPr id="16" name="Table 15"/>
              <p:cNvGraphicFramePr>
                <a:graphicFrameLocks noGrp="1"/>
              </p:cNvGraphicFramePr>
              <p:nvPr>
                <p:extLst>
                  <p:ext uri="{D42A27DB-BD31-4B8C-83A1-F6EECF244321}">
                    <p14:modId xmlns:p14="http://schemas.microsoft.com/office/powerpoint/2010/main" val="550553759"/>
                  </p:ext>
                </p:extLst>
              </p:nvPr>
            </p:nvGraphicFramePr>
            <p:xfrm>
              <a:off x="8831550" y="2504088"/>
              <a:ext cx="2522250" cy="1935400"/>
            </p:xfrm>
            <a:graphic>
              <a:graphicData uri="http://schemas.openxmlformats.org/drawingml/2006/table">
                <a:tbl>
                  <a:tblPr firstRow="1" bandRow="1">
                    <a:tableStyleId>{7E9639D4-E3E2-4D34-9284-5A2195B3D0D7}</a:tableStyleId>
                  </a:tblPr>
                  <a:tblGrid>
                    <a:gridCol w="968872"/>
                    <a:gridCol w="1553378"/>
                  </a:tblGrid>
                  <a:tr h="387080">
                    <a:tc>
                      <a:txBody>
                        <a:bodyPr/>
                        <a:lstStyle/>
                        <a:p>
                          <a:pPr algn="ctr"/>
                          <a:r>
                            <a:rPr lang="en-US" dirty="0" smtClean="0"/>
                            <a:t>Tuple</a:t>
                          </a:r>
                          <a:endParaRPr lang="en-US" dirty="0"/>
                        </a:p>
                      </a:txBody>
                      <a:tcPr/>
                    </a:tc>
                    <a:tc>
                      <a:txBody>
                        <a:bodyPr/>
                        <a:lstStyle/>
                        <a:p>
                          <a:endParaRPr lang="en-US"/>
                        </a:p>
                      </a:txBody>
                      <a:tcPr>
                        <a:blipFill rotWithShape="0">
                          <a:blip r:embed="rId4"/>
                          <a:stretch>
                            <a:fillRect l="-62109" t="-7813" r="-391" b="-417188"/>
                          </a:stretch>
                        </a:blipFill>
                      </a:tcPr>
                    </a:tc>
                  </a:tr>
                  <a:tr h="387080">
                    <a:tc>
                      <a:txBody>
                        <a:bodyPr/>
                        <a:lstStyle/>
                        <a:p>
                          <a:pPr algn="ctr"/>
                          <a:r>
                            <a:rPr lang="en-US" dirty="0" smtClean="0"/>
                            <a:t>(1, a)</a:t>
                          </a:r>
                          <a:endParaRPr lang="en-US" dirty="0"/>
                        </a:p>
                      </a:txBody>
                      <a:tcPr/>
                    </a:tc>
                    <a:tc>
                      <a:txBody>
                        <a:bodyPr/>
                        <a:lstStyle/>
                        <a:p>
                          <a:pPr algn="ctr"/>
                          <a:r>
                            <a:rPr lang="en-US" dirty="0" smtClean="0"/>
                            <a:t>2</a:t>
                          </a:r>
                          <a:endParaRPr lang="en-US" dirty="0"/>
                        </a:p>
                      </a:txBody>
                      <a:tcPr/>
                    </a:tc>
                  </a:tr>
                  <a:tr h="387080">
                    <a:tc>
                      <a:txBody>
                        <a:bodyPr/>
                        <a:lstStyle/>
                        <a:p>
                          <a:pPr algn="ctr"/>
                          <a:r>
                            <a:rPr lang="en-US" dirty="0" smtClean="0"/>
                            <a:t>(1, b)</a:t>
                          </a:r>
                          <a:endParaRPr lang="en-US" dirty="0"/>
                        </a:p>
                      </a:txBody>
                      <a:tcPr/>
                    </a:tc>
                    <a:tc>
                      <a:txBody>
                        <a:bodyPr/>
                        <a:lstStyle/>
                        <a:p>
                          <a:pPr algn="ctr"/>
                          <a:r>
                            <a:rPr lang="en-US" dirty="0" smtClean="0"/>
                            <a:t>0</a:t>
                          </a:r>
                          <a:endParaRPr lang="en-US" dirty="0"/>
                        </a:p>
                      </a:txBody>
                      <a:tcPr/>
                    </a:tc>
                  </a:tr>
                  <a:tr h="387080">
                    <a:tc>
                      <a:txBody>
                        <a:bodyPr/>
                        <a:lstStyle/>
                        <a:p>
                          <a:pPr algn="ctr"/>
                          <a:r>
                            <a:rPr lang="en-US" dirty="0" smtClean="0"/>
                            <a:t>(2, c)</a:t>
                          </a:r>
                          <a:endParaRPr lang="en-US" dirty="0"/>
                        </a:p>
                      </a:txBody>
                      <a:tcPr/>
                    </a:tc>
                    <a:tc>
                      <a:txBody>
                        <a:bodyPr/>
                        <a:lstStyle/>
                        <a:p>
                          <a:pPr algn="ctr"/>
                          <a:r>
                            <a:rPr lang="en-US" dirty="0" smtClean="0"/>
                            <a:t>2</a:t>
                          </a:r>
                          <a:endParaRPr lang="en-US" dirty="0"/>
                        </a:p>
                      </a:txBody>
                      <a:tcPr/>
                    </a:tc>
                  </a:tr>
                  <a:tr h="387080">
                    <a:tc>
                      <a:txBody>
                        <a:bodyPr/>
                        <a:lstStyle/>
                        <a:p>
                          <a:pPr algn="ctr"/>
                          <a:r>
                            <a:rPr lang="en-US" dirty="0" smtClean="0"/>
                            <a:t>(1,</a:t>
                          </a:r>
                          <a:r>
                            <a:rPr lang="en-US" baseline="0" dirty="0" smtClean="0"/>
                            <a:t> d)</a:t>
                          </a:r>
                          <a:endParaRPr lang="en-US" dirty="0"/>
                        </a:p>
                      </a:txBody>
                      <a:tcPr/>
                    </a:tc>
                    <a:tc>
                      <a:txBody>
                        <a:bodyPr/>
                        <a:lstStyle/>
                        <a:p>
                          <a:pPr algn="ctr"/>
                          <a:r>
                            <a:rPr lang="en-US" dirty="0" smtClean="0"/>
                            <a:t>0</a:t>
                          </a:r>
                          <a:endParaRPr lang="en-US" dirty="0"/>
                        </a:p>
                      </a:txBody>
                      <a:tcPr/>
                    </a:tc>
                  </a:tr>
                </a:tbl>
              </a:graphicData>
            </a:graphic>
          </p:graphicFrame>
        </mc:Fallback>
      </mc:AlternateContent>
      <p:sp>
        <p:nvSpPr>
          <p:cNvPr id="17" name="TextBox 16"/>
          <p:cNvSpPr txBox="1"/>
          <p:nvPr/>
        </p:nvSpPr>
        <p:spPr>
          <a:xfrm>
            <a:off x="8754127" y="2017933"/>
            <a:ext cx="1217577" cy="400110"/>
          </a:xfrm>
          <a:prstGeom prst="rect">
            <a:avLst/>
          </a:prstGeom>
          <a:noFill/>
        </p:spPr>
        <p:txBody>
          <a:bodyPr wrap="none" rtlCol="0">
            <a:spAutoFit/>
          </a:bodyPr>
          <a:lstStyle/>
          <a:p>
            <a:r>
              <a:rPr lang="en-US" sz="2000" b="1" dirty="0" err="1">
                <a:latin typeface="+mj-lt"/>
              </a:rPr>
              <a:t>Multiset</a:t>
            </a:r>
            <a:r>
              <a:rPr lang="en-US" sz="2000" b="1" dirty="0">
                <a:latin typeface="+mj-lt"/>
              </a:rPr>
              <a:t> Z</a:t>
            </a:r>
          </a:p>
        </p:txBody>
      </p:sp>
      <mc:AlternateContent xmlns:mc="http://schemas.openxmlformats.org/markup-compatibility/2006" xmlns:a14="http://schemas.microsoft.com/office/drawing/2010/main">
        <mc:Choice Requires="a14">
          <p:sp>
            <p:nvSpPr>
              <p:cNvPr id="5" name="TextBox 4"/>
              <p:cNvSpPr txBox="1"/>
              <p:nvPr/>
            </p:nvSpPr>
            <p:spPr>
              <a:xfrm>
                <a:off x="3802830" y="3056289"/>
                <a:ext cx="628377"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5400" i="1" smtClean="0">
                          <a:latin typeface="Cambria Math" charset="0"/>
                          <a:ea typeface="Cambria Math" charset="0"/>
                          <a:cs typeface="Cambria Math" charset="0"/>
                        </a:rPr>
                        <m:t>∩</m:t>
                      </m:r>
                    </m:oMath>
                  </m:oMathPara>
                </a14:m>
                <a:endParaRPr lang="en-US" sz="5400" dirty="0"/>
              </a:p>
            </p:txBody>
          </p:sp>
        </mc:Choice>
        <mc:Fallback xmlns="">
          <p:sp>
            <p:nvSpPr>
              <p:cNvPr id="5" name="TextBox 4"/>
              <p:cNvSpPr txBox="1">
                <a:spLocks noRot="1" noChangeAspect="1" noMove="1" noResize="1" noEditPoints="1" noAdjustHandles="1" noChangeArrowheads="1" noChangeShapeType="1" noTextEdit="1"/>
              </p:cNvSpPr>
              <p:nvPr/>
            </p:nvSpPr>
            <p:spPr>
              <a:xfrm>
                <a:off x="3802830" y="3056289"/>
                <a:ext cx="628377" cy="83099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7760793" y="3056289"/>
                <a:ext cx="674865"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charset="0"/>
                          <a:ea typeface="Cambria Math" charset="0"/>
                          <a:cs typeface="Cambria Math" charset="0"/>
                        </a:rPr>
                        <m:t>=</m:t>
                      </m:r>
                    </m:oMath>
                  </m:oMathPara>
                </a14:m>
                <a:endParaRPr lang="en-US" sz="5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7760793" y="3056289"/>
                <a:ext cx="674865" cy="83099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4061981" y="5252887"/>
                <a:ext cx="4068037" cy="52322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charset="0"/>
                          <a:ea typeface="Cambria Math" charset="0"/>
                          <a:cs typeface="Cambria Math" charset="0"/>
                        </a:rPr>
                        <m:t>𝝀</m:t>
                      </m:r>
                      <m:d>
                        <m:dPr>
                          <m:ctrlPr>
                            <a:rPr lang="en-US" sz="2800" b="1" i="1">
                              <a:latin typeface="Cambria Math" panose="02040503050406030204" pitchFamily="18" charset="0"/>
                              <a:ea typeface="Cambria Math" charset="0"/>
                              <a:cs typeface="Cambria Math" charset="0"/>
                            </a:rPr>
                          </m:ctrlPr>
                        </m:dPr>
                        <m:e>
                          <m:r>
                            <a:rPr lang="en-US" sz="2800" b="1" i="1">
                              <a:latin typeface="Cambria Math" charset="0"/>
                              <a:ea typeface="Cambria Math" charset="0"/>
                              <a:cs typeface="Cambria Math" charset="0"/>
                            </a:rPr>
                            <m:t>𝒁</m:t>
                          </m:r>
                        </m:e>
                      </m:d>
                      <m:r>
                        <a:rPr lang="en-US" sz="2800" b="1" i="1" smtClean="0">
                          <a:latin typeface="Cambria Math" charset="0"/>
                          <a:ea typeface="Cambria Math" charset="0"/>
                          <a:cs typeface="Cambria Math" charset="0"/>
                        </a:rPr>
                        <m:t>=</m:t>
                      </m:r>
                      <m:r>
                        <a:rPr lang="en-US" sz="2800" b="1" i="1" smtClean="0">
                          <a:latin typeface="Cambria Math" charset="0"/>
                          <a:ea typeface="Cambria Math" charset="0"/>
                          <a:cs typeface="Cambria Math" charset="0"/>
                        </a:rPr>
                        <m:t>𝒎𝒊𝒏</m:t>
                      </m:r>
                      <m:r>
                        <a:rPr lang="en-US" sz="2800" b="1" i="1" smtClean="0">
                          <a:latin typeface="Cambria Math" charset="0"/>
                          <a:ea typeface="Cambria Math" charset="0"/>
                          <a:cs typeface="Cambria Math" charset="0"/>
                        </a:rPr>
                        <m:t>(</m:t>
                      </m:r>
                      <m:r>
                        <a:rPr lang="en-US" sz="2800" i="1">
                          <a:latin typeface="Cambria Math" charset="0"/>
                          <a:ea typeface="Cambria Math" charset="0"/>
                          <a:cs typeface="Cambria Math" charset="0"/>
                        </a:rPr>
                        <m:t>𝝀</m:t>
                      </m:r>
                      <m:d>
                        <m:dPr>
                          <m:ctrlPr>
                            <a:rPr lang="en-US" sz="2800" b="1" i="1">
                              <a:latin typeface="Cambria Math" panose="02040503050406030204" pitchFamily="18" charset="0"/>
                              <a:ea typeface="Cambria Math" charset="0"/>
                              <a:cs typeface="Cambria Math" charset="0"/>
                            </a:rPr>
                          </m:ctrlPr>
                        </m:dPr>
                        <m:e>
                          <m:r>
                            <a:rPr lang="en-US" sz="2800" b="1" i="1" smtClean="0">
                              <a:latin typeface="Cambria Math" charset="0"/>
                              <a:ea typeface="Cambria Math" charset="0"/>
                              <a:cs typeface="Cambria Math" charset="0"/>
                            </a:rPr>
                            <m:t>𝑿</m:t>
                          </m:r>
                        </m:e>
                      </m:d>
                      <m:r>
                        <a:rPr lang="en-US" sz="2800" b="1" i="1" smtClean="0">
                          <a:latin typeface="Cambria Math" charset="0"/>
                          <a:ea typeface="Cambria Math" charset="0"/>
                          <a:cs typeface="Cambria Math" charset="0"/>
                        </a:rPr>
                        <m:t>,</m:t>
                      </m:r>
                      <m:r>
                        <a:rPr lang="en-US" sz="2800" i="1">
                          <a:latin typeface="Cambria Math" charset="0"/>
                          <a:ea typeface="Cambria Math" charset="0"/>
                          <a:cs typeface="Cambria Math" charset="0"/>
                        </a:rPr>
                        <m:t>𝝀</m:t>
                      </m:r>
                      <m:d>
                        <m:dPr>
                          <m:ctrlPr>
                            <a:rPr lang="en-US" sz="2800" b="1" i="1">
                              <a:latin typeface="Cambria Math" panose="02040503050406030204" pitchFamily="18" charset="0"/>
                              <a:ea typeface="Cambria Math" charset="0"/>
                              <a:cs typeface="Cambria Math" charset="0"/>
                            </a:rPr>
                          </m:ctrlPr>
                        </m:dPr>
                        <m:e>
                          <m:r>
                            <a:rPr lang="en-US" sz="2800" b="1" i="1" smtClean="0">
                              <a:latin typeface="Cambria Math" charset="0"/>
                              <a:ea typeface="Cambria Math" charset="0"/>
                              <a:cs typeface="Cambria Math" charset="0"/>
                            </a:rPr>
                            <m:t>𝒀</m:t>
                          </m:r>
                        </m:e>
                      </m:d>
                      <m:r>
                        <a:rPr lang="en-US" sz="2800" b="1" i="1" smtClean="0">
                          <a:latin typeface="Cambria Math" charset="0"/>
                          <a:ea typeface="Cambria Math" charset="0"/>
                          <a:cs typeface="Cambria Math" charset="0"/>
                        </a:rPr>
                        <m:t>)</m:t>
                      </m:r>
                    </m:oMath>
                  </m:oMathPara>
                </a14:m>
                <a:endParaRPr lang="en-US" sz="2800" dirty="0"/>
              </a:p>
            </p:txBody>
          </p:sp>
        </mc:Choice>
        <mc:Fallback xmlns="">
          <p:sp>
            <p:nvSpPr>
              <p:cNvPr id="19" name="Rectangle 18"/>
              <p:cNvSpPr>
                <a:spLocks noRot="1" noChangeAspect="1" noMove="1" noResize="1" noEditPoints="1" noAdjustHandles="1" noChangeArrowheads="1" noChangeShapeType="1" noTextEdit="1"/>
              </p:cNvSpPr>
              <p:nvPr/>
            </p:nvSpPr>
            <p:spPr>
              <a:xfrm>
                <a:off x="4061981" y="5252887"/>
                <a:ext cx="4068037" cy="523220"/>
              </a:xfrm>
              <a:prstGeom prst="rect">
                <a:avLst/>
              </a:prstGeom>
              <a:blipFill rotWithShape="0">
                <a:blip r:embed="rId7"/>
                <a:stretch>
                  <a:fillRect/>
                </a:stretch>
              </a:blipFill>
            </p:spPr>
            <p:txBody>
              <a:bodyPr/>
              <a:lstStyle/>
              <a:p>
                <a:r>
                  <a:rPr lang="en-US">
                    <a:noFill/>
                  </a:rPr>
                  <a:t> </a:t>
                </a:r>
              </a:p>
            </p:txBody>
          </p:sp>
        </mc:Fallback>
      </mc:AlternateContent>
      <p:sp>
        <p:nvSpPr>
          <p:cNvPr id="20" name="TextBox 19"/>
          <p:cNvSpPr txBox="1"/>
          <p:nvPr/>
        </p:nvSpPr>
        <p:spPr>
          <a:xfrm>
            <a:off x="8821033" y="4982420"/>
            <a:ext cx="2301342"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a:latin typeface="+mj-lt"/>
              </a:rPr>
              <a:t>For sets, this is </a:t>
            </a:r>
            <a:r>
              <a:rPr lang="en-US" sz="2400" b="1" dirty="0">
                <a:latin typeface="+mj-lt"/>
              </a:rPr>
              <a:t>intersection</a:t>
            </a:r>
          </a:p>
        </p:txBody>
      </p:sp>
    </p:spTree>
    <p:extLst>
      <p:ext uri="{BB962C8B-B14F-4D97-AF65-F5344CB8AC3E}">
        <p14:creationId xmlns:p14="http://schemas.microsoft.com/office/powerpoint/2010/main" val="1447359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1C162CE-480A-44CE-B867-ADB1FE527ED4}" type="slidenum">
              <a:rPr lang="en-US" smtClean="0"/>
              <a:pPr/>
              <a:t>15</a:t>
            </a:fld>
            <a:endParaRPr lang="en-US"/>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98863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Set Operators</a:t>
              </a:r>
            </a:p>
          </p:txBody>
        </p:sp>
      </p:gr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262171538"/>
                  </p:ext>
                </p:extLst>
              </p:nvPr>
            </p:nvGraphicFramePr>
            <p:xfrm>
              <a:off x="838200" y="2504088"/>
              <a:ext cx="2522250" cy="1935400"/>
            </p:xfrm>
            <a:graphic>
              <a:graphicData uri="http://schemas.openxmlformats.org/drawingml/2006/table">
                <a:tbl>
                  <a:tblPr firstRow="1" bandRow="1">
                    <a:tableStyleId>{7E9639D4-E3E2-4D34-9284-5A2195B3D0D7}</a:tableStyleId>
                  </a:tblPr>
                  <a:tblGrid>
                    <a:gridCol w="968872">
                      <a:extLst>
                        <a:ext uri="{9D8B030D-6E8A-4147-A177-3AD203B41FA5}">
                          <a16:colId xmlns:a16="http://schemas.microsoft.com/office/drawing/2014/main" val="20000"/>
                        </a:ext>
                      </a:extLst>
                    </a:gridCol>
                    <a:gridCol w="1553378">
                      <a:extLst>
                        <a:ext uri="{9D8B030D-6E8A-4147-A177-3AD203B41FA5}">
                          <a16:colId xmlns:a16="http://schemas.microsoft.com/office/drawing/2014/main" val="20001"/>
                        </a:ext>
                      </a:extLst>
                    </a:gridCol>
                  </a:tblGrid>
                  <a:tr h="387080">
                    <a:tc>
                      <a:txBody>
                        <a:bodyPr/>
                        <a:lstStyle/>
                        <a:p>
                          <a:pPr algn="ctr"/>
                          <a:r>
                            <a:rPr lang="en-US" dirty="0"/>
                            <a:t>Tuple</a:t>
                          </a:r>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𝝀</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𝑿</m:t>
                                </m:r>
                                <m:r>
                                  <a:rPr lang="en-US" b="1" i="1" smtClean="0">
                                    <a:latin typeface="Cambria Math" charset="0"/>
                                    <a:ea typeface="Cambria Math" charset="0"/>
                                    <a:cs typeface="Cambria Math" charset="0"/>
                                  </a:rPr>
                                  <m:t>)</m:t>
                                </m:r>
                              </m:oMath>
                            </m:oMathPara>
                          </a14:m>
                          <a:endParaRPr lang="en-US" dirty="0"/>
                        </a:p>
                      </a:txBody>
                      <a:tcPr/>
                    </a:tc>
                    <a:extLst>
                      <a:ext uri="{0D108BD9-81ED-4DB2-BD59-A6C34878D82A}">
                        <a16:rowId xmlns:a16="http://schemas.microsoft.com/office/drawing/2014/main" val="10000"/>
                      </a:ext>
                    </a:extLst>
                  </a:tr>
                  <a:tr h="387080">
                    <a:tc>
                      <a:txBody>
                        <a:bodyPr/>
                        <a:lstStyle/>
                        <a:p>
                          <a:pPr algn="ctr"/>
                          <a:r>
                            <a:rPr lang="en-US" dirty="0"/>
                            <a:t>(1, a)</a:t>
                          </a:r>
                        </a:p>
                      </a:txBody>
                      <a:tcPr/>
                    </a:tc>
                    <a:tc>
                      <a:txBody>
                        <a:bodyPr/>
                        <a:lstStyle/>
                        <a:p>
                          <a:pPr algn="ctr"/>
                          <a:r>
                            <a:rPr lang="en-US" dirty="0"/>
                            <a:t>2</a:t>
                          </a:r>
                        </a:p>
                      </a:txBody>
                      <a:tcPr/>
                    </a:tc>
                    <a:extLst>
                      <a:ext uri="{0D108BD9-81ED-4DB2-BD59-A6C34878D82A}">
                        <a16:rowId xmlns:a16="http://schemas.microsoft.com/office/drawing/2014/main" val="10001"/>
                      </a:ext>
                    </a:extLst>
                  </a:tr>
                  <a:tr h="387080">
                    <a:tc>
                      <a:txBody>
                        <a:bodyPr/>
                        <a:lstStyle/>
                        <a:p>
                          <a:pPr algn="ctr"/>
                          <a:r>
                            <a:rPr lang="en-US" dirty="0"/>
                            <a:t>(1, b)</a:t>
                          </a:r>
                        </a:p>
                      </a:txBody>
                      <a:tcPr/>
                    </a:tc>
                    <a:tc>
                      <a:txBody>
                        <a:bodyPr/>
                        <a:lstStyle/>
                        <a:p>
                          <a:pPr algn="ctr"/>
                          <a:r>
                            <a:rPr lang="en-US" dirty="0"/>
                            <a:t>0</a:t>
                          </a:r>
                        </a:p>
                      </a:txBody>
                      <a:tcPr/>
                    </a:tc>
                    <a:extLst>
                      <a:ext uri="{0D108BD9-81ED-4DB2-BD59-A6C34878D82A}">
                        <a16:rowId xmlns:a16="http://schemas.microsoft.com/office/drawing/2014/main" val="10002"/>
                      </a:ext>
                    </a:extLst>
                  </a:tr>
                  <a:tr h="387080">
                    <a:tc>
                      <a:txBody>
                        <a:bodyPr/>
                        <a:lstStyle/>
                        <a:p>
                          <a:pPr algn="ctr"/>
                          <a:r>
                            <a:rPr lang="en-US" dirty="0"/>
                            <a:t>(2, c)</a:t>
                          </a:r>
                        </a:p>
                      </a:txBody>
                      <a:tcPr/>
                    </a:tc>
                    <a:tc>
                      <a:txBody>
                        <a:bodyPr/>
                        <a:lstStyle/>
                        <a:p>
                          <a:pPr algn="ctr"/>
                          <a:r>
                            <a:rPr lang="en-US" dirty="0"/>
                            <a:t>3</a:t>
                          </a:r>
                        </a:p>
                      </a:txBody>
                      <a:tcPr/>
                    </a:tc>
                    <a:extLst>
                      <a:ext uri="{0D108BD9-81ED-4DB2-BD59-A6C34878D82A}">
                        <a16:rowId xmlns:a16="http://schemas.microsoft.com/office/drawing/2014/main" val="10003"/>
                      </a:ext>
                    </a:extLst>
                  </a:tr>
                  <a:tr h="387080">
                    <a:tc>
                      <a:txBody>
                        <a:bodyPr/>
                        <a:lstStyle/>
                        <a:p>
                          <a:pPr algn="ctr"/>
                          <a:r>
                            <a:rPr lang="en-US" dirty="0"/>
                            <a:t>(1,</a:t>
                          </a:r>
                          <a:r>
                            <a:rPr lang="en-US" baseline="0" dirty="0"/>
                            <a:t> d)</a:t>
                          </a:r>
                          <a:endParaRPr lang="en-US" dirty="0"/>
                        </a:p>
                      </a:txBody>
                      <a:tcPr/>
                    </a:tc>
                    <a:tc>
                      <a:txBody>
                        <a:bodyPr/>
                        <a:lstStyle/>
                        <a:p>
                          <a:pPr algn="ctr"/>
                          <a:r>
                            <a:rPr lang="en-US" dirty="0"/>
                            <a:t>0</a:t>
                          </a:r>
                        </a:p>
                      </a:txBody>
                      <a:tcPr/>
                    </a:tc>
                    <a:extLst>
                      <a:ext uri="{0D108BD9-81ED-4DB2-BD59-A6C34878D82A}">
                        <a16:rowId xmlns:a16="http://schemas.microsoft.com/office/drawing/2014/main" val="10004"/>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262171538"/>
                  </p:ext>
                </p:extLst>
              </p:nvPr>
            </p:nvGraphicFramePr>
            <p:xfrm>
              <a:off x="838200" y="2504088"/>
              <a:ext cx="2522250" cy="1935400"/>
            </p:xfrm>
            <a:graphic>
              <a:graphicData uri="http://schemas.openxmlformats.org/drawingml/2006/table">
                <a:tbl>
                  <a:tblPr firstRow="1" bandRow="1">
                    <a:tableStyleId>{7E9639D4-E3E2-4D34-9284-5A2195B3D0D7}</a:tableStyleId>
                  </a:tblPr>
                  <a:tblGrid>
                    <a:gridCol w="968872"/>
                    <a:gridCol w="1553378"/>
                  </a:tblGrid>
                  <a:tr h="387080">
                    <a:tc>
                      <a:txBody>
                        <a:bodyPr/>
                        <a:lstStyle/>
                        <a:p>
                          <a:pPr algn="ctr"/>
                          <a:r>
                            <a:rPr lang="en-US" dirty="0" smtClean="0"/>
                            <a:t>Tuple</a:t>
                          </a:r>
                          <a:endParaRPr lang="en-US" dirty="0"/>
                        </a:p>
                      </a:txBody>
                      <a:tcPr/>
                    </a:tc>
                    <a:tc>
                      <a:txBody>
                        <a:bodyPr/>
                        <a:lstStyle/>
                        <a:p>
                          <a:endParaRPr lang="en-US"/>
                        </a:p>
                      </a:txBody>
                      <a:tcPr>
                        <a:blipFill rotWithShape="0">
                          <a:blip r:embed="rId2"/>
                          <a:stretch>
                            <a:fillRect l="-62500" t="-7813" r="-391" b="-417188"/>
                          </a:stretch>
                        </a:blipFill>
                      </a:tcPr>
                    </a:tc>
                  </a:tr>
                  <a:tr h="387080">
                    <a:tc>
                      <a:txBody>
                        <a:bodyPr/>
                        <a:lstStyle/>
                        <a:p>
                          <a:pPr algn="ctr"/>
                          <a:r>
                            <a:rPr lang="en-US" dirty="0" smtClean="0"/>
                            <a:t>(1, a)</a:t>
                          </a:r>
                          <a:endParaRPr lang="en-US" dirty="0"/>
                        </a:p>
                      </a:txBody>
                      <a:tcPr/>
                    </a:tc>
                    <a:tc>
                      <a:txBody>
                        <a:bodyPr/>
                        <a:lstStyle/>
                        <a:p>
                          <a:pPr algn="ctr"/>
                          <a:r>
                            <a:rPr lang="en-US" dirty="0" smtClean="0"/>
                            <a:t>2</a:t>
                          </a:r>
                          <a:endParaRPr lang="en-US" dirty="0"/>
                        </a:p>
                      </a:txBody>
                      <a:tcPr/>
                    </a:tc>
                  </a:tr>
                  <a:tr h="387080">
                    <a:tc>
                      <a:txBody>
                        <a:bodyPr/>
                        <a:lstStyle/>
                        <a:p>
                          <a:pPr algn="ctr"/>
                          <a:r>
                            <a:rPr lang="en-US" dirty="0" smtClean="0"/>
                            <a:t>(1, b)</a:t>
                          </a:r>
                          <a:endParaRPr lang="en-US" dirty="0"/>
                        </a:p>
                      </a:txBody>
                      <a:tcPr/>
                    </a:tc>
                    <a:tc>
                      <a:txBody>
                        <a:bodyPr/>
                        <a:lstStyle/>
                        <a:p>
                          <a:pPr algn="ctr"/>
                          <a:r>
                            <a:rPr lang="en-US" dirty="0" smtClean="0"/>
                            <a:t>0</a:t>
                          </a:r>
                          <a:endParaRPr lang="en-US" dirty="0"/>
                        </a:p>
                      </a:txBody>
                      <a:tcPr/>
                    </a:tc>
                  </a:tr>
                  <a:tr h="387080">
                    <a:tc>
                      <a:txBody>
                        <a:bodyPr/>
                        <a:lstStyle/>
                        <a:p>
                          <a:pPr algn="ctr"/>
                          <a:r>
                            <a:rPr lang="en-US" dirty="0" smtClean="0"/>
                            <a:t>(2, c)</a:t>
                          </a:r>
                          <a:endParaRPr lang="en-US" dirty="0"/>
                        </a:p>
                      </a:txBody>
                      <a:tcPr/>
                    </a:tc>
                    <a:tc>
                      <a:txBody>
                        <a:bodyPr/>
                        <a:lstStyle/>
                        <a:p>
                          <a:pPr algn="ctr"/>
                          <a:r>
                            <a:rPr lang="en-US" dirty="0" smtClean="0"/>
                            <a:t>3</a:t>
                          </a:r>
                          <a:endParaRPr lang="en-US" dirty="0"/>
                        </a:p>
                      </a:txBody>
                      <a:tcPr/>
                    </a:tc>
                  </a:tr>
                  <a:tr h="387080">
                    <a:tc>
                      <a:txBody>
                        <a:bodyPr/>
                        <a:lstStyle/>
                        <a:p>
                          <a:pPr algn="ctr"/>
                          <a:r>
                            <a:rPr lang="en-US" dirty="0" smtClean="0"/>
                            <a:t>(1,</a:t>
                          </a:r>
                          <a:r>
                            <a:rPr lang="en-US" baseline="0" dirty="0" smtClean="0"/>
                            <a:t> d)</a:t>
                          </a:r>
                          <a:endParaRPr lang="en-US" dirty="0"/>
                        </a:p>
                      </a:txBody>
                      <a:tcPr/>
                    </a:tc>
                    <a:tc>
                      <a:txBody>
                        <a:bodyPr/>
                        <a:lstStyle/>
                        <a:p>
                          <a:pPr algn="ctr"/>
                          <a:r>
                            <a:rPr lang="en-US" dirty="0" smtClean="0"/>
                            <a:t>0</a:t>
                          </a:r>
                          <a:endParaRPr lang="en-US" dirty="0"/>
                        </a:p>
                      </a:txBody>
                      <a:tcPr/>
                    </a:tc>
                  </a:tr>
                </a:tbl>
              </a:graphicData>
            </a:graphic>
          </p:graphicFrame>
        </mc:Fallback>
      </mc:AlternateContent>
      <p:sp>
        <p:nvSpPr>
          <p:cNvPr id="4" name="TextBox 3"/>
          <p:cNvSpPr txBox="1"/>
          <p:nvPr/>
        </p:nvSpPr>
        <p:spPr>
          <a:xfrm>
            <a:off x="760777" y="2017933"/>
            <a:ext cx="1227195" cy="400110"/>
          </a:xfrm>
          <a:prstGeom prst="rect">
            <a:avLst/>
          </a:prstGeom>
          <a:noFill/>
        </p:spPr>
        <p:txBody>
          <a:bodyPr wrap="none" rtlCol="0">
            <a:spAutoFit/>
          </a:bodyPr>
          <a:lstStyle/>
          <a:p>
            <a:r>
              <a:rPr lang="en-US" sz="2000" b="1" dirty="0" err="1">
                <a:latin typeface="+mj-lt"/>
              </a:rPr>
              <a:t>Multiset</a:t>
            </a:r>
            <a:r>
              <a:rPr lang="en-US" sz="2000" b="1" dirty="0">
                <a:latin typeface="+mj-lt"/>
              </a:rPr>
              <a:t> X</a:t>
            </a:r>
          </a:p>
        </p:txBody>
      </p:sp>
      <mc:AlternateContent xmlns:mc="http://schemas.openxmlformats.org/markup-compatibility/2006" xmlns:a14="http://schemas.microsoft.com/office/drawing/2010/main">
        <mc:Choice Requires="a14">
          <p:graphicFrame>
            <p:nvGraphicFramePr>
              <p:cNvPr id="14" name="Table 13"/>
              <p:cNvGraphicFramePr>
                <a:graphicFrameLocks noGrp="1"/>
              </p:cNvGraphicFramePr>
              <p:nvPr>
                <p:extLst>
                  <p:ext uri="{D42A27DB-BD31-4B8C-83A1-F6EECF244321}">
                    <p14:modId xmlns:p14="http://schemas.microsoft.com/office/powerpoint/2010/main" val="435748022"/>
                  </p:ext>
                </p:extLst>
              </p:nvPr>
            </p:nvGraphicFramePr>
            <p:xfrm>
              <a:off x="4796163" y="2504088"/>
              <a:ext cx="2522250" cy="1935400"/>
            </p:xfrm>
            <a:graphic>
              <a:graphicData uri="http://schemas.openxmlformats.org/drawingml/2006/table">
                <a:tbl>
                  <a:tblPr firstRow="1" bandRow="1">
                    <a:tableStyleId>{7E9639D4-E3E2-4D34-9284-5A2195B3D0D7}</a:tableStyleId>
                  </a:tblPr>
                  <a:tblGrid>
                    <a:gridCol w="968872">
                      <a:extLst>
                        <a:ext uri="{9D8B030D-6E8A-4147-A177-3AD203B41FA5}">
                          <a16:colId xmlns:a16="http://schemas.microsoft.com/office/drawing/2014/main" val="20000"/>
                        </a:ext>
                      </a:extLst>
                    </a:gridCol>
                    <a:gridCol w="1553378">
                      <a:extLst>
                        <a:ext uri="{9D8B030D-6E8A-4147-A177-3AD203B41FA5}">
                          <a16:colId xmlns:a16="http://schemas.microsoft.com/office/drawing/2014/main" val="20001"/>
                        </a:ext>
                      </a:extLst>
                    </a:gridCol>
                  </a:tblGrid>
                  <a:tr h="387080">
                    <a:tc>
                      <a:txBody>
                        <a:bodyPr/>
                        <a:lstStyle/>
                        <a:p>
                          <a:pPr algn="ctr"/>
                          <a:r>
                            <a:rPr lang="en-US" dirty="0"/>
                            <a:t>Tuple</a:t>
                          </a:r>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𝝀</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𝒀</m:t>
                                </m:r>
                                <m:r>
                                  <a:rPr lang="en-US" b="1" i="1" smtClean="0">
                                    <a:latin typeface="Cambria Math" charset="0"/>
                                    <a:ea typeface="Cambria Math" charset="0"/>
                                    <a:cs typeface="Cambria Math" charset="0"/>
                                  </a:rPr>
                                  <m:t>)</m:t>
                                </m:r>
                              </m:oMath>
                            </m:oMathPara>
                          </a14:m>
                          <a:endParaRPr lang="en-US" dirty="0"/>
                        </a:p>
                      </a:txBody>
                      <a:tcPr/>
                    </a:tc>
                    <a:extLst>
                      <a:ext uri="{0D108BD9-81ED-4DB2-BD59-A6C34878D82A}">
                        <a16:rowId xmlns:a16="http://schemas.microsoft.com/office/drawing/2014/main" val="10000"/>
                      </a:ext>
                    </a:extLst>
                  </a:tr>
                  <a:tr h="387080">
                    <a:tc>
                      <a:txBody>
                        <a:bodyPr/>
                        <a:lstStyle/>
                        <a:p>
                          <a:pPr algn="ctr"/>
                          <a:r>
                            <a:rPr lang="en-US" dirty="0"/>
                            <a:t>(1, a)</a:t>
                          </a:r>
                        </a:p>
                      </a:txBody>
                      <a:tcPr/>
                    </a:tc>
                    <a:tc>
                      <a:txBody>
                        <a:bodyPr/>
                        <a:lstStyle/>
                        <a:p>
                          <a:pPr algn="ctr"/>
                          <a:r>
                            <a:rPr lang="en-US" dirty="0"/>
                            <a:t>5</a:t>
                          </a:r>
                        </a:p>
                      </a:txBody>
                      <a:tcPr/>
                    </a:tc>
                    <a:extLst>
                      <a:ext uri="{0D108BD9-81ED-4DB2-BD59-A6C34878D82A}">
                        <a16:rowId xmlns:a16="http://schemas.microsoft.com/office/drawing/2014/main" val="10001"/>
                      </a:ext>
                    </a:extLst>
                  </a:tr>
                  <a:tr h="387080">
                    <a:tc>
                      <a:txBody>
                        <a:bodyPr/>
                        <a:lstStyle/>
                        <a:p>
                          <a:pPr algn="ctr"/>
                          <a:r>
                            <a:rPr lang="en-US" dirty="0"/>
                            <a:t>(1, b)</a:t>
                          </a:r>
                        </a:p>
                      </a:txBody>
                      <a:tcPr/>
                    </a:tc>
                    <a:tc>
                      <a:txBody>
                        <a:bodyPr/>
                        <a:lstStyle/>
                        <a:p>
                          <a:pPr algn="ctr"/>
                          <a:r>
                            <a:rPr lang="en-US" dirty="0"/>
                            <a:t>1</a:t>
                          </a:r>
                        </a:p>
                      </a:txBody>
                      <a:tcPr/>
                    </a:tc>
                    <a:extLst>
                      <a:ext uri="{0D108BD9-81ED-4DB2-BD59-A6C34878D82A}">
                        <a16:rowId xmlns:a16="http://schemas.microsoft.com/office/drawing/2014/main" val="10002"/>
                      </a:ext>
                    </a:extLst>
                  </a:tr>
                  <a:tr h="387080">
                    <a:tc>
                      <a:txBody>
                        <a:bodyPr/>
                        <a:lstStyle/>
                        <a:p>
                          <a:pPr algn="ctr"/>
                          <a:r>
                            <a:rPr lang="en-US" dirty="0"/>
                            <a:t>(2, c)</a:t>
                          </a:r>
                        </a:p>
                      </a:txBody>
                      <a:tcPr/>
                    </a:tc>
                    <a:tc>
                      <a:txBody>
                        <a:bodyPr/>
                        <a:lstStyle/>
                        <a:p>
                          <a:pPr algn="ctr"/>
                          <a:r>
                            <a:rPr lang="en-US" dirty="0"/>
                            <a:t>2</a:t>
                          </a:r>
                        </a:p>
                      </a:txBody>
                      <a:tcPr/>
                    </a:tc>
                    <a:extLst>
                      <a:ext uri="{0D108BD9-81ED-4DB2-BD59-A6C34878D82A}">
                        <a16:rowId xmlns:a16="http://schemas.microsoft.com/office/drawing/2014/main" val="10003"/>
                      </a:ext>
                    </a:extLst>
                  </a:tr>
                  <a:tr h="387080">
                    <a:tc>
                      <a:txBody>
                        <a:bodyPr/>
                        <a:lstStyle/>
                        <a:p>
                          <a:pPr algn="ctr"/>
                          <a:r>
                            <a:rPr lang="en-US" dirty="0"/>
                            <a:t>(1,</a:t>
                          </a:r>
                          <a:r>
                            <a:rPr lang="en-US" baseline="0" dirty="0"/>
                            <a:t> d)</a:t>
                          </a:r>
                          <a:endParaRPr lang="en-US" dirty="0"/>
                        </a:p>
                      </a:txBody>
                      <a:tcPr/>
                    </a:tc>
                    <a:tc>
                      <a:txBody>
                        <a:bodyPr/>
                        <a:lstStyle/>
                        <a:p>
                          <a:pPr algn="ctr"/>
                          <a:r>
                            <a:rPr lang="en-US" dirty="0"/>
                            <a:t>2</a:t>
                          </a:r>
                        </a:p>
                      </a:txBody>
                      <a:tcPr/>
                    </a:tc>
                    <a:extLst>
                      <a:ext uri="{0D108BD9-81ED-4DB2-BD59-A6C34878D82A}">
                        <a16:rowId xmlns:a16="http://schemas.microsoft.com/office/drawing/2014/main" val="10004"/>
                      </a:ext>
                    </a:extLst>
                  </a:tr>
                </a:tbl>
              </a:graphicData>
            </a:graphic>
          </p:graphicFrame>
        </mc:Choice>
        <mc:Fallback xmlns="">
          <p:graphicFrame>
            <p:nvGraphicFramePr>
              <p:cNvPr id="14" name="Table 13"/>
              <p:cNvGraphicFramePr>
                <a:graphicFrameLocks noGrp="1"/>
              </p:cNvGraphicFramePr>
              <p:nvPr>
                <p:extLst>
                  <p:ext uri="{D42A27DB-BD31-4B8C-83A1-F6EECF244321}">
                    <p14:modId xmlns:p14="http://schemas.microsoft.com/office/powerpoint/2010/main" val="435748022"/>
                  </p:ext>
                </p:extLst>
              </p:nvPr>
            </p:nvGraphicFramePr>
            <p:xfrm>
              <a:off x="4796163" y="2504088"/>
              <a:ext cx="2522250" cy="1935400"/>
            </p:xfrm>
            <a:graphic>
              <a:graphicData uri="http://schemas.openxmlformats.org/drawingml/2006/table">
                <a:tbl>
                  <a:tblPr firstRow="1" bandRow="1">
                    <a:tableStyleId>{7E9639D4-E3E2-4D34-9284-5A2195B3D0D7}</a:tableStyleId>
                  </a:tblPr>
                  <a:tblGrid>
                    <a:gridCol w="968872"/>
                    <a:gridCol w="1553378"/>
                  </a:tblGrid>
                  <a:tr h="387080">
                    <a:tc>
                      <a:txBody>
                        <a:bodyPr/>
                        <a:lstStyle/>
                        <a:p>
                          <a:pPr algn="ctr"/>
                          <a:r>
                            <a:rPr lang="en-US" dirty="0" smtClean="0"/>
                            <a:t>Tuple</a:t>
                          </a:r>
                          <a:endParaRPr lang="en-US" dirty="0"/>
                        </a:p>
                      </a:txBody>
                      <a:tcPr/>
                    </a:tc>
                    <a:tc>
                      <a:txBody>
                        <a:bodyPr/>
                        <a:lstStyle/>
                        <a:p>
                          <a:endParaRPr lang="en-US"/>
                        </a:p>
                      </a:txBody>
                      <a:tcPr>
                        <a:blipFill rotWithShape="0">
                          <a:blip r:embed="rId3"/>
                          <a:stretch>
                            <a:fillRect l="-62109" t="-7813" r="-391" b="-417188"/>
                          </a:stretch>
                        </a:blipFill>
                      </a:tcPr>
                    </a:tc>
                  </a:tr>
                  <a:tr h="387080">
                    <a:tc>
                      <a:txBody>
                        <a:bodyPr/>
                        <a:lstStyle/>
                        <a:p>
                          <a:pPr algn="ctr"/>
                          <a:r>
                            <a:rPr lang="en-US" dirty="0" smtClean="0"/>
                            <a:t>(1, a)</a:t>
                          </a:r>
                          <a:endParaRPr lang="en-US" dirty="0"/>
                        </a:p>
                      </a:txBody>
                      <a:tcPr/>
                    </a:tc>
                    <a:tc>
                      <a:txBody>
                        <a:bodyPr/>
                        <a:lstStyle/>
                        <a:p>
                          <a:pPr algn="ctr"/>
                          <a:r>
                            <a:rPr lang="en-US" dirty="0" smtClean="0"/>
                            <a:t>5</a:t>
                          </a:r>
                          <a:endParaRPr lang="en-US" dirty="0"/>
                        </a:p>
                      </a:txBody>
                      <a:tcPr/>
                    </a:tc>
                  </a:tr>
                  <a:tr h="387080">
                    <a:tc>
                      <a:txBody>
                        <a:bodyPr/>
                        <a:lstStyle/>
                        <a:p>
                          <a:pPr algn="ctr"/>
                          <a:r>
                            <a:rPr lang="en-US" dirty="0" smtClean="0"/>
                            <a:t>(1, b)</a:t>
                          </a:r>
                          <a:endParaRPr lang="en-US" dirty="0"/>
                        </a:p>
                      </a:txBody>
                      <a:tcPr/>
                    </a:tc>
                    <a:tc>
                      <a:txBody>
                        <a:bodyPr/>
                        <a:lstStyle/>
                        <a:p>
                          <a:pPr algn="ctr"/>
                          <a:r>
                            <a:rPr lang="en-US" dirty="0" smtClean="0"/>
                            <a:t>1</a:t>
                          </a:r>
                          <a:endParaRPr lang="en-US" dirty="0"/>
                        </a:p>
                      </a:txBody>
                      <a:tcPr/>
                    </a:tc>
                  </a:tr>
                  <a:tr h="387080">
                    <a:tc>
                      <a:txBody>
                        <a:bodyPr/>
                        <a:lstStyle/>
                        <a:p>
                          <a:pPr algn="ctr"/>
                          <a:r>
                            <a:rPr lang="en-US" dirty="0" smtClean="0"/>
                            <a:t>(2, c)</a:t>
                          </a:r>
                          <a:endParaRPr lang="en-US" dirty="0"/>
                        </a:p>
                      </a:txBody>
                      <a:tcPr/>
                    </a:tc>
                    <a:tc>
                      <a:txBody>
                        <a:bodyPr/>
                        <a:lstStyle/>
                        <a:p>
                          <a:pPr algn="ctr"/>
                          <a:r>
                            <a:rPr lang="en-US" dirty="0" smtClean="0"/>
                            <a:t>2</a:t>
                          </a:r>
                          <a:endParaRPr lang="en-US" dirty="0"/>
                        </a:p>
                      </a:txBody>
                      <a:tcPr/>
                    </a:tc>
                  </a:tr>
                  <a:tr h="387080">
                    <a:tc>
                      <a:txBody>
                        <a:bodyPr/>
                        <a:lstStyle/>
                        <a:p>
                          <a:pPr algn="ctr"/>
                          <a:r>
                            <a:rPr lang="en-US" dirty="0" smtClean="0"/>
                            <a:t>(1,</a:t>
                          </a:r>
                          <a:r>
                            <a:rPr lang="en-US" baseline="0" dirty="0" smtClean="0"/>
                            <a:t> d)</a:t>
                          </a:r>
                          <a:endParaRPr lang="en-US" dirty="0"/>
                        </a:p>
                      </a:txBody>
                      <a:tcPr/>
                    </a:tc>
                    <a:tc>
                      <a:txBody>
                        <a:bodyPr/>
                        <a:lstStyle/>
                        <a:p>
                          <a:pPr algn="ctr"/>
                          <a:r>
                            <a:rPr lang="en-US" dirty="0" smtClean="0"/>
                            <a:t>2</a:t>
                          </a:r>
                          <a:endParaRPr lang="en-US" dirty="0"/>
                        </a:p>
                      </a:txBody>
                      <a:tcPr/>
                    </a:tc>
                  </a:tr>
                </a:tbl>
              </a:graphicData>
            </a:graphic>
          </p:graphicFrame>
        </mc:Fallback>
      </mc:AlternateContent>
      <p:sp>
        <p:nvSpPr>
          <p:cNvPr id="15" name="TextBox 14"/>
          <p:cNvSpPr txBox="1"/>
          <p:nvPr/>
        </p:nvSpPr>
        <p:spPr>
          <a:xfrm>
            <a:off x="4718740" y="2017933"/>
            <a:ext cx="1219180" cy="400110"/>
          </a:xfrm>
          <a:prstGeom prst="rect">
            <a:avLst/>
          </a:prstGeom>
          <a:noFill/>
        </p:spPr>
        <p:txBody>
          <a:bodyPr wrap="none" rtlCol="0">
            <a:spAutoFit/>
          </a:bodyPr>
          <a:lstStyle/>
          <a:p>
            <a:r>
              <a:rPr lang="en-US" sz="2000" b="1" dirty="0" err="1">
                <a:latin typeface="+mj-lt"/>
              </a:rPr>
              <a:t>Multiset</a:t>
            </a:r>
            <a:r>
              <a:rPr lang="en-US" sz="2000" b="1" dirty="0">
                <a:latin typeface="+mj-lt"/>
              </a:rPr>
              <a:t> Y</a:t>
            </a:r>
          </a:p>
        </p:txBody>
      </p:sp>
      <mc:AlternateContent xmlns:mc="http://schemas.openxmlformats.org/markup-compatibility/2006" xmlns:a14="http://schemas.microsoft.com/office/drawing/2010/main">
        <mc:Choice Requires="a14">
          <p:graphicFrame>
            <p:nvGraphicFramePr>
              <p:cNvPr id="16" name="Table 15"/>
              <p:cNvGraphicFramePr>
                <a:graphicFrameLocks noGrp="1"/>
              </p:cNvGraphicFramePr>
              <p:nvPr>
                <p:extLst>
                  <p:ext uri="{D42A27DB-BD31-4B8C-83A1-F6EECF244321}">
                    <p14:modId xmlns:p14="http://schemas.microsoft.com/office/powerpoint/2010/main" val="1233173512"/>
                  </p:ext>
                </p:extLst>
              </p:nvPr>
            </p:nvGraphicFramePr>
            <p:xfrm>
              <a:off x="8831550" y="2504088"/>
              <a:ext cx="2522250" cy="1935400"/>
            </p:xfrm>
            <a:graphic>
              <a:graphicData uri="http://schemas.openxmlformats.org/drawingml/2006/table">
                <a:tbl>
                  <a:tblPr firstRow="1" bandRow="1">
                    <a:tableStyleId>{7E9639D4-E3E2-4D34-9284-5A2195B3D0D7}</a:tableStyleId>
                  </a:tblPr>
                  <a:tblGrid>
                    <a:gridCol w="968872">
                      <a:extLst>
                        <a:ext uri="{9D8B030D-6E8A-4147-A177-3AD203B41FA5}">
                          <a16:colId xmlns:a16="http://schemas.microsoft.com/office/drawing/2014/main" val="20000"/>
                        </a:ext>
                      </a:extLst>
                    </a:gridCol>
                    <a:gridCol w="1553378">
                      <a:extLst>
                        <a:ext uri="{9D8B030D-6E8A-4147-A177-3AD203B41FA5}">
                          <a16:colId xmlns:a16="http://schemas.microsoft.com/office/drawing/2014/main" val="20001"/>
                        </a:ext>
                      </a:extLst>
                    </a:gridCol>
                  </a:tblGrid>
                  <a:tr h="387080">
                    <a:tc>
                      <a:txBody>
                        <a:bodyPr/>
                        <a:lstStyle/>
                        <a:p>
                          <a:pPr algn="ctr"/>
                          <a:r>
                            <a:rPr lang="en-US" dirty="0"/>
                            <a:t>Tuple</a:t>
                          </a:r>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𝝀</m:t>
                                </m:r>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𝒁</m:t>
                                </m:r>
                                <m:r>
                                  <a:rPr lang="en-US" b="1" i="1" smtClean="0">
                                    <a:latin typeface="Cambria Math" charset="0"/>
                                    <a:ea typeface="Cambria Math" charset="0"/>
                                    <a:cs typeface="Cambria Math" charset="0"/>
                                  </a:rPr>
                                  <m:t>)</m:t>
                                </m:r>
                              </m:oMath>
                            </m:oMathPara>
                          </a14:m>
                          <a:endParaRPr lang="en-US" dirty="0"/>
                        </a:p>
                      </a:txBody>
                      <a:tcPr/>
                    </a:tc>
                    <a:extLst>
                      <a:ext uri="{0D108BD9-81ED-4DB2-BD59-A6C34878D82A}">
                        <a16:rowId xmlns:a16="http://schemas.microsoft.com/office/drawing/2014/main" val="10000"/>
                      </a:ext>
                    </a:extLst>
                  </a:tr>
                  <a:tr h="387080">
                    <a:tc>
                      <a:txBody>
                        <a:bodyPr/>
                        <a:lstStyle/>
                        <a:p>
                          <a:pPr algn="ctr"/>
                          <a:r>
                            <a:rPr lang="en-US" dirty="0"/>
                            <a:t>(1, a)</a:t>
                          </a:r>
                        </a:p>
                      </a:txBody>
                      <a:tcPr/>
                    </a:tc>
                    <a:tc>
                      <a:txBody>
                        <a:bodyPr/>
                        <a:lstStyle/>
                        <a:p>
                          <a:pPr algn="ctr"/>
                          <a:r>
                            <a:rPr lang="en-US" dirty="0"/>
                            <a:t>7</a:t>
                          </a:r>
                        </a:p>
                      </a:txBody>
                      <a:tcPr/>
                    </a:tc>
                    <a:extLst>
                      <a:ext uri="{0D108BD9-81ED-4DB2-BD59-A6C34878D82A}">
                        <a16:rowId xmlns:a16="http://schemas.microsoft.com/office/drawing/2014/main" val="10001"/>
                      </a:ext>
                    </a:extLst>
                  </a:tr>
                  <a:tr h="387080">
                    <a:tc>
                      <a:txBody>
                        <a:bodyPr/>
                        <a:lstStyle/>
                        <a:p>
                          <a:pPr algn="ctr"/>
                          <a:r>
                            <a:rPr lang="en-US" dirty="0"/>
                            <a:t>(1, b)</a:t>
                          </a:r>
                        </a:p>
                      </a:txBody>
                      <a:tcPr/>
                    </a:tc>
                    <a:tc>
                      <a:txBody>
                        <a:bodyPr/>
                        <a:lstStyle/>
                        <a:p>
                          <a:pPr algn="ctr"/>
                          <a:r>
                            <a:rPr lang="en-US" dirty="0"/>
                            <a:t>1</a:t>
                          </a:r>
                        </a:p>
                      </a:txBody>
                      <a:tcPr/>
                    </a:tc>
                    <a:extLst>
                      <a:ext uri="{0D108BD9-81ED-4DB2-BD59-A6C34878D82A}">
                        <a16:rowId xmlns:a16="http://schemas.microsoft.com/office/drawing/2014/main" val="10002"/>
                      </a:ext>
                    </a:extLst>
                  </a:tr>
                  <a:tr h="387080">
                    <a:tc>
                      <a:txBody>
                        <a:bodyPr/>
                        <a:lstStyle/>
                        <a:p>
                          <a:pPr algn="ctr"/>
                          <a:r>
                            <a:rPr lang="en-US" dirty="0"/>
                            <a:t>(2, c)</a:t>
                          </a:r>
                        </a:p>
                      </a:txBody>
                      <a:tcPr/>
                    </a:tc>
                    <a:tc>
                      <a:txBody>
                        <a:bodyPr/>
                        <a:lstStyle/>
                        <a:p>
                          <a:pPr algn="ctr"/>
                          <a:r>
                            <a:rPr lang="en-US" dirty="0"/>
                            <a:t>5</a:t>
                          </a:r>
                        </a:p>
                      </a:txBody>
                      <a:tcPr/>
                    </a:tc>
                    <a:extLst>
                      <a:ext uri="{0D108BD9-81ED-4DB2-BD59-A6C34878D82A}">
                        <a16:rowId xmlns:a16="http://schemas.microsoft.com/office/drawing/2014/main" val="10003"/>
                      </a:ext>
                    </a:extLst>
                  </a:tr>
                  <a:tr h="387080">
                    <a:tc>
                      <a:txBody>
                        <a:bodyPr/>
                        <a:lstStyle/>
                        <a:p>
                          <a:pPr algn="ctr"/>
                          <a:r>
                            <a:rPr lang="en-US" dirty="0"/>
                            <a:t>(1,</a:t>
                          </a:r>
                          <a:r>
                            <a:rPr lang="en-US" baseline="0" dirty="0"/>
                            <a:t> d)</a:t>
                          </a:r>
                          <a:endParaRPr lang="en-US" dirty="0"/>
                        </a:p>
                      </a:txBody>
                      <a:tcPr/>
                    </a:tc>
                    <a:tc>
                      <a:txBody>
                        <a:bodyPr/>
                        <a:lstStyle/>
                        <a:p>
                          <a:pPr algn="ctr"/>
                          <a:r>
                            <a:rPr lang="en-US" dirty="0"/>
                            <a:t>2</a:t>
                          </a:r>
                        </a:p>
                      </a:txBody>
                      <a:tcPr/>
                    </a:tc>
                    <a:extLst>
                      <a:ext uri="{0D108BD9-81ED-4DB2-BD59-A6C34878D82A}">
                        <a16:rowId xmlns:a16="http://schemas.microsoft.com/office/drawing/2014/main" val="10004"/>
                      </a:ext>
                    </a:extLst>
                  </a:tr>
                </a:tbl>
              </a:graphicData>
            </a:graphic>
          </p:graphicFrame>
        </mc:Choice>
        <mc:Fallback xmlns="">
          <p:graphicFrame>
            <p:nvGraphicFramePr>
              <p:cNvPr id="16" name="Table 15"/>
              <p:cNvGraphicFramePr>
                <a:graphicFrameLocks noGrp="1"/>
              </p:cNvGraphicFramePr>
              <p:nvPr>
                <p:extLst>
                  <p:ext uri="{D42A27DB-BD31-4B8C-83A1-F6EECF244321}">
                    <p14:modId xmlns:p14="http://schemas.microsoft.com/office/powerpoint/2010/main" val="1233173512"/>
                  </p:ext>
                </p:extLst>
              </p:nvPr>
            </p:nvGraphicFramePr>
            <p:xfrm>
              <a:off x="8831550" y="2504088"/>
              <a:ext cx="2522250" cy="1935400"/>
            </p:xfrm>
            <a:graphic>
              <a:graphicData uri="http://schemas.openxmlformats.org/drawingml/2006/table">
                <a:tbl>
                  <a:tblPr firstRow="1" bandRow="1">
                    <a:tableStyleId>{7E9639D4-E3E2-4D34-9284-5A2195B3D0D7}</a:tableStyleId>
                  </a:tblPr>
                  <a:tblGrid>
                    <a:gridCol w="968872"/>
                    <a:gridCol w="1553378"/>
                  </a:tblGrid>
                  <a:tr h="387080">
                    <a:tc>
                      <a:txBody>
                        <a:bodyPr/>
                        <a:lstStyle/>
                        <a:p>
                          <a:pPr algn="ctr"/>
                          <a:r>
                            <a:rPr lang="en-US" dirty="0" smtClean="0"/>
                            <a:t>Tuple</a:t>
                          </a:r>
                          <a:endParaRPr lang="en-US" dirty="0"/>
                        </a:p>
                      </a:txBody>
                      <a:tcPr/>
                    </a:tc>
                    <a:tc>
                      <a:txBody>
                        <a:bodyPr/>
                        <a:lstStyle/>
                        <a:p>
                          <a:endParaRPr lang="en-US"/>
                        </a:p>
                      </a:txBody>
                      <a:tcPr>
                        <a:blipFill rotWithShape="0">
                          <a:blip r:embed="rId4"/>
                          <a:stretch>
                            <a:fillRect l="-62109" t="-7813" r="-391" b="-417188"/>
                          </a:stretch>
                        </a:blipFill>
                      </a:tcPr>
                    </a:tc>
                  </a:tr>
                  <a:tr h="387080">
                    <a:tc>
                      <a:txBody>
                        <a:bodyPr/>
                        <a:lstStyle/>
                        <a:p>
                          <a:pPr algn="ctr"/>
                          <a:r>
                            <a:rPr lang="en-US" dirty="0" smtClean="0"/>
                            <a:t>(1, a)</a:t>
                          </a:r>
                          <a:endParaRPr lang="en-US" dirty="0"/>
                        </a:p>
                      </a:txBody>
                      <a:tcPr/>
                    </a:tc>
                    <a:tc>
                      <a:txBody>
                        <a:bodyPr/>
                        <a:lstStyle/>
                        <a:p>
                          <a:pPr algn="ctr"/>
                          <a:r>
                            <a:rPr lang="en-US" dirty="0" smtClean="0"/>
                            <a:t>7</a:t>
                          </a:r>
                          <a:endParaRPr lang="en-US" dirty="0"/>
                        </a:p>
                      </a:txBody>
                      <a:tcPr/>
                    </a:tc>
                  </a:tr>
                  <a:tr h="387080">
                    <a:tc>
                      <a:txBody>
                        <a:bodyPr/>
                        <a:lstStyle/>
                        <a:p>
                          <a:pPr algn="ctr"/>
                          <a:r>
                            <a:rPr lang="en-US" dirty="0" smtClean="0"/>
                            <a:t>(1, b)</a:t>
                          </a:r>
                          <a:endParaRPr lang="en-US" dirty="0"/>
                        </a:p>
                      </a:txBody>
                      <a:tcPr/>
                    </a:tc>
                    <a:tc>
                      <a:txBody>
                        <a:bodyPr/>
                        <a:lstStyle/>
                        <a:p>
                          <a:pPr algn="ctr"/>
                          <a:r>
                            <a:rPr lang="en-US" dirty="0" smtClean="0"/>
                            <a:t>1</a:t>
                          </a:r>
                          <a:endParaRPr lang="en-US" dirty="0"/>
                        </a:p>
                      </a:txBody>
                      <a:tcPr/>
                    </a:tc>
                  </a:tr>
                  <a:tr h="387080">
                    <a:tc>
                      <a:txBody>
                        <a:bodyPr/>
                        <a:lstStyle/>
                        <a:p>
                          <a:pPr algn="ctr"/>
                          <a:r>
                            <a:rPr lang="en-US" dirty="0" smtClean="0"/>
                            <a:t>(2, c)</a:t>
                          </a:r>
                          <a:endParaRPr lang="en-US" dirty="0"/>
                        </a:p>
                      </a:txBody>
                      <a:tcPr/>
                    </a:tc>
                    <a:tc>
                      <a:txBody>
                        <a:bodyPr/>
                        <a:lstStyle/>
                        <a:p>
                          <a:pPr algn="ctr"/>
                          <a:r>
                            <a:rPr lang="en-US" dirty="0" smtClean="0"/>
                            <a:t>5</a:t>
                          </a:r>
                          <a:endParaRPr lang="en-US" dirty="0"/>
                        </a:p>
                      </a:txBody>
                      <a:tcPr/>
                    </a:tc>
                  </a:tr>
                  <a:tr h="387080">
                    <a:tc>
                      <a:txBody>
                        <a:bodyPr/>
                        <a:lstStyle/>
                        <a:p>
                          <a:pPr algn="ctr"/>
                          <a:r>
                            <a:rPr lang="en-US" dirty="0" smtClean="0"/>
                            <a:t>(1,</a:t>
                          </a:r>
                          <a:r>
                            <a:rPr lang="en-US" baseline="0" dirty="0" smtClean="0"/>
                            <a:t> d)</a:t>
                          </a:r>
                          <a:endParaRPr lang="en-US" dirty="0"/>
                        </a:p>
                      </a:txBody>
                      <a:tcPr/>
                    </a:tc>
                    <a:tc>
                      <a:txBody>
                        <a:bodyPr/>
                        <a:lstStyle/>
                        <a:p>
                          <a:pPr algn="ctr"/>
                          <a:r>
                            <a:rPr lang="en-US" dirty="0" smtClean="0"/>
                            <a:t>2</a:t>
                          </a:r>
                          <a:endParaRPr lang="en-US" dirty="0"/>
                        </a:p>
                      </a:txBody>
                      <a:tcPr/>
                    </a:tc>
                  </a:tr>
                </a:tbl>
              </a:graphicData>
            </a:graphic>
          </p:graphicFrame>
        </mc:Fallback>
      </mc:AlternateContent>
      <p:sp>
        <p:nvSpPr>
          <p:cNvPr id="17" name="TextBox 16"/>
          <p:cNvSpPr txBox="1"/>
          <p:nvPr/>
        </p:nvSpPr>
        <p:spPr>
          <a:xfrm>
            <a:off x="8754127" y="2017933"/>
            <a:ext cx="1217577" cy="400110"/>
          </a:xfrm>
          <a:prstGeom prst="rect">
            <a:avLst/>
          </a:prstGeom>
          <a:noFill/>
        </p:spPr>
        <p:txBody>
          <a:bodyPr wrap="none" rtlCol="0">
            <a:spAutoFit/>
          </a:bodyPr>
          <a:lstStyle/>
          <a:p>
            <a:r>
              <a:rPr lang="en-US" sz="2000" b="1" dirty="0" err="1">
                <a:latin typeface="+mj-lt"/>
              </a:rPr>
              <a:t>Multiset</a:t>
            </a:r>
            <a:r>
              <a:rPr lang="en-US" sz="2000" b="1" dirty="0">
                <a:latin typeface="+mj-lt"/>
              </a:rPr>
              <a:t> Z</a:t>
            </a:r>
          </a:p>
        </p:txBody>
      </p:sp>
      <mc:AlternateContent xmlns:mc="http://schemas.openxmlformats.org/markup-compatibility/2006" xmlns:a14="http://schemas.microsoft.com/office/drawing/2010/main">
        <mc:Choice Requires="a14">
          <p:sp>
            <p:nvSpPr>
              <p:cNvPr id="5" name="TextBox 4"/>
              <p:cNvSpPr txBox="1"/>
              <p:nvPr/>
            </p:nvSpPr>
            <p:spPr>
              <a:xfrm>
                <a:off x="3777553" y="2810068"/>
                <a:ext cx="628377"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5400" i="1" smtClean="0">
                          <a:latin typeface="Cambria Math" charset="0"/>
                          <a:ea typeface="Cambria Math" charset="0"/>
                          <a:cs typeface="Cambria Math" charset="0"/>
                        </a:rPr>
                        <m:t>∪</m:t>
                      </m:r>
                    </m:oMath>
                  </m:oMathPara>
                </a14:m>
                <a:endParaRPr lang="en-US" sz="5400" dirty="0">
                  <a:ea typeface="Cambria Math" charset="0"/>
                  <a:cs typeface="Cambria Math"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777553" y="2810068"/>
                <a:ext cx="628377" cy="83099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7760793" y="3056289"/>
                <a:ext cx="674865"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charset="0"/>
                          <a:ea typeface="Cambria Math" charset="0"/>
                          <a:cs typeface="Cambria Math" charset="0"/>
                        </a:rPr>
                        <m:t>=</m:t>
                      </m:r>
                    </m:oMath>
                  </m:oMathPara>
                </a14:m>
                <a:endParaRPr lang="en-US" sz="5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7760793" y="3056289"/>
                <a:ext cx="674865" cy="83099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4374407" y="5297258"/>
                <a:ext cx="3443186" cy="52322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charset="0"/>
                          <a:ea typeface="Cambria Math" charset="0"/>
                          <a:cs typeface="Cambria Math" charset="0"/>
                        </a:rPr>
                        <m:t>𝝀</m:t>
                      </m:r>
                      <m:d>
                        <m:dPr>
                          <m:ctrlPr>
                            <a:rPr lang="en-US" sz="2800" b="1" i="1">
                              <a:latin typeface="Cambria Math" panose="02040503050406030204" pitchFamily="18" charset="0"/>
                              <a:ea typeface="Cambria Math" charset="0"/>
                              <a:cs typeface="Cambria Math" charset="0"/>
                            </a:rPr>
                          </m:ctrlPr>
                        </m:dPr>
                        <m:e>
                          <m:r>
                            <a:rPr lang="en-US" sz="2800" b="1" i="1">
                              <a:latin typeface="Cambria Math" charset="0"/>
                              <a:ea typeface="Cambria Math" charset="0"/>
                              <a:cs typeface="Cambria Math" charset="0"/>
                            </a:rPr>
                            <m:t>𝒁</m:t>
                          </m:r>
                        </m:e>
                      </m:d>
                      <m:r>
                        <a:rPr lang="en-US" sz="2800" b="1" i="1" smtClean="0">
                          <a:latin typeface="Cambria Math" charset="0"/>
                          <a:ea typeface="Cambria Math" charset="0"/>
                          <a:cs typeface="Cambria Math" charset="0"/>
                        </a:rPr>
                        <m:t>=</m:t>
                      </m:r>
                      <m:r>
                        <a:rPr lang="en-US" sz="2800" i="1">
                          <a:latin typeface="Cambria Math" charset="0"/>
                          <a:ea typeface="Cambria Math" charset="0"/>
                          <a:cs typeface="Cambria Math" charset="0"/>
                        </a:rPr>
                        <m:t>𝝀</m:t>
                      </m:r>
                      <m:d>
                        <m:dPr>
                          <m:ctrlPr>
                            <a:rPr lang="en-US" sz="2800" b="1" i="1">
                              <a:latin typeface="Cambria Math" panose="02040503050406030204" pitchFamily="18" charset="0"/>
                              <a:ea typeface="Cambria Math" charset="0"/>
                              <a:cs typeface="Cambria Math" charset="0"/>
                            </a:rPr>
                          </m:ctrlPr>
                        </m:dPr>
                        <m:e>
                          <m:r>
                            <a:rPr lang="en-US" sz="2800" b="1" i="1" smtClean="0">
                              <a:latin typeface="Cambria Math" charset="0"/>
                              <a:ea typeface="Cambria Math" charset="0"/>
                              <a:cs typeface="Cambria Math" charset="0"/>
                            </a:rPr>
                            <m:t>𝑿</m:t>
                          </m:r>
                        </m:e>
                      </m:d>
                      <m:r>
                        <a:rPr lang="en-US" sz="2800" b="1" i="1" smtClean="0">
                          <a:latin typeface="Cambria Math" charset="0"/>
                          <a:ea typeface="Cambria Math" charset="0"/>
                          <a:cs typeface="Cambria Math" charset="0"/>
                        </a:rPr>
                        <m:t>+ </m:t>
                      </m:r>
                      <m:r>
                        <a:rPr lang="en-US" sz="2800" i="1">
                          <a:latin typeface="Cambria Math" charset="0"/>
                          <a:ea typeface="Cambria Math" charset="0"/>
                          <a:cs typeface="Cambria Math" charset="0"/>
                        </a:rPr>
                        <m:t>𝝀</m:t>
                      </m:r>
                      <m:d>
                        <m:dPr>
                          <m:ctrlPr>
                            <a:rPr lang="en-US" sz="2800" b="1" i="1">
                              <a:latin typeface="Cambria Math" panose="02040503050406030204" pitchFamily="18" charset="0"/>
                              <a:ea typeface="Cambria Math" charset="0"/>
                              <a:cs typeface="Cambria Math" charset="0"/>
                            </a:rPr>
                          </m:ctrlPr>
                        </m:dPr>
                        <m:e>
                          <m:r>
                            <a:rPr lang="en-US" sz="2800" b="1" i="1" smtClean="0">
                              <a:latin typeface="Cambria Math" charset="0"/>
                              <a:ea typeface="Cambria Math" charset="0"/>
                              <a:cs typeface="Cambria Math" charset="0"/>
                            </a:rPr>
                            <m:t>𝒀</m:t>
                          </m:r>
                        </m:e>
                      </m:d>
                    </m:oMath>
                  </m:oMathPara>
                </a14:m>
                <a:endParaRPr lang="en-US" sz="2800" dirty="0"/>
              </a:p>
            </p:txBody>
          </p:sp>
        </mc:Choice>
        <mc:Fallback xmlns="">
          <p:sp>
            <p:nvSpPr>
              <p:cNvPr id="19" name="Rectangle 18"/>
              <p:cNvSpPr>
                <a:spLocks noRot="1" noChangeAspect="1" noMove="1" noResize="1" noEditPoints="1" noAdjustHandles="1" noChangeArrowheads="1" noChangeShapeType="1" noTextEdit="1"/>
              </p:cNvSpPr>
              <p:nvPr/>
            </p:nvSpPr>
            <p:spPr>
              <a:xfrm>
                <a:off x="4374407" y="5297258"/>
                <a:ext cx="3443186" cy="523220"/>
              </a:xfrm>
              <a:prstGeom prst="rect">
                <a:avLst/>
              </a:prstGeom>
              <a:blipFill rotWithShape="0">
                <a:blip r:embed="rId7"/>
                <a:stretch>
                  <a:fillRect/>
                </a:stretch>
              </a:blipFill>
            </p:spPr>
            <p:txBody>
              <a:bodyPr/>
              <a:lstStyle/>
              <a:p>
                <a:r>
                  <a:rPr lang="en-US">
                    <a:noFill/>
                  </a:rPr>
                  <a:t> </a:t>
                </a:r>
              </a:p>
            </p:txBody>
          </p:sp>
        </mc:Fallback>
      </mc:AlternateContent>
      <p:sp>
        <p:nvSpPr>
          <p:cNvPr id="20" name="TextBox 19"/>
          <p:cNvSpPr txBox="1"/>
          <p:nvPr/>
        </p:nvSpPr>
        <p:spPr>
          <a:xfrm>
            <a:off x="8821033" y="4982420"/>
            <a:ext cx="2301342"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a:latin typeface="+mj-lt"/>
              </a:rPr>
              <a:t>For sets, </a:t>
            </a:r>
          </a:p>
          <a:p>
            <a:pPr algn="ctr"/>
            <a:r>
              <a:rPr lang="en-US" sz="2400" dirty="0">
                <a:latin typeface="+mj-lt"/>
              </a:rPr>
              <a:t>this is </a:t>
            </a:r>
            <a:r>
              <a:rPr lang="en-US" sz="2400" b="1" dirty="0">
                <a:latin typeface="+mj-lt"/>
              </a:rPr>
              <a:t>union</a:t>
            </a:r>
          </a:p>
        </p:txBody>
      </p:sp>
      <p:sp>
        <p:nvSpPr>
          <p:cNvPr id="21" name="Title 1"/>
          <p:cNvSpPr>
            <a:spLocks noGrp="1"/>
          </p:cNvSpPr>
          <p:nvPr>
            <p:ph type="title"/>
          </p:nvPr>
        </p:nvSpPr>
        <p:spPr>
          <a:xfrm>
            <a:off x="838200" y="365125"/>
            <a:ext cx="10515600" cy="1325563"/>
          </a:xfrm>
        </p:spPr>
        <p:txBody>
          <a:bodyPr/>
          <a:lstStyle/>
          <a:p>
            <a:r>
              <a:rPr lang="en-US" dirty="0"/>
              <a:t>Generalizing Set Operations to </a:t>
            </a:r>
            <a:r>
              <a:rPr lang="en-US" dirty="0" err="1"/>
              <a:t>Multiset</a:t>
            </a:r>
            <a:r>
              <a:rPr lang="en-US" dirty="0"/>
              <a:t> Operations</a:t>
            </a:r>
          </a:p>
        </p:txBody>
      </p:sp>
    </p:spTree>
    <p:extLst>
      <p:ext uri="{BB962C8B-B14F-4D97-AF65-F5344CB8AC3E}">
        <p14:creationId xmlns:p14="http://schemas.microsoft.com/office/powerpoint/2010/main" val="1229342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Multiset</a:t>
            </a:r>
            <a:r>
              <a:rPr lang="en-US" dirty="0"/>
              <a:t> Operations in SQL</a:t>
            </a:r>
          </a:p>
        </p:txBody>
      </p:sp>
      <p:sp>
        <p:nvSpPr>
          <p:cNvPr id="4" name="Slide Number Placeholder 3"/>
          <p:cNvSpPr>
            <a:spLocks noGrp="1"/>
          </p:cNvSpPr>
          <p:nvPr>
            <p:ph type="sldNum" sz="quarter" idx="12"/>
          </p:nvPr>
        </p:nvSpPr>
        <p:spPr/>
        <p:txBody>
          <a:bodyPr/>
          <a:lstStyle/>
          <a:p>
            <a:fld id="{40A01959-B587-3B45-A9B3-C17F42F09305}" type="slidenum">
              <a:rPr lang="en-US" smtClean="0"/>
              <a:t>16</a:t>
            </a:fld>
            <a:endParaRPr lang="en-US"/>
          </a:p>
        </p:txBody>
      </p:sp>
      <p:sp>
        <p:nvSpPr>
          <p:cNvPr id="3" name="TextBox 2"/>
          <p:cNvSpPr txBox="1"/>
          <p:nvPr/>
        </p:nvSpPr>
        <p:spPr>
          <a:xfrm>
            <a:off x="2225407" y="5916058"/>
            <a:ext cx="184731" cy="369332"/>
          </a:xfrm>
          <a:prstGeom prst="rect">
            <a:avLst/>
          </a:prstGeom>
          <a:noFill/>
        </p:spPr>
        <p:txBody>
          <a:bodyPr wrap="none" rtlCol="0">
            <a:spAutoFit/>
          </a:bodyPr>
          <a:lstStyle/>
          <a:p>
            <a:endParaRPr lang="en-US" dirty="0"/>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298863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Set Operators</a:t>
              </a:r>
            </a:p>
          </p:txBody>
        </p:sp>
      </p:grpSp>
    </p:spTree>
    <p:extLst>
      <p:ext uri="{BB962C8B-B14F-4D97-AF65-F5344CB8AC3E}">
        <p14:creationId xmlns:p14="http://schemas.microsoft.com/office/powerpoint/2010/main" val="1432130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Set Operators: INTERSECT</a:t>
            </a:r>
          </a:p>
        </p:txBody>
      </p:sp>
      <p:sp>
        <p:nvSpPr>
          <p:cNvPr id="3" name="Slide Number Placeholder 2"/>
          <p:cNvSpPr>
            <a:spLocks noGrp="1"/>
          </p:cNvSpPr>
          <p:nvPr>
            <p:ph type="sldNum" sz="quarter" idx="12"/>
          </p:nvPr>
        </p:nvSpPr>
        <p:spPr/>
        <p:txBody>
          <a:bodyPr/>
          <a:lstStyle/>
          <a:p>
            <a:fld id="{71C162CE-480A-44CE-B867-ADB1FE527ED4}" type="slidenum">
              <a:rPr lang="en-US" smtClean="0"/>
              <a:pPr/>
              <a:t>17</a:t>
            </a:fld>
            <a:endParaRPr lang="en-US"/>
          </a:p>
        </p:txBody>
      </p:sp>
      <p:sp>
        <p:nvSpPr>
          <p:cNvPr id="5" name="Text Box 3"/>
          <p:cNvSpPr txBox="1">
            <a:spLocks noChangeArrowheads="1"/>
          </p:cNvSpPr>
          <p:nvPr/>
        </p:nvSpPr>
        <p:spPr bwMode="auto">
          <a:xfrm>
            <a:off x="1308704" y="2283268"/>
            <a:ext cx="2940085" cy="267765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S</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R.A=S.A</a:t>
            </a:r>
          </a:p>
          <a:p>
            <a:pPr eaLnBrk="0" hangingPunct="0"/>
            <a:r>
              <a:rPr lang="en-US" sz="2400" dirty="0">
                <a:solidFill>
                  <a:srgbClr val="FF0000"/>
                </a:solidFill>
                <a:latin typeface="Menlo" charset="0"/>
                <a:ea typeface="Menlo" charset="0"/>
                <a:cs typeface="Menlo" charset="0"/>
              </a:rPr>
              <a:t>INTERSECT</a:t>
            </a:r>
          </a:p>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R.A=T.A</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98863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Set Operators</a:t>
              </a:r>
            </a:p>
          </p:txBody>
        </p:sp>
      </p:grpSp>
      <p:cxnSp>
        <p:nvCxnSpPr>
          <p:cNvPr id="6" name="Straight Arrow Connector 5"/>
          <p:cNvCxnSpPr/>
          <p:nvPr/>
        </p:nvCxnSpPr>
        <p:spPr>
          <a:xfrm>
            <a:off x="6744800" y="3582527"/>
            <a:ext cx="0" cy="8714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18" name="Group 17"/>
          <p:cNvGrpSpPr/>
          <p:nvPr/>
        </p:nvGrpSpPr>
        <p:grpSpPr>
          <a:xfrm>
            <a:off x="5588059" y="3955228"/>
            <a:ext cx="2305614" cy="1381688"/>
            <a:chOff x="8905312" y="3952260"/>
            <a:chExt cx="2305614" cy="1381688"/>
          </a:xfrm>
        </p:grpSpPr>
        <p:sp>
          <p:nvSpPr>
            <p:cNvPr id="19" name="Oval 18"/>
            <p:cNvSpPr/>
            <p:nvPr/>
          </p:nvSpPr>
          <p:spPr>
            <a:xfrm>
              <a:off x="8905312" y="3952260"/>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r>
                <a:rPr lang="en-US" baseline="-25000" dirty="0"/>
                <a:t>1</a:t>
              </a:r>
            </a:p>
          </p:txBody>
        </p:sp>
        <p:sp>
          <p:nvSpPr>
            <p:cNvPr id="20" name="Oval 19"/>
            <p:cNvSpPr/>
            <p:nvPr/>
          </p:nvSpPr>
          <p:spPr>
            <a:xfrm>
              <a:off x="9829238" y="3952260"/>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r>
                <a:rPr lang="en-US" baseline="-25000" dirty="0"/>
                <a:t>2</a:t>
              </a:r>
            </a:p>
          </p:txBody>
        </p:sp>
      </p:grpSp>
      <mc:AlternateContent xmlns:mc="http://schemas.openxmlformats.org/markup-compatibility/2006" xmlns:a14="http://schemas.microsoft.com/office/drawing/2010/main">
        <mc:Choice Requires="a14">
          <p:sp>
            <p:nvSpPr>
              <p:cNvPr id="21" name="TextBox 20"/>
              <p:cNvSpPr txBox="1"/>
              <p:nvPr/>
            </p:nvSpPr>
            <p:spPr>
              <a:xfrm>
                <a:off x="5338549" y="3257677"/>
                <a:ext cx="36477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charset="0"/>
                            </a:rPr>
                            <m:t>𝑟</m:t>
                          </m:r>
                          <m:r>
                            <a:rPr lang="en-US" b="0" i="1" smtClean="0">
                              <a:latin typeface="Cambria Math" charset="0"/>
                            </a:rPr>
                            <m:t>.</m:t>
                          </m:r>
                          <m:r>
                            <a:rPr lang="en-US" b="0" i="1" smtClean="0">
                              <a:latin typeface="Cambria Math" charset="0"/>
                            </a:rPr>
                            <m:t>𝐴</m:t>
                          </m:r>
                          <m:r>
                            <a:rPr lang="en-US" b="0" i="1" smtClean="0">
                              <a:latin typeface="Cambria Math" charset="0"/>
                            </a:rPr>
                            <m:t> </m:t>
                          </m:r>
                        </m:e>
                        <m:e>
                          <m:r>
                            <a:rPr lang="en-US" b="0" i="1" smtClean="0">
                              <a:latin typeface="Cambria Math" charset="0"/>
                            </a:rPr>
                            <m:t> </m:t>
                          </m:r>
                          <m:r>
                            <a:rPr lang="en-US" b="0" i="1" smtClean="0">
                              <a:latin typeface="Cambria Math" charset="0"/>
                            </a:rPr>
                            <m:t>𝑟</m:t>
                          </m:r>
                          <m:r>
                            <a:rPr lang="en-US" b="0" i="1" smtClean="0">
                              <a:latin typeface="Cambria Math" charset="0"/>
                            </a:rPr>
                            <m:t>.</m:t>
                          </m:r>
                          <m:r>
                            <a:rPr lang="en-US" b="0" i="1" smtClean="0">
                              <a:latin typeface="Cambria Math" charset="0"/>
                            </a:rPr>
                            <m:t>𝐴</m:t>
                          </m:r>
                          <m:r>
                            <a:rPr lang="en-US" b="0" i="1" smtClean="0">
                              <a:latin typeface="Cambria Math" charset="0"/>
                            </a:rPr>
                            <m:t>=</m:t>
                          </m:r>
                          <m:r>
                            <a:rPr lang="en-US" b="0" i="1" smtClean="0">
                              <a:latin typeface="Cambria Math" charset="0"/>
                            </a:rPr>
                            <m:t>𝑠</m:t>
                          </m:r>
                          <m:r>
                            <a:rPr lang="en-US" b="0" i="1" smtClean="0">
                              <a:latin typeface="Cambria Math" charset="0"/>
                            </a:rPr>
                            <m:t>.</m:t>
                          </m:r>
                          <m:r>
                            <a:rPr lang="en-US" b="0" i="1" smtClean="0">
                              <a:latin typeface="Cambria Math" charset="0"/>
                            </a:rPr>
                            <m:t>𝐴</m:t>
                          </m:r>
                        </m:e>
                      </m:d>
                      <m:r>
                        <a:rPr lang="en-US" b="0" i="1" smtClean="0">
                          <a:latin typeface="Cambria Math" charset="0"/>
                          <a:ea typeface="Cambria Math" charset="0"/>
                          <a:cs typeface="Cambria Math" charset="0"/>
                        </a:rPr>
                        <m:t>∩</m:t>
                      </m:r>
                      <m:d>
                        <m:dPr>
                          <m:begChr m:val="{"/>
                          <m:endChr m:val="|"/>
                          <m:ctrlPr>
                            <a:rPr lang="en-US" b="0" i="1" smtClean="0">
                              <a:latin typeface="Cambria Math" panose="02040503050406030204" pitchFamily="18" charset="0"/>
                              <a:ea typeface="Cambria Math" charset="0"/>
                              <a:cs typeface="Cambria Math" charset="0"/>
                            </a:rPr>
                          </m:ctrlPr>
                        </m:dPr>
                        <m:e>
                          <m:r>
                            <a:rPr lang="en-US" b="0" i="1" smtClean="0">
                              <a:latin typeface="Cambria Math" charset="0"/>
                              <a:ea typeface="Cambria Math" charset="0"/>
                              <a:cs typeface="Cambria Math" charset="0"/>
                            </a:rPr>
                            <m:t>𝑟</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𝐴</m:t>
                          </m:r>
                          <m:r>
                            <a:rPr lang="en-US" b="0" i="1" smtClean="0">
                              <a:latin typeface="Cambria Math" charset="0"/>
                              <a:ea typeface="Cambria Math" charset="0"/>
                              <a:cs typeface="Cambria Math" charset="0"/>
                            </a:rPr>
                            <m:t> </m:t>
                          </m:r>
                        </m:e>
                      </m:d>
                      <m:r>
                        <a:rPr lang="en-US" b="0" i="1" smtClean="0">
                          <a:latin typeface="Cambria Math" charset="0"/>
                          <a:ea typeface="Cambria Math" charset="0"/>
                          <a:cs typeface="Cambria Math" charset="0"/>
                        </a:rPr>
                        <m:t>𝑟</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𝐴</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𝐴</m:t>
                      </m:r>
                      <m:r>
                        <a:rPr lang="en-US" b="0" i="1" smtClean="0">
                          <a:latin typeface="Cambria Math" charset="0"/>
                          <a:ea typeface="Cambria Math" charset="0"/>
                          <a:cs typeface="Cambria Math" charset="0"/>
                        </a:rPr>
                        <m:t>}</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5338549" y="3257677"/>
                <a:ext cx="3647793" cy="276999"/>
              </a:xfrm>
              <a:prstGeom prst="rect">
                <a:avLst/>
              </a:prstGeom>
              <a:blipFill rotWithShape="0">
                <a:blip r:embed="rId2"/>
                <a:stretch>
                  <a:fillRect t="-143478" r="-1839" b="-176087"/>
                </a:stretch>
              </a:blipFill>
            </p:spPr>
            <p:txBody>
              <a:bodyPr/>
              <a:lstStyle/>
              <a:p>
                <a:r>
                  <a:rPr lang="en-US">
                    <a:noFill/>
                  </a:rPr>
                  <a:t> </a:t>
                </a:r>
              </a:p>
            </p:txBody>
          </p:sp>
        </mc:Fallback>
      </mc:AlternateContent>
    </p:spTree>
    <p:extLst>
      <p:ext uri="{BB962C8B-B14F-4D97-AF65-F5344CB8AC3E}">
        <p14:creationId xmlns:p14="http://schemas.microsoft.com/office/powerpoint/2010/main" val="157486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par>
                                <p:cTn id="12" presetID="9" presetClass="entr" presetSubtype="0"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dissolve">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3" name="Slide Number Placeholder 2"/>
          <p:cNvSpPr>
            <a:spLocks noGrp="1"/>
          </p:cNvSpPr>
          <p:nvPr>
            <p:ph type="sldNum" sz="quarter" idx="12"/>
          </p:nvPr>
        </p:nvSpPr>
        <p:spPr>
          <a:xfrm>
            <a:off x="8685551" y="4227746"/>
            <a:ext cx="2743200" cy="365125"/>
          </a:xfrm>
        </p:spPr>
        <p:txBody>
          <a:bodyPr/>
          <a:lstStyle/>
          <a:p>
            <a:fld id="{71C162CE-480A-44CE-B867-ADB1FE527ED4}" type="slidenum">
              <a:rPr lang="en-US" smtClean="0"/>
              <a:pPr/>
              <a:t>18</a:t>
            </a:fld>
            <a:endParaRPr lang="en-US"/>
          </a:p>
        </p:txBody>
      </p:sp>
      <p:sp>
        <p:nvSpPr>
          <p:cNvPr id="5" name="Text Box 3"/>
          <p:cNvSpPr txBox="1">
            <a:spLocks noChangeArrowheads="1"/>
          </p:cNvSpPr>
          <p:nvPr/>
        </p:nvSpPr>
        <p:spPr bwMode="auto">
          <a:xfrm>
            <a:off x="1243025" y="2280300"/>
            <a:ext cx="2940085" cy="267765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S</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R.A=S.A</a:t>
            </a:r>
          </a:p>
          <a:p>
            <a:pPr eaLnBrk="0" hangingPunct="0"/>
            <a:r>
              <a:rPr lang="en-US" sz="2400" dirty="0">
                <a:solidFill>
                  <a:srgbClr val="FF0000"/>
                </a:solidFill>
                <a:latin typeface="Menlo" charset="0"/>
                <a:ea typeface="Menlo" charset="0"/>
                <a:cs typeface="Menlo" charset="0"/>
              </a:rPr>
              <a:t>UNION</a:t>
            </a:r>
          </a:p>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R.A=T.A</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98863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Set Operators</a:t>
              </a:r>
            </a:p>
          </p:txBody>
        </p:sp>
      </p:grpSp>
      <p:grpSp>
        <p:nvGrpSpPr>
          <p:cNvPr id="20" name="Group 19"/>
          <p:cNvGrpSpPr/>
          <p:nvPr/>
        </p:nvGrpSpPr>
        <p:grpSpPr>
          <a:xfrm>
            <a:off x="5597331" y="1823656"/>
            <a:ext cx="2305614" cy="1381688"/>
            <a:chOff x="8905312" y="3952260"/>
            <a:chExt cx="2305614" cy="1381688"/>
          </a:xfrm>
        </p:grpSpPr>
        <p:sp>
          <p:nvSpPr>
            <p:cNvPr id="21" name="Oval 20"/>
            <p:cNvSpPr/>
            <p:nvPr/>
          </p:nvSpPr>
          <p:spPr>
            <a:xfrm>
              <a:off x="8905312" y="3952260"/>
              <a:ext cx="1381688" cy="13816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r>
                <a:rPr lang="en-US" baseline="-25000" dirty="0"/>
                <a:t>1</a:t>
              </a:r>
            </a:p>
          </p:txBody>
        </p:sp>
        <p:sp>
          <p:nvSpPr>
            <p:cNvPr id="22" name="Oval 21"/>
            <p:cNvSpPr/>
            <p:nvPr/>
          </p:nvSpPr>
          <p:spPr>
            <a:xfrm>
              <a:off x="9829238" y="3952260"/>
              <a:ext cx="1381688" cy="13816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r>
                <a:rPr lang="en-US" baseline="-25000" dirty="0"/>
                <a:t>2</a:t>
              </a:r>
            </a:p>
          </p:txBody>
        </p:sp>
      </p:grpSp>
      <mc:AlternateContent xmlns:mc="http://schemas.openxmlformats.org/markup-compatibility/2006" xmlns:a14="http://schemas.microsoft.com/office/drawing/2010/main">
        <mc:Choice Requires="a14">
          <p:sp>
            <p:nvSpPr>
              <p:cNvPr id="23" name="TextBox 22"/>
              <p:cNvSpPr txBox="1"/>
              <p:nvPr/>
            </p:nvSpPr>
            <p:spPr>
              <a:xfrm>
                <a:off x="5347821" y="1384379"/>
                <a:ext cx="36467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charset="0"/>
                            </a:rPr>
                            <m:t>𝑟</m:t>
                          </m:r>
                          <m:r>
                            <a:rPr lang="en-US" i="1">
                              <a:latin typeface="Cambria Math" charset="0"/>
                            </a:rPr>
                            <m:t>.</m:t>
                          </m:r>
                          <m:r>
                            <a:rPr lang="en-US" i="1">
                              <a:latin typeface="Cambria Math" charset="0"/>
                            </a:rPr>
                            <m:t>𝐴</m:t>
                          </m:r>
                          <m:r>
                            <a:rPr lang="en-US" i="1">
                              <a:latin typeface="Cambria Math" charset="0"/>
                            </a:rPr>
                            <m:t> </m:t>
                          </m:r>
                        </m:e>
                        <m:e>
                          <m:r>
                            <a:rPr lang="en-US" i="1">
                              <a:latin typeface="Cambria Math" charset="0"/>
                            </a:rPr>
                            <m:t> </m:t>
                          </m:r>
                          <m:r>
                            <a:rPr lang="en-US" i="1">
                              <a:latin typeface="Cambria Math" charset="0"/>
                            </a:rPr>
                            <m:t>𝑟</m:t>
                          </m:r>
                          <m:r>
                            <a:rPr lang="en-US" i="1">
                              <a:latin typeface="Cambria Math" charset="0"/>
                            </a:rPr>
                            <m:t>.</m:t>
                          </m:r>
                          <m:r>
                            <a:rPr lang="en-US" i="1">
                              <a:latin typeface="Cambria Math" charset="0"/>
                            </a:rPr>
                            <m:t>𝐴</m:t>
                          </m:r>
                          <m:r>
                            <a:rPr lang="en-US" i="1">
                              <a:latin typeface="Cambria Math" charset="0"/>
                            </a:rPr>
                            <m:t>=</m:t>
                          </m:r>
                          <m:r>
                            <a:rPr lang="en-US" i="1">
                              <a:latin typeface="Cambria Math" charset="0"/>
                            </a:rPr>
                            <m:t>𝑠</m:t>
                          </m:r>
                          <m:r>
                            <a:rPr lang="en-US" i="1">
                              <a:latin typeface="Cambria Math" charset="0"/>
                            </a:rPr>
                            <m:t>.</m:t>
                          </m:r>
                          <m:r>
                            <a:rPr lang="en-US" i="1">
                              <a:latin typeface="Cambria Math" charset="0"/>
                            </a:rPr>
                            <m:t>𝐴</m:t>
                          </m:r>
                        </m:e>
                      </m:d>
                      <m:r>
                        <a:rPr lang="en-US" i="1" smtClean="0">
                          <a:latin typeface="Cambria Math" charset="0"/>
                          <a:ea typeface="Cambria Math" charset="0"/>
                          <a:cs typeface="Cambria Math" charset="0"/>
                        </a:rPr>
                        <m:t>∪</m:t>
                      </m:r>
                      <m:d>
                        <m:dPr>
                          <m:begChr m:val="{"/>
                          <m:endChr m:val="|"/>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𝑟</m:t>
                          </m:r>
                          <m:r>
                            <a:rPr lang="en-US" i="1">
                              <a:latin typeface="Cambria Math" charset="0"/>
                              <a:ea typeface="Cambria Math" charset="0"/>
                              <a:cs typeface="Cambria Math" charset="0"/>
                            </a:rPr>
                            <m:t>.</m:t>
                          </m:r>
                          <m:r>
                            <a:rPr lang="en-US" i="1">
                              <a:latin typeface="Cambria Math" charset="0"/>
                              <a:ea typeface="Cambria Math" charset="0"/>
                              <a:cs typeface="Cambria Math" charset="0"/>
                            </a:rPr>
                            <m:t>𝐴</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𝑟</m:t>
                      </m:r>
                      <m:r>
                        <a:rPr lang="en-US" i="1">
                          <a:latin typeface="Cambria Math" charset="0"/>
                          <a:ea typeface="Cambria Math" charset="0"/>
                          <a:cs typeface="Cambria Math" charset="0"/>
                        </a:rPr>
                        <m:t>.</m:t>
                      </m:r>
                      <m:r>
                        <a:rPr lang="en-US" i="1">
                          <a:latin typeface="Cambria Math" charset="0"/>
                          <a:ea typeface="Cambria Math" charset="0"/>
                          <a:cs typeface="Cambria Math" charset="0"/>
                        </a:rPr>
                        <m:t>𝐴</m:t>
                      </m:r>
                      <m:r>
                        <a:rPr lang="en-US" i="1">
                          <a:latin typeface="Cambria Math" charset="0"/>
                          <a:ea typeface="Cambria Math" charset="0"/>
                          <a:cs typeface="Cambria Math" charset="0"/>
                        </a:rPr>
                        <m:t>=</m:t>
                      </m:r>
                      <m:r>
                        <a:rPr lang="en-US" i="1">
                          <a:latin typeface="Cambria Math" charset="0"/>
                          <a:ea typeface="Cambria Math" charset="0"/>
                          <a:cs typeface="Cambria Math" charset="0"/>
                        </a:rPr>
                        <m:t>𝑡</m:t>
                      </m:r>
                      <m:r>
                        <a:rPr lang="en-US" i="1">
                          <a:latin typeface="Cambria Math" charset="0"/>
                          <a:ea typeface="Cambria Math" charset="0"/>
                          <a:cs typeface="Cambria Math" charset="0"/>
                        </a:rPr>
                        <m:t>.</m:t>
                      </m:r>
                      <m:r>
                        <a:rPr lang="en-US" i="1">
                          <a:latin typeface="Cambria Math" charset="0"/>
                          <a:ea typeface="Cambria Math" charset="0"/>
                          <a:cs typeface="Cambria Math" charset="0"/>
                        </a:rPr>
                        <m:t>𝐴</m:t>
                      </m:r>
                      <m:r>
                        <a:rPr lang="en-US" i="1">
                          <a:latin typeface="Cambria Math" charset="0"/>
                          <a:ea typeface="Cambria Math" charset="0"/>
                          <a:cs typeface="Cambria Math" charset="0"/>
                        </a:rPr>
                        <m:t>}</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5347821" y="1384379"/>
                <a:ext cx="3646704" cy="276999"/>
              </a:xfrm>
              <a:prstGeom prst="rect">
                <a:avLst/>
              </a:prstGeom>
              <a:blipFill rotWithShape="0">
                <a:blip r:embed="rId2"/>
                <a:stretch>
                  <a:fillRect t="-143478" r="-1839" b="-176087"/>
                </a:stretch>
              </a:blipFill>
            </p:spPr>
            <p:txBody>
              <a:bodyPr/>
              <a:lstStyle/>
              <a:p>
                <a:r>
                  <a:rPr lang="en-US">
                    <a:noFill/>
                  </a:rPr>
                  <a:t> </a:t>
                </a:r>
              </a:p>
            </p:txBody>
          </p:sp>
        </mc:Fallback>
      </mc:AlternateContent>
      <p:sp>
        <p:nvSpPr>
          <p:cNvPr id="28" name="TextBox 27"/>
          <p:cNvSpPr txBox="1"/>
          <p:nvPr/>
        </p:nvSpPr>
        <p:spPr>
          <a:xfrm>
            <a:off x="8548147" y="1940360"/>
            <a:ext cx="2667000" cy="954107"/>
          </a:xfrm>
          <a:prstGeom prst="rect">
            <a:avLst/>
          </a:prstGeom>
          <a:noFill/>
        </p:spPr>
        <p:txBody>
          <a:bodyPr wrap="square" rtlCol="0">
            <a:spAutoFit/>
          </a:bodyPr>
          <a:lstStyle/>
          <a:p>
            <a:r>
              <a:rPr lang="en-US" sz="2800" dirty="0">
                <a:latin typeface="+mj-lt"/>
              </a:rPr>
              <a:t>Why aren’t there duplicates?</a:t>
            </a:r>
          </a:p>
        </p:txBody>
      </p:sp>
      <p:sp>
        <p:nvSpPr>
          <p:cNvPr id="29" name="TextBox 28"/>
          <p:cNvSpPr txBox="1"/>
          <p:nvPr/>
        </p:nvSpPr>
        <p:spPr>
          <a:xfrm>
            <a:off x="8548147" y="3083360"/>
            <a:ext cx="3399014" cy="2677656"/>
          </a:xfrm>
          <a:prstGeom prst="rect">
            <a:avLst/>
          </a:prstGeom>
          <a:noFill/>
        </p:spPr>
        <p:txBody>
          <a:bodyPr wrap="square" rtlCol="0">
            <a:spAutoFit/>
          </a:bodyPr>
          <a:lstStyle/>
          <a:p>
            <a:r>
              <a:rPr lang="en-US" sz="2800" dirty="0">
                <a:latin typeface="+mj-lt"/>
              </a:rPr>
              <a:t>By default: </a:t>
            </a:r>
          </a:p>
          <a:p>
            <a:r>
              <a:rPr lang="en-US" sz="2800" dirty="0">
                <a:latin typeface="+mj-lt"/>
              </a:rPr>
              <a:t>SQL uses set semantics!</a:t>
            </a:r>
          </a:p>
          <a:p>
            <a:endParaRPr lang="en-US" sz="2800" dirty="0">
              <a:latin typeface="+mj-lt"/>
            </a:endParaRPr>
          </a:p>
          <a:p>
            <a:r>
              <a:rPr lang="en-US" sz="2800" dirty="0">
                <a:latin typeface="+mj-lt"/>
              </a:rPr>
              <a:t>What if we want duplicates?</a:t>
            </a:r>
          </a:p>
        </p:txBody>
      </p:sp>
    </p:spTree>
    <p:extLst>
      <p:ext uri="{BB962C8B-B14F-4D97-AF65-F5344CB8AC3E}">
        <p14:creationId xmlns:p14="http://schemas.microsoft.com/office/powerpoint/2010/main" val="180393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dissolv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 ALL</a:t>
            </a:r>
          </a:p>
        </p:txBody>
      </p:sp>
      <p:sp>
        <p:nvSpPr>
          <p:cNvPr id="3" name="Slide Number Placeholder 2"/>
          <p:cNvSpPr>
            <a:spLocks noGrp="1"/>
          </p:cNvSpPr>
          <p:nvPr>
            <p:ph type="sldNum" sz="quarter" idx="12"/>
          </p:nvPr>
        </p:nvSpPr>
        <p:spPr/>
        <p:txBody>
          <a:bodyPr/>
          <a:lstStyle/>
          <a:p>
            <a:fld id="{71C162CE-480A-44CE-B867-ADB1FE527ED4}" type="slidenum">
              <a:rPr lang="en-US" smtClean="0"/>
              <a:pPr/>
              <a:t>19</a:t>
            </a:fld>
            <a:endParaRPr lang="en-US"/>
          </a:p>
        </p:txBody>
      </p:sp>
      <p:sp>
        <p:nvSpPr>
          <p:cNvPr id="5" name="Text Box 3"/>
          <p:cNvSpPr txBox="1">
            <a:spLocks noChangeArrowheads="1"/>
          </p:cNvSpPr>
          <p:nvPr/>
        </p:nvSpPr>
        <p:spPr bwMode="auto">
          <a:xfrm>
            <a:off x="1247799" y="2280300"/>
            <a:ext cx="2940085" cy="267765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S</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R.A=S.A</a:t>
            </a:r>
          </a:p>
          <a:p>
            <a:pPr eaLnBrk="0" hangingPunct="0"/>
            <a:r>
              <a:rPr lang="en-US" sz="2400" dirty="0">
                <a:solidFill>
                  <a:srgbClr val="FF0000"/>
                </a:solidFill>
                <a:latin typeface="Menlo" charset="0"/>
                <a:ea typeface="Menlo" charset="0"/>
                <a:cs typeface="Menlo" charset="0"/>
              </a:rPr>
              <a:t>UNION ALL</a:t>
            </a:r>
          </a:p>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R.A=T.A</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98863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Set Operators</a:t>
              </a:r>
            </a:p>
          </p:txBody>
        </p:sp>
      </p:grpSp>
      <p:grpSp>
        <p:nvGrpSpPr>
          <p:cNvPr id="20" name="Group 19"/>
          <p:cNvGrpSpPr/>
          <p:nvPr/>
        </p:nvGrpSpPr>
        <p:grpSpPr>
          <a:xfrm>
            <a:off x="5527154" y="3952260"/>
            <a:ext cx="2305614" cy="1381688"/>
            <a:chOff x="8905312" y="3952260"/>
            <a:chExt cx="2305614" cy="1381688"/>
          </a:xfrm>
        </p:grpSpPr>
        <p:sp>
          <p:nvSpPr>
            <p:cNvPr id="21" name="Oval 20"/>
            <p:cNvSpPr/>
            <p:nvPr/>
          </p:nvSpPr>
          <p:spPr>
            <a:xfrm>
              <a:off x="8905312" y="3952260"/>
              <a:ext cx="1381688" cy="13816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r>
                <a:rPr lang="en-US" baseline="-25000" dirty="0"/>
                <a:t>1</a:t>
              </a:r>
            </a:p>
          </p:txBody>
        </p:sp>
        <p:sp>
          <p:nvSpPr>
            <p:cNvPr id="22" name="Oval 21"/>
            <p:cNvSpPr/>
            <p:nvPr/>
          </p:nvSpPr>
          <p:spPr>
            <a:xfrm>
              <a:off x="9829238" y="3952260"/>
              <a:ext cx="1381688" cy="13816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r>
                <a:rPr lang="en-US" baseline="-25000" dirty="0"/>
                <a:t>2</a:t>
              </a:r>
            </a:p>
          </p:txBody>
        </p:sp>
      </p:grpSp>
      <mc:AlternateContent xmlns:mc="http://schemas.openxmlformats.org/markup-compatibility/2006" xmlns:a14="http://schemas.microsoft.com/office/drawing/2010/main">
        <mc:Choice Requires="a14">
          <p:sp>
            <p:nvSpPr>
              <p:cNvPr id="23" name="TextBox 22"/>
              <p:cNvSpPr txBox="1"/>
              <p:nvPr/>
            </p:nvSpPr>
            <p:spPr>
              <a:xfrm>
                <a:off x="5277644" y="3512983"/>
                <a:ext cx="36467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charset="0"/>
                            </a:rPr>
                            <m:t>𝑟</m:t>
                          </m:r>
                          <m:r>
                            <a:rPr lang="en-US" i="1">
                              <a:latin typeface="Cambria Math" charset="0"/>
                            </a:rPr>
                            <m:t>.</m:t>
                          </m:r>
                          <m:r>
                            <a:rPr lang="en-US" i="1">
                              <a:latin typeface="Cambria Math" charset="0"/>
                            </a:rPr>
                            <m:t>𝐴</m:t>
                          </m:r>
                          <m:r>
                            <a:rPr lang="en-US" i="1">
                              <a:latin typeface="Cambria Math" charset="0"/>
                            </a:rPr>
                            <m:t> </m:t>
                          </m:r>
                        </m:e>
                        <m:e>
                          <m:r>
                            <a:rPr lang="en-US" i="1">
                              <a:latin typeface="Cambria Math" charset="0"/>
                            </a:rPr>
                            <m:t> </m:t>
                          </m:r>
                          <m:r>
                            <a:rPr lang="en-US" i="1">
                              <a:latin typeface="Cambria Math" charset="0"/>
                            </a:rPr>
                            <m:t>𝑟</m:t>
                          </m:r>
                          <m:r>
                            <a:rPr lang="en-US" i="1">
                              <a:latin typeface="Cambria Math" charset="0"/>
                            </a:rPr>
                            <m:t>.</m:t>
                          </m:r>
                          <m:r>
                            <a:rPr lang="en-US" i="1">
                              <a:latin typeface="Cambria Math" charset="0"/>
                            </a:rPr>
                            <m:t>𝐴</m:t>
                          </m:r>
                          <m:r>
                            <a:rPr lang="en-US" i="1">
                              <a:latin typeface="Cambria Math" charset="0"/>
                            </a:rPr>
                            <m:t>=</m:t>
                          </m:r>
                          <m:r>
                            <a:rPr lang="en-US" i="1">
                              <a:latin typeface="Cambria Math" charset="0"/>
                            </a:rPr>
                            <m:t>𝑠</m:t>
                          </m:r>
                          <m:r>
                            <a:rPr lang="en-US" i="1">
                              <a:latin typeface="Cambria Math" charset="0"/>
                            </a:rPr>
                            <m:t>.</m:t>
                          </m:r>
                          <m:r>
                            <a:rPr lang="en-US" i="1">
                              <a:latin typeface="Cambria Math" charset="0"/>
                            </a:rPr>
                            <m:t>𝐴</m:t>
                          </m:r>
                        </m:e>
                      </m:d>
                      <m:r>
                        <a:rPr lang="en-US" i="1">
                          <a:latin typeface="Cambria Math" charset="0"/>
                          <a:ea typeface="Cambria Math" charset="0"/>
                          <a:cs typeface="Cambria Math" charset="0"/>
                        </a:rPr>
                        <m:t>∪</m:t>
                      </m:r>
                      <m:d>
                        <m:dPr>
                          <m:begChr m:val="{"/>
                          <m:endChr m:val="|"/>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𝑟</m:t>
                          </m:r>
                          <m:r>
                            <a:rPr lang="en-US" i="1">
                              <a:latin typeface="Cambria Math" charset="0"/>
                              <a:ea typeface="Cambria Math" charset="0"/>
                              <a:cs typeface="Cambria Math" charset="0"/>
                            </a:rPr>
                            <m:t>.</m:t>
                          </m:r>
                          <m:r>
                            <a:rPr lang="en-US" i="1">
                              <a:latin typeface="Cambria Math" charset="0"/>
                              <a:ea typeface="Cambria Math" charset="0"/>
                              <a:cs typeface="Cambria Math" charset="0"/>
                            </a:rPr>
                            <m:t>𝐴</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𝑟</m:t>
                      </m:r>
                      <m:r>
                        <a:rPr lang="en-US" i="1">
                          <a:latin typeface="Cambria Math" charset="0"/>
                          <a:ea typeface="Cambria Math" charset="0"/>
                          <a:cs typeface="Cambria Math" charset="0"/>
                        </a:rPr>
                        <m:t>.</m:t>
                      </m:r>
                      <m:r>
                        <a:rPr lang="en-US" i="1">
                          <a:latin typeface="Cambria Math" charset="0"/>
                          <a:ea typeface="Cambria Math" charset="0"/>
                          <a:cs typeface="Cambria Math" charset="0"/>
                        </a:rPr>
                        <m:t>𝐴</m:t>
                      </m:r>
                      <m:r>
                        <a:rPr lang="en-US" i="1">
                          <a:latin typeface="Cambria Math" charset="0"/>
                          <a:ea typeface="Cambria Math" charset="0"/>
                          <a:cs typeface="Cambria Math" charset="0"/>
                        </a:rPr>
                        <m:t>=</m:t>
                      </m:r>
                      <m:r>
                        <a:rPr lang="en-US" i="1">
                          <a:latin typeface="Cambria Math" charset="0"/>
                          <a:ea typeface="Cambria Math" charset="0"/>
                          <a:cs typeface="Cambria Math" charset="0"/>
                        </a:rPr>
                        <m:t>𝑡</m:t>
                      </m:r>
                      <m:r>
                        <a:rPr lang="en-US" i="1">
                          <a:latin typeface="Cambria Math" charset="0"/>
                          <a:ea typeface="Cambria Math" charset="0"/>
                          <a:cs typeface="Cambria Math" charset="0"/>
                        </a:rPr>
                        <m:t>.</m:t>
                      </m:r>
                      <m:r>
                        <a:rPr lang="en-US" i="1">
                          <a:latin typeface="Cambria Math" charset="0"/>
                          <a:ea typeface="Cambria Math" charset="0"/>
                          <a:cs typeface="Cambria Math" charset="0"/>
                        </a:rPr>
                        <m:t>𝐴</m:t>
                      </m:r>
                      <m:r>
                        <a:rPr lang="en-US" i="1">
                          <a:latin typeface="Cambria Math" charset="0"/>
                          <a:ea typeface="Cambria Math" charset="0"/>
                          <a:cs typeface="Cambria Math" charset="0"/>
                        </a:rPr>
                        <m:t>}</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5277644" y="3512983"/>
                <a:ext cx="3646704" cy="276999"/>
              </a:xfrm>
              <a:prstGeom prst="rect">
                <a:avLst/>
              </a:prstGeom>
              <a:blipFill rotWithShape="0">
                <a:blip r:embed="rId2"/>
                <a:stretch>
                  <a:fillRect t="-143478" r="-1839" b="-176087"/>
                </a:stretch>
              </a:blipFill>
            </p:spPr>
            <p:txBody>
              <a:bodyPr/>
              <a:lstStyle/>
              <a:p>
                <a:r>
                  <a:rPr lang="en-US">
                    <a:noFill/>
                  </a:rPr>
                  <a:t> </a:t>
                </a:r>
              </a:p>
            </p:txBody>
          </p:sp>
        </mc:Fallback>
      </mc:AlternateContent>
      <p:sp>
        <p:nvSpPr>
          <p:cNvPr id="16" name="TextBox 15"/>
          <p:cNvSpPr txBox="1"/>
          <p:nvPr/>
        </p:nvSpPr>
        <p:spPr>
          <a:xfrm>
            <a:off x="8610600" y="4257056"/>
            <a:ext cx="2301342" cy="138499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i="1" dirty="0">
                <a:latin typeface="+mj-lt"/>
              </a:rPr>
              <a:t>ALL indicates </a:t>
            </a:r>
            <a:r>
              <a:rPr lang="en-US" sz="2800" i="1" dirty="0" err="1">
                <a:latin typeface="+mj-lt"/>
              </a:rPr>
              <a:t>Multiset</a:t>
            </a:r>
            <a:r>
              <a:rPr lang="en-US" sz="2800" i="1" dirty="0">
                <a:latin typeface="+mj-lt"/>
              </a:rPr>
              <a:t> operations</a:t>
            </a:r>
          </a:p>
        </p:txBody>
      </p:sp>
    </p:spTree>
    <p:extLst>
      <p:ext uri="{BB962C8B-B14F-4D97-AF65-F5344CB8AC3E}">
        <p14:creationId xmlns:p14="http://schemas.microsoft.com/office/powerpoint/2010/main" val="5276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dissolv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a:xfrm>
            <a:off x="838200" y="1825624"/>
            <a:ext cx="10515600" cy="4530725"/>
          </a:xfrm>
        </p:spPr>
        <p:txBody>
          <a:bodyPr>
            <a:normAutofit/>
          </a:bodyPr>
          <a:lstStyle/>
          <a:p>
            <a:pPr marL="514350" indent="-514350">
              <a:buFont typeface="+mj-lt"/>
              <a:buAutoNum type="arabicPeriod"/>
            </a:pPr>
            <a:endParaRPr lang="en-US" dirty="0">
              <a:latin typeface="+mj-lt"/>
            </a:endParaRPr>
          </a:p>
          <a:p>
            <a:pPr marL="514350" indent="-514350">
              <a:buFont typeface="+mj-lt"/>
              <a:buAutoNum type="arabicPeriod"/>
            </a:pPr>
            <a:r>
              <a:rPr lang="en-US" dirty="0">
                <a:latin typeface="+mj-lt"/>
              </a:rPr>
              <a:t>If you still have </a:t>
            </a:r>
            <a:r>
              <a:rPr lang="en-US" dirty="0" err="1">
                <a:latin typeface="+mj-lt"/>
              </a:rPr>
              <a:t>Jupyter</a:t>
            </a:r>
            <a:r>
              <a:rPr lang="en-US" dirty="0">
                <a:latin typeface="+mj-lt"/>
              </a:rPr>
              <a:t> trouble, let me know!</a:t>
            </a:r>
          </a:p>
          <a:p>
            <a:pPr marL="514350" indent="-514350">
              <a:buFont typeface="+mj-lt"/>
              <a:buAutoNum type="arabicPeriod"/>
            </a:pPr>
            <a:endParaRPr lang="en-US" dirty="0">
              <a:latin typeface="+mj-lt"/>
            </a:endParaRPr>
          </a:p>
          <a:p>
            <a:pPr marL="514350" indent="-514350">
              <a:buFont typeface="+mj-lt"/>
              <a:buAutoNum type="arabicPeriod"/>
            </a:pPr>
            <a:r>
              <a:rPr lang="en-US" dirty="0">
                <a:latin typeface="+mj-lt"/>
              </a:rPr>
              <a:t>Problem Set #1 is released!</a:t>
            </a:r>
          </a:p>
          <a:p>
            <a:pPr marL="457200" lvl="1" indent="0">
              <a:buNone/>
            </a:pP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2</a:t>
            </a:fld>
            <a:endParaRPr lang="en-US"/>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4830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2</a:t>
              </a:r>
            </a:p>
          </p:txBody>
        </p:sp>
      </p:grpSp>
    </p:spTree>
    <p:extLst>
      <p:ext uri="{BB962C8B-B14F-4D97-AF65-F5344CB8AC3E}">
        <p14:creationId xmlns:p14="http://schemas.microsoft.com/office/powerpoint/2010/main" val="153295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a:t>
            </a:r>
          </a:p>
        </p:txBody>
      </p:sp>
      <p:sp>
        <p:nvSpPr>
          <p:cNvPr id="3" name="Slide Number Placeholder 2"/>
          <p:cNvSpPr>
            <a:spLocks noGrp="1"/>
          </p:cNvSpPr>
          <p:nvPr>
            <p:ph type="sldNum" sz="quarter" idx="12"/>
          </p:nvPr>
        </p:nvSpPr>
        <p:spPr/>
        <p:txBody>
          <a:bodyPr/>
          <a:lstStyle/>
          <a:p>
            <a:fld id="{71C162CE-480A-44CE-B867-ADB1FE527ED4}" type="slidenum">
              <a:rPr lang="en-US" smtClean="0"/>
              <a:pPr/>
              <a:t>20</a:t>
            </a:fld>
            <a:endParaRPr lang="en-US"/>
          </a:p>
        </p:txBody>
      </p:sp>
      <p:sp>
        <p:nvSpPr>
          <p:cNvPr id="5" name="Text Box 3"/>
          <p:cNvSpPr txBox="1">
            <a:spLocks noChangeArrowheads="1"/>
          </p:cNvSpPr>
          <p:nvPr/>
        </p:nvSpPr>
        <p:spPr bwMode="auto">
          <a:xfrm>
            <a:off x="1259420" y="2280300"/>
            <a:ext cx="2940085" cy="267765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S</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R.A=S.A</a:t>
            </a:r>
          </a:p>
          <a:p>
            <a:pPr eaLnBrk="0" hangingPunct="0"/>
            <a:r>
              <a:rPr lang="en-US" sz="2400" dirty="0">
                <a:solidFill>
                  <a:srgbClr val="FF0000"/>
                </a:solidFill>
                <a:latin typeface="Menlo" charset="0"/>
                <a:ea typeface="Menlo" charset="0"/>
                <a:cs typeface="Menlo" charset="0"/>
              </a:rPr>
              <a:t>EXCEPT</a:t>
            </a:r>
          </a:p>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R.A=T.A</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98863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Set Operators</a:t>
              </a:r>
            </a:p>
          </p:txBody>
        </p:sp>
      </p:grpSp>
      <p:grpSp>
        <p:nvGrpSpPr>
          <p:cNvPr id="18" name="Group 17"/>
          <p:cNvGrpSpPr/>
          <p:nvPr/>
        </p:nvGrpSpPr>
        <p:grpSpPr>
          <a:xfrm>
            <a:off x="5538775" y="3952260"/>
            <a:ext cx="2305614" cy="1381688"/>
            <a:chOff x="8905312" y="3952260"/>
            <a:chExt cx="2305614" cy="1381688"/>
          </a:xfrm>
        </p:grpSpPr>
        <p:sp>
          <p:nvSpPr>
            <p:cNvPr id="19" name="Oval 18"/>
            <p:cNvSpPr/>
            <p:nvPr/>
          </p:nvSpPr>
          <p:spPr>
            <a:xfrm>
              <a:off x="8905312" y="3952260"/>
              <a:ext cx="1381688" cy="13816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r>
                <a:rPr lang="en-US" baseline="-25000" dirty="0"/>
                <a:t>1</a:t>
              </a:r>
            </a:p>
          </p:txBody>
        </p:sp>
        <p:sp>
          <p:nvSpPr>
            <p:cNvPr id="20" name="Oval 19"/>
            <p:cNvSpPr/>
            <p:nvPr/>
          </p:nvSpPr>
          <p:spPr>
            <a:xfrm>
              <a:off x="9829238" y="3952260"/>
              <a:ext cx="1381688" cy="13816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Q</a:t>
              </a:r>
              <a:r>
                <a:rPr lang="en-US" baseline="-25000" dirty="0">
                  <a:solidFill>
                    <a:schemeClr val="accent2"/>
                  </a:solidFill>
                </a:rPr>
                <a:t>2</a:t>
              </a:r>
            </a:p>
          </p:txBody>
        </p:sp>
      </p:grpSp>
      <mc:AlternateContent xmlns:mc="http://schemas.openxmlformats.org/markup-compatibility/2006" xmlns:a14="http://schemas.microsoft.com/office/drawing/2010/main">
        <mc:Choice Requires="a14">
          <p:sp>
            <p:nvSpPr>
              <p:cNvPr id="21" name="TextBox 20"/>
              <p:cNvSpPr txBox="1"/>
              <p:nvPr/>
            </p:nvSpPr>
            <p:spPr>
              <a:xfrm>
                <a:off x="5417705" y="3480628"/>
                <a:ext cx="34506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charset="0"/>
                            </a:rPr>
                            <m:t>𝑟</m:t>
                          </m:r>
                          <m:r>
                            <a:rPr lang="en-US" b="0" i="1" smtClean="0">
                              <a:latin typeface="Cambria Math" charset="0"/>
                            </a:rPr>
                            <m:t>.</m:t>
                          </m:r>
                          <m:r>
                            <a:rPr lang="en-US" b="0" i="1" smtClean="0">
                              <a:latin typeface="Cambria Math" charset="0"/>
                            </a:rPr>
                            <m:t>𝐴</m:t>
                          </m:r>
                          <m:r>
                            <a:rPr lang="en-US" b="0" i="1" smtClean="0">
                              <a:latin typeface="Cambria Math" charset="0"/>
                            </a:rPr>
                            <m:t> </m:t>
                          </m:r>
                        </m:e>
                        <m:e>
                          <m:r>
                            <a:rPr lang="en-US" b="0" i="1" smtClean="0">
                              <a:latin typeface="Cambria Math" charset="0"/>
                            </a:rPr>
                            <m:t> </m:t>
                          </m:r>
                          <m:r>
                            <a:rPr lang="en-US" b="0" i="1" smtClean="0">
                              <a:latin typeface="Cambria Math" charset="0"/>
                            </a:rPr>
                            <m:t>𝑟</m:t>
                          </m:r>
                          <m:r>
                            <a:rPr lang="en-US" b="0" i="1" smtClean="0">
                              <a:latin typeface="Cambria Math" charset="0"/>
                            </a:rPr>
                            <m:t>.</m:t>
                          </m:r>
                          <m:r>
                            <a:rPr lang="en-US" b="0" i="1" smtClean="0">
                              <a:latin typeface="Cambria Math" charset="0"/>
                            </a:rPr>
                            <m:t>𝐴</m:t>
                          </m:r>
                          <m:r>
                            <a:rPr lang="en-US" b="0" i="1" smtClean="0">
                              <a:latin typeface="Cambria Math" charset="0"/>
                            </a:rPr>
                            <m:t>=</m:t>
                          </m:r>
                          <m:r>
                            <a:rPr lang="en-US" b="0" i="1" smtClean="0">
                              <a:latin typeface="Cambria Math" charset="0"/>
                            </a:rPr>
                            <m:t>𝑠</m:t>
                          </m:r>
                          <m:r>
                            <a:rPr lang="en-US" b="0" i="1" smtClean="0">
                              <a:latin typeface="Cambria Math" charset="0"/>
                            </a:rPr>
                            <m:t>.</m:t>
                          </m:r>
                          <m:r>
                            <a:rPr lang="en-US" b="0" i="1" smtClean="0">
                              <a:latin typeface="Cambria Math" charset="0"/>
                            </a:rPr>
                            <m:t>𝐴</m:t>
                          </m:r>
                        </m:e>
                      </m:d>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𝑟</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𝐴</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𝑟</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𝐴</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𝐴</m:t>
                      </m:r>
                      <m:r>
                        <a:rPr lang="en-US" b="0" i="1" smtClean="0">
                          <a:latin typeface="Cambria Math" charset="0"/>
                          <a:ea typeface="Cambria Math" charset="0"/>
                          <a:cs typeface="Cambria Math" charset="0"/>
                        </a:rPr>
                        <m:t>}</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5417705" y="3480628"/>
                <a:ext cx="3450625" cy="276999"/>
              </a:xfrm>
              <a:prstGeom prst="rect">
                <a:avLst/>
              </a:prstGeom>
              <a:blipFill rotWithShape="0">
                <a:blip r:embed="rId3"/>
                <a:stretch>
                  <a:fillRect t="-146667" r="-1943" b="-182222"/>
                </a:stretch>
              </a:blipFill>
            </p:spPr>
            <p:txBody>
              <a:bodyPr/>
              <a:lstStyle/>
              <a:p>
                <a:r>
                  <a:rPr lang="en-US">
                    <a:noFill/>
                  </a:rPr>
                  <a:t> </a:t>
                </a:r>
              </a:p>
            </p:txBody>
          </p:sp>
        </mc:Fallback>
      </mc:AlternateContent>
      <p:sp>
        <p:nvSpPr>
          <p:cNvPr id="16" name="TextBox 15"/>
          <p:cNvSpPr txBox="1"/>
          <p:nvPr/>
        </p:nvSpPr>
        <p:spPr>
          <a:xfrm>
            <a:off x="8531975" y="4356636"/>
            <a:ext cx="2821825"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i="1" dirty="0">
                <a:latin typeface="+mj-lt"/>
              </a:rPr>
              <a:t>What is the </a:t>
            </a:r>
            <a:r>
              <a:rPr lang="en-US" sz="2800" i="1" dirty="0" err="1">
                <a:latin typeface="+mj-lt"/>
              </a:rPr>
              <a:t>multiset</a:t>
            </a:r>
            <a:r>
              <a:rPr lang="en-US" sz="2800" i="1" dirty="0">
                <a:latin typeface="+mj-lt"/>
              </a:rPr>
              <a:t> version?</a:t>
            </a:r>
          </a:p>
        </p:txBody>
      </p:sp>
    </p:spTree>
    <p:extLst>
      <p:ext uri="{BB962C8B-B14F-4D97-AF65-F5344CB8AC3E}">
        <p14:creationId xmlns:p14="http://schemas.microsoft.com/office/powerpoint/2010/main" val="74244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dissolv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animBg="1"/>
      <p:bldP spid="16"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 Still some subtle problems…</a:t>
            </a:r>
          </a:p>
        </p:txBody>
      </p:sp>
      <p:sp>
        <p:nvSpPr>
          <p:cNvPr id="3" name="Slide Number Placeholder 2"/>
          <p:cNvSpPr>
            <a:spLocks noGrp="1"/>
          </p:cNvSpPr>
          <p:nvPr>
            <p:ph type="sldNum" sz="quarter" idx="12"/>
          </p:nvPr>
        </p:nvSpPr>
        <p:spPr/>
        <p:txBody>
          <a:bodyPr/>
          <a:lstStyle/>
          <a:p>
            <a:fld id="{71C162CE-480A-44CE-B867-ADB1FE527ED4}" type="slidenum">
              <a:rPr lang="en-US" smtClean="0"/>
              <a:pPr/>
              <a:t>21</a:t>
            </a:fld>
            <a:endParaRPr lang="en-US"/>
          </a:p>
        </p:txBody>
      </p:sp>
      <p:sp>
        <p:nvSpPr>
          <p:cNvPr id="9" name="Rectangle 8"/>
          <p:cNvSpPr/>
          <p:nvPr/>
        </p:nvSpPr>
        <p:spPr>
          <a:xfrm>
            <a:off x="1676400" y="1589048"/>
            <a:ext cx="5416868" cy="707886"/>
          </a:xfrm>
          <a:prstGeom prst="rect">
            <a:avLst/>
          </a:prstGeom>
          <a:solidFill>
            <a:schemeClr val="bg1"/>
          </a:solidFill>
          <a:ln>
            <a:solidFill>
              <a:schemeClr val="tx1"/>
            </a:solidFill>
          </a:ln>
          <a:effectLst>
            <a:outerShdw blurRad="50800" dist="12700" dir="2700000" algn="tl" rotWithShape="0">
              <a:prstClr val="black">
                <a:alpha val="40000"/>
              </a:prstClr>
            </a:outerShdw>
          </a:effectLst>
        </p:spPr>
        <p:txBody>
          <a:bodyPr wrap="none">
            <a:spAutoFit/>
          </a:bodyPr>
          <a:lstStyle/>
          <a:p>
            <a:r>
              <a:rPr lang="en-US" sz="2000" dirty="0">
                <a:solidFill>
                  <a:schemeClr val="accent2"/>
                </a:solidFill>
                <a:latin typeface="Menlo" charset="0"/>
                <a:ea typeface="Menlo" charset="0"/>
                <a:cs typeface="Menlo" charset="0"/>
              </a:rPr>
              <a:t>Company(</a:t>
            </a:r>
            <a:r>
              <a:rPr lang="en-US" sz="2000" u="sng" dirty="0">
                <a:solidFill>
                  <a:schemeClr val="accent2"/>
                </a:solidFill>
                <a:latin typeface="Menlo" charset="0"/>
                <a:ea typeface="Menlo" charset="0"/>
                <a:cs typeface="Menlo" charset="0"/>
              </a:rPr>
              <a:t>name</a:t>
            </a:r>
            <a:r>
              <a:rPr lang="en-US" sz="2000" dirty="0">
                <a:solidFill>
                  <a:schemeClr val="accent2"/>
                </a:solidFill>
                <a:latin typeface="Menlo" charset="0"/>
                <a:ea typeface="Menlo" charset="0"/>
                <a:cs typeface="Menlo" charset="0"/>
              </a:rPr>
              <a:t>, </a:t>
            </a:r>
            <a:r>
              <a:rPr lang="en-US" sz="2000" dirty="0" err="1">
                <a:solidFill>
                  <a:schemeClr val="accent2"/>
                </a:solidFill>
                <a:latin typeface="Menlo" charset="0"/>
                <a:ea typeface="Menlo" charset="0"/>
                <a:cs typeface="Menlo" charset="0"/>
              </a:rPr>
              <a:t>hq_city</a:t>
            </a:r>
            <a:r>
              <a:rPr lang="en-US" sz="2000" dirty="0">
                <a:solidFill>
                  <a:schemeClr val="accent2"/>
                </a:solidFill>
                <a:latin typeface="Menlo" charset="0"/>
                <a:ea typeface="Menlo" charset="0"/>
                <a:cs typeface="Menlo" charset="0"/>
              </a:rPr>
              <a:t>)</a:t>
            </a:r>
          </a:p>
          <a:p>
            <a:r>
              <a:rPr lang="en-US" sz="2000" dirty="0">
                <a:solidFill>
                  <a:schemeClr val="accent2"/>
                </a:solidFill>
                <a:latin typeface="Menlo" charset="0"/>
                <a:ea typeface="Menlo" charset="0"/>
                <a:cs typeface="Menlo" charset="0"/>
              </a:rPr>
              <a:t>Product(</a:t>
            </a:r>
            <a:r>
              <a:rPr lang="en-US" sz="2000" u="sng" dirty="0" err="1">
                <a:solidFill>
                  <a:schemeClr val="accent2"/>
                </a:solidFill>
                <a:latin typeface="Menlo" charset="0"/>
                <a:ea typeface="Menlo" charset="0"/>
                <a:cs typeface="Menlo" charset="0"/>
              </a:rPr>
              <a:t>pname</a:t>
            </a:r>
            <a:r>
              <a:rPr lang="en-US" sz="2000" dirty="0">
                <a:solidFill>
                  <a:schemeClr val="accent2"/>
                </a:solidFill>
                <a:latin typeface="Menlo" charset="0"/>
                <a:ea typeface="Menlo" charset="0"/>
                <a:cs typeface="Menlo" charset="0"/>
              </a:rPr>
              <a:t>, maker, </a:t>
            </a:r>
            <a:r>
              <a:rPr lang="en-US" sz="2000" dirty="0" err="1">
                <a:solidFill>
                  <a:schemeClr val="accent2"/>
                </a:solidFill>
                <a:latin typeface="Menlo" charset="0"/>
                <a:ea typeface="Menlo" charset="0"/>
                <a:cs typeface="Menlo" charset="0"/>
              </a:rPr>
              <a:t>factory_loc</a:t>
            </a:r>
            <a:r>
              <a:rPr lang="en-US" sz="2000" dirty="0">
                <a:solidFill>
                  <a:schemeClr val="accent2"/>
                </a:solidFill>
                <a:latin typeface="Menlo" charset="0"/>
                <a:ea typeface="Menlo" charset="0"/>
                <a:cs typeface="Menlo" charset="0"/>
              </a:rPr>
              <a:t>)</a:t>
            </a:r>
            <a:endParaRPr lang="en-US" sz="2000" dirty="0">
              <a:latin typeface="Menlo" charset="0"/>
              <a:ea typeface="Menlo" charset="0"/>
              <a:cs typeface="Menlo" charset="0"/>
            </a:endParaRPr>
          </a:p>
        </p:txBody>
      </p:sp>
      <p:sp>
        <p:nvSpPr>
          <p:cNvPr id="10" name="TextBox 9"/>
          <p:cNvSpPr txBox="1"/>
          <p:nvPr/>
        </p:nvSpPr>
        <p:spPr>
          <a:xfrm>
            <a:off x="1676400" y="2592358"/>
            <a:ext cx="5416868" cy="286232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err="1">
                <a:latin typeface="Menlo" charset="0"/>
                <a:ea typeface="Menlo" charset="0"/>
                <a:cs typeface="Menlo" charset="0"/>
              </a:rPr>
              <a:t>hq_city</a:t>
            </a:r>
            <a:endParaRPr lang="en-US" sz="2000" dirty="0">
              <a:latin typeface="Menlo" charset="0"/>
              <a:ea typeface="Menlo" charset="0"/>
              <a:cs typeface="Menlo" charset="0"/>
            </a:endParaRPr>
          </a:p>
          <a:p>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Company, Product</a:t>
            </a:r>
          </a:p>
          <a:p>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maker = name </a:t>
            </a:r>
          </a:p>
          <a:p>
            <a:r>
              <a:rPr lang="en-US" sz="2000" dirty="0">
                <a:latin typeface="Menlo" charset="0"/>
                <a:ea typeface="Menlo" charset="0"/>
                <a:cs typeface="Menlo" charset="0"/>
              </a:rPr>
              <a:t>       AND </a:t>
            </a:r>
            <a:r>
              <a:rPr lang="en-US" sz="2000" dirty="0" err="1">
                <a:latin typeface="Menlo" charset="0"/>
                <a:ea typeface="Menlo" charset="0"/>
                <a:cs typeface="Menlo" charset="0"/>
              </a:rPr>
              <a:t>factory_loc</a:t>
            </a:r>
            <a:r>
              <a:rPr lang="en-US" sz="2000" dirty="0">
                <a:latin typeface="Menlo" charset="0"/>
                <a:ea typeface="Menlo" charset="0"/>
                <a:cs typeface="Menlo" charset="0"/>
              </a:rPr>
              <a:t> = ‘US’</a:t>
            </a:r>
          </a:p>
          <a:p>
            <a:r>
              <a:rPr lang="en-US" sz="2000" dirty="0">
                <a:solidFill>
                  <a:schemeClr val="accent2"/>
                </a:solidFill>
                <a:latin typeface="Menlo" charset="0"/>
                <a:ea typeface="Menlo" charset="0"/>
                <a:cs typeface="Menlo" charset="0"/>
              </a:rPr>
              <a:t>INTERSECT</a:t>
            </a:r>
          </a:p>
          <a:p>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err="1">
                <a:latin typeface="Menlo" charset="0"/>
                <a:ea typeface="Menlo" charset="0"/>
                <a:cs typeface="Menlo" charset="0"/>
              </a:rPr>
              <a:t>hq_city</a:t>
            </a:r>
            <a:endParaRPr lang="en-US" sz="2000" dirty="0">
              <a:latin typeface="Menlo" charset="0"/>
              <a:ea typeface="Menlo" charset="0"/>
              <a:cs typeface="Menlo" charset="0"/>
            </a:endParaRPr>
          </a:p>
          <a:p>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Company, Product</a:t>
            </a:r>
          </a:p>
          <a:p>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maker = name </a:t>
            </a:r>
          </a:p>
          <a:p>
            <a:r>
              <a:rPr lang="en-US" sz="2000" dirty="0">
                <a:latin typeface="Menlo" charset="0"/>
                <a:ea typeface="Menlo" charset="0"/>
                <a:cs typeface="Menlo" charset="0"/>
              </a:rPr>
              <a:t>	 AND </a:t>
            </a:r>
            <a:r>
              <a:rPr lang="en-US" sz="2000" dirty="0" err="1">
                <a:latin typeface="Menlo" charset="0"/>
                <a:ea typeface="Menlo" charset="0"/>
                <a:cs typeface="Menlo" charset="0"/>
              </a:rPr>
              <a:t>factory_loc</a:t>
            </a:r>
            <a:r>
              <a:rPr lang="en-US" sz="2000" dirty="0">
                <a:latin typeface="Menlo" charset="0"/>
                <a:ea typeface="Menlo" charset="0"/>
                <a:cs typeface="Menlo" charset="0"/>
              </a:rPr>
              <a:t> = ‘China’</a:t>
            </a:r>
            <a:endParaRPr lang="en-US" sz="2000" i="1" dirty="0">
              <a:latin typeface="Menlo" charset="0"/>
              <a:ea typeface="Menlo" charset="0"/>
              <a:cs typeface="Menlo" charset="0"/>
            </a:endParaRPr>
          </a:p>
        </p:txBody>
      </p:sp>
      <p:sp>
        <p:nvSpPr>
          <p:cNvPr id="11" name="TextBox 10"/>
          <p:cNvSpPr txBox="1"/>
          <p:nvPr/>
        </p:nvSpPr>
        <p:spPr>
          <a:xfrm>
            <a:off x="2171700" y="5714640"/>
            <a:ext cx="7848600"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a:latin typeface="+mj-lt"/>
              </a:rPr>
              <a:t>What if two companies have HQ in US: BUT one has factory in China (but not US) and vice versa?  </a:t>
            </a:r>
            <a:r>
              <a:rPr lang="en-US" sz="2400" b="1" dirty="0">
                <a:latin typeface="+mj-lt"/>
              </a:rPr>
              <a:t>What goes wrong?</a:t>
            </a:r>
          </a:p>
        </p:txBody>
      </p:sp>
      <p:sp>
        <p:nvSpPr>
          <p:cNvPr id="5" name="TextBox 4"/>
          <p:cNvSpPr txBox="1"/>
          <p:nvPr/>
        </p:nvSpPr>
        <p:spPr>
          <a:xfrm>
            <a:off x="7785100" y="2592358"/>
            <a:ext cx="3009900" cy="1815882"/>
          </a:xfrm>
          <a:prstGeom prst="rect">
            <a:avLst/>
          </a:prstGeom>
          <a:noFill/>
          <a:effectLst/>
        </p:spPr>
        <p:txBody>
          <a:bodyPr wrap="square" rtlCol="0">
            <a:spAutoFit/>
          </a:bodyPr>
          <a:lstStyle/>
          <a:p>
            <a:r>
              <a:rPr lang="en-US" sz="2800" i="1" dirty="0">
                <a:latin typeface="+mj-lt"/>
              </a:rPr>
              <a:t>“Headquarters of companies which make gizmos in US </a:t>
            </a:r>
            <a:r>
              <a:rPr lang="en-US" sz="2800" b="1" i="1" dirty="0">
                <a:latin typeface="+mj-lt"/>
              </a:rPr>
              <a:t>AND</a:t>
            </a:r>
            <a:r>
              <a:rPr lang="en-US" sz="2800" i="1" dirty="0">
                <a:latin typeface="+mj-lt"/>
              </a:rPr>
              <a:t> China”</a:t>
            </a:r>
          </a:p>
        </p:txBody>
      </p:sp>
      <p:grpSp>
        <p:nvGrpSpPr>
          <p:cNvPr id="12" name="Group 11"/>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298863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Set Operators</a:t>
              </a:r>
            </a:p>
          </p:txBody>
        </p:sp>
      </p:grpSp>
    </p:spTree>
    <p:extLst>
      <p:ext uri="{BB962C8B-B14F-4D97-AF65-F5344CB8AC3E}">
        <p14:creationId xmlns:p14="http://schemas.microsoft.com/office/powerpoint/2010/main" val="157475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 Remember the semantics!</a:t>
            </a:r>
          </a:p>
        </p:txBody>
      </p:sp>
      <p:sp>
        <p:nvSpPr>
          <p:cNvPr id="3" name="Slide Number Placeholder 2"/>
          <p:cNvSpPr>
            <a:spLocks noGrp="1"/>
          </p:cNvSpPr>
          <p:nvPr>
            <p:ph type="sldNum" sz="quarter" idx="12"/>
          </p:nvPr>
        </p:nvSpPr>
        <p:spPr/>
        <p:txBody>
          <a:bodyPr/>
          <a:lstStyle/>
          <a:p>
            <a:fld id="{71C162CE-480A-44CE-B867-ADB1FE527ED4}" type="slidenum">
              <a:rPr lang="en-US" smtClean="0"/>
              <a:pPr/>
              <a:t>22</a:t>
            </a:fld>
            <a:endParaRPr lang="en-US"/>
          </a:p>
        </p:txBody>
      </p:sp>
      <p:sp>
        <p:nvSpPr>
          <p:cNvPr id="9" name="Rectangle 8"/>
          <p:cNvSpPr/>
          <p:nvPr/>
        </p:nvSpPr>
        <p:spPr>
          <a:xfrm>
            <a:off x="468985" y="1589048"/>
            <a:ext cx="3975693" cy="923330"/>
          </a:xfrm>
          <a:prstGeom prst="rect">
            <a:avLst/>
          </a:prstGeom>
          <a:solidFill>
            <a:schemeClr val="bg1"/>
          </a:solidFill>
          <a:ln>
            <a:solidFill>
              <a:schemeClr val="tx1"/>
            </a:solidFill>
          </a:ln>
          <a:effectLst>
            <a:outerShdw blurRad="50800" dist="12700" dir="2700000" algn="tl" rotWithShape="0">
              <a:prstClr val="black">
                <a:alpha val="40000"/>
              </a:prstClr>
            </a:outerShdw>
          </a:effectLst>
        </p:spPr>
        <p:txBody>
          <a:bodyPr wrap="square">
            <a:spAutoFit/>
          </a:bodyPr>
          <a:lstStyle/>
          <a:p>
            <a:r>
              <a:rPr lang="en-US" dirty="0">
                <a:solidFill>
                  <a:schemeClr val="accent2"/>
                </a:solidFill>
                <a:latin typeface="Menlo" charset="0"/>
                <a:ea typeface="Menlo" charset="0"/>
                <a:cs typeface="Menlo" charset="0"/>
              </a:rPr>
              <a:t>Company(</a:t>
            </a:r>
            <a:r>
              <a:rPr lang="en-US" u="sng" dirty="0">
                <a:solidFill>
                  <a:schemeClr val="accent2"/>
                </a:solidFill>
                <a:latin typeface="Menlo" charset="0"/>
                <a:ea typeface="Menlo" charset="0"/>
                <a:cs typeface="Menlo" charset="0"/>
              </a:rPr>
              <a:t>name</a:t>
            </a:r>
            <a:r>
              <a:rPr lang="en-US" dirty="0">
                <a:solidFill>
                  <a:schemeClr val="accent2"/>
                </a:solidFill>
                <a:latin typeface="Menlo" charset="0"/>
                <a:ea typeface="Menlo" charset="0"/>
                <a:cs typeface="Menlo" charset="0"/>
              </a:rPr>
              <a:t>, </a:t>
            </a:r>
            <a:r>
              <a:rPr lang="en-US" dirty="0" err="1">
                <a:solidFill>
                  <a:schemeClr val="accent2"/>
                </a:solidFill>
                <a:latin typeface="Menlo" charset="0"/>
                <a:ea typeface="Menlo" charset="0"/>
                <a:cs typeface="Menlo" charset="0"/>
              </a:rPr>
              <a:t>hq_city</a:t>
            </a:r>
            <a:r>
              <a:rPr lang="en-US" dirty="0">
                <a:solidFill>
                  <a:schemeClr val="accent2"/>
                </a:solidFill>
                <a:latin typeface="Menlo" charset="0"/>
                <a:ea typeface="Menlo" charset="0"/>
                <a:cs typeface="Menlo" charset="0"/>
              </a:rPr>
              <a:t>) AS C</a:t>
            </a:r>
          </a:p>
          <a:p>
            <a:r>
              <a:rPr lang="en-US" dirty="0">
                <a:solidFill>
                  <a:schemeClr val="accent2"/>
                </a:solidFill>
                <a:latin typeface="Menlo" charset="0"/>
                <a:ea typeface="Menlo" charset="0"/>
                <a:cs typeface="Menlo" charset="0"/>
              </a:rPr>
              <a:t>Product(</a:t>
            </a:r>
            <a:r>
              <a:rPr lang="en-US" u="sng" dirty="0" err="1">
                <a:solidFill>
                  <a:schemeClr val="accent2"/>
                </a:solidFill>
                <a:latin typeface="Menlo" charset="0"/>
                <a:ea typeface="Menlo" charset="0"/>
                <a:cs typeface="Menlo" charset="0"/>
              </a:rPr>
              <a:t>pname</a:t>
            </a:r>
            <a:r>
              <a:rPr lang="en-US" dirty="0">
                <a:solidFill>
                  <a:schemeClr val="accent2"/>
                </a:solidFill>
                <a:latin typeface="Menlo" charset="0"/>
                <a:ea typeface="Menlo" charset="0"/>
                <a:cs typeface="Menlo" charset="0"/>
              </a:rPr>
              <a:t>, maker, </a:t>
            </a:r>
            <a:r>
              <a:rPr lang="en-US" dirty="0" err="1">
                <a:solidFill>
                  <a:schemeClr val="accent2"/>
                </a:solidFill>
                <a:latin typeface="Menlo" charset="0"/>
                <a:ea typeface="Menlo" charset="0"/>
                <a:cs typeface="Menlo" charset="0"/>
              </a:rPr>
              <a:t>factory_loc</a:t>
            </a:r>
            <a:r>
              <a:rPr lang="en-US" dirty="0">
                <a:solidFill>
                  <a:schemeClr val="accent2"/>
                </a:solidFill>
                <a:latin typeface="Menlo" charset="0"/>
                <a:ea typeface="Menlo" charset="0"/>
                <a:cs typeface="Menlo" charset="0"/>
              </a:rPr>
              <a:t>) AS P</a:t>
            </a:r>
            <a:endParaRPr lang="en-US" dirty="0">
              <a:latin typeface="Menlo" charset="0"/>
              <a:ea typeface="Menlo" charset="0"/>
              <a:cs typeface="Menlo" charset="0"/>
            </a:endParaRPr>
          </a:p>
        </p:txBody>
      </p:sp>
      <p:sp>
        <p:nvSpPr>
          <p:cNvPr id="10" name="TextBox 9"/>
          <p:cNvSpPr txBox="1"/>
          <p:nvPr/>
        </p:nvSpPr>
        <p:spPr>
          <a:xfrm>
            <a:off x="468986" y="2755572"/>
            <a:ext cx="3547430" cy="258532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solidFill>
                  <a:schemeClr val="bg2">
                    <a:lumMod val="90000"/>
                  </a:schemeClr>
                </a:solidFill>
                <a:latin typeface="Menlo" charset="0"/>
                <a:ea typeface="Menlo" charset="0"/>
                <a:cs typeface="Menlo" charset="0"/>
              </a:rPr>
              <a:t>SELECT </a:t>
            </a:r>
            <a:r>
              <a:rPr lang="en-US" dirty="0" err="1">
                <a:solidFill>
                  <a:schemeClr val="bg2">
                    <a:lumMod val="90000"/>
                  </a:schemeClr>
                </a:solidFill>
                <a:latin typeface="Menlo" charset="0"/>
                <a:ea typeface="Menlo" charset="0"/>
                <a:cs typeface="Menlo" charset="0"/>
              </a:rPr>
              <a:t>hq_city</a:t>
            </a:r>
            <a:endParaRPr lang="en-US" dirty="0">
              <a:solidFill>
                <a:schemeClr val="bg2">
                  <a:lumMod val="90000"/>
                </a:schemeClr>
              </a:solidFill>
              <a:latin typeface="Menlo" charset="0"/>
              <a:ea typeface="Menlo" charset="0"/>
              <a:cs typeface="Menlo" charset="0"/>
            </a:endParaRPr>
          </a:p>
          <a:p>
            <a:r>
              <a:rPr lang="en-US" dirty="0">
                <a:solidFill>
                  <a:schemeClr val="accent2"/>
                </a:solidFill>
                <a:latin typeface="Menlo" charset="0"/>
                <a:ea typeface="Menlo" charset="0"/>
                <a:cs typeface="Menlo" charset="0"/>
              </a:rPr>
              <a:t>FROM</a:t>
            </a:r>
            <a:r>
              <a:rPr lang="en-US" dirty="0">
                <a:latin typeface="Menlo" charset="0"/>
                <a:ea typeface="Menlo" charset="0"/>
                <a:cs typeface="Menlo" charset="0"/>
              </a:rPr>
              <a:t>   Company, Product</a:t>
            </a:r>
          </a:p>
          <a:p>
            <a:r>
              <a:rPr lang="en-US" dirty="0">
                <a:solidFill>
                  <a:schemeClr val="accent2"/>
                </a:solidFill>
                <a:latin typeface="Menlo" charset="0"/>
                <a:ea typeface="Menlo" charset="0"/>
                <a:cs typeface="Menlo" charset="0"/>
              </a:rPr>
              <a:t>WHERE</a:t>
            </a:r>
            <a:r>
              <a:rPr lang="en-US" dirty="0">
                <a:latin typeface="Menlo" charset="0"/>
                <a:ea typeface="Menlo" charset="0"/>
                <a:cs typeface="Menlo" charset="0"/>
              </a:rPr>
              <a:t>  maker = name </a:t>
            </a:r>
          </a:p>
          <a:p>
            <a:r>
              <a:rPr lang="en-US" dirty="0">
                <a:latin typeface="Menlo" charset="0"/>
                <a:ea typeface="Menlo" charset="0"/>
                <a:cs typeface="Menlo" charset="0"/>
              </a:rPr>
              <a:t>  AND </a:t>
            </a:r>
            <a:r>
              <a:rPr lang="en-US" dirty="0" err="1">
                <a:latin typeface="Menlo" charset="0"/>
                <a:ea typeface="Menlo" charset="0"/>
                <a:cs typeface="Menlo" charset="0"/>
              </a:rPr>
              <a:t>factory_loc</a:t>
            </a:r>
            <a:r>
              <a:rPr lang="en-US" dirty="0">
                <a:latin typeface="Menlo" charset="0"/>
                <a:ea typeface="Menlo" charset="0"/>
                <a:cs typeface="Menlo" charset="0"/>
              </a:rPr>
              <a:t>=‘US’</a:t>
            </a:r>
          </a:p>
          <a:p>
            <a:r>
              <a:rPr lang="en-US" dirty="0">
                <a:solidFill>
                  <a:schemeClr val="bg2">
                    <a:lumMod val="90000"/>
                  </a:schemeClr>
                </a:solidFill>
                <a:latin typeface="Menlo" charset="0"/>
                <a:ea typeface="Menlo" charset="0"/>
                <a:cs typeface="Menlo" charset="0"/>
              </a:rPr>
              <a:t>INTERSECT</a:t>
            </a:r>
          </a:p>
          <a:p>
            <a:r>
              <a:rPr lang="en-US" dirty="0">
                <a:solidFill>
                  <a:schemeClr val="bg2">
                    <a:lumMod val="90000"/>
                  </a:schemeClr>
                </a:solidFill>
                <a:latin typeface="Menlo" charset="0"/>
                <a:ea typeface="Menlo" charset="0"/>
                <a:cs typeface="Menlo" charset="0"/>
              </a:rPr>
              <a:t>SELECT </a:t>
            </a:r>
            <a:r>
              <a:rPr lang="en-US" dirty="0" err="1">
                <a:solidFill>
                  <a:schemeClr val="bg2">
                    <a:lumMod val="90000"/>
                  </a:schemeClr>
                </a:solidFill>
                <a:latin typeface="Menlo" charset="0"/>
                <a:ea typeface="Menlo" charset="0"/>
                <a:cs typeface="Menlo" charset="0"/>
              </a:rPr>
              <a:t>hq_city</a:t>
            </a:r>
            <a:endParaRPr lang="en-US" dirty="0">
              <a:solidFill>
                <a:schemeClr val="bg2">
                  <a:lumMod val="90000"/>
                </a:schemeClr>
              </a:solidFill>
              <a:latin typeface="Menlo" charset="0"/>
              <a:ea typeface="Menlo" charset="0"/>
              <a:cs typeface="Menlo" charset="0"/>
            </a:endParaRPr>
          </a:p>
          <a:p>
            <a:r>
              <a:rPr lang="en-US" dirty="0">
                <a:solidFill>
                  <a:schemeClr val="accent2"/>
                </a:solidFill>
                <a:latin typeface="Menlo" charset="0"/>
                <a:ea typeface="Menlo" charset="0"/>
                <a:cs typeface="Menlo" charset="0"/>
              </a:rPr>
              <a:t>FROM</a:t>
            </a:r>
            <a:r>
              <a:rPr lang="en-US" dirty="0">
                <a:latin typeface="Menlo" charset="0"/>
                <a:ea typeface="Menlo" charset="0"/>
                <a:cs typeface="Menlo" charset="0"/>
              </a:rPr>
              <a:t>   Company, Product</a:t>
            </a:r>
          </a:p>
          <a:p>
            <a:r>
              <a:rPr lang="en-US" dirty="0">
                <a:solidFill>
                  <a:schemeClr val="accent2"/>
                </a:solidFill>
                <a:latin typeface="Menlo" charset="0"/>
                <a:ea typeface="Menlo" charset="0"/>
                <a:cs typeface="Menlo" charset="0"/>
              </a:rPr>
              <a:t>WHERE</a:t>
            </a:r>
            <a:r>
              <a:rPr lang="en-US" dirty="0">
                <a:latin typeface="Menlo" charset="0"/>
                <a:ea typeface="Menlo" charset="0"/>
                <a:cs typeface="Menlo" charset="0"/>
              </a:rPr>
              <a:t>  maker = name</a:t>
            </a:r>
          </a:p>
          <a:p>
            <a:r>
              <a:rPr lang="en-US" dirty="0">
                <a:latin typeface="Menlo" charset="0"/>
                <a:ea typeface="Menlo" charset="0"/>
                <a:cs typeface="Menlo" charset="0"/>
              </a:rPr>
              <a:t>AND </a:t>
            </a:r>
            <a:r>
              <a:rPr lang="en-US" dirty="0" err="1">
                <a:latin typeface="Menlo" charset="0"/>
                <a:ea typeface="Menlo" charset="0"/>
                <a:cs typeface="Menlo" charset="0"/>
              </a:rPr>
              <a:t>factory_loc</a:t>
            </a:r>
            <a:r>
              <a:rPr lang="en-US" dirty="0">
                <a:latin typeface="Menlo" charset="0"/>
                <a:ea typeface="Menlo" charset="0"/>
                <a:cs typeface="Menlo" charset="0"/>
              </a:rPr>
              <a:t>=‘China’</a:t>
            </a:r>
            <a:endParaRPr lang="en-US" i="1" dirty="0">
              <a:latin typeface="Menlo" charset="0"/>
              <a:ea typeface="Menlo" charset="0"/>
              <a:cs typeface="Menlo" charset="0"/>
            </a:endParaRPr>
          </a:p>
        </p:txBody>
      </p:sp>
      <p:grpSp>
        <p:nvGrpSpPr>
          <p:cNvPr id="12" name="Group 11"/>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298863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Set Operators</a:t>
              </a:r>
            </a:p>
          </p:txBody>
        </p:sp>
      </p:grpSp>
      <p:sp>
        <p:nvSpPr>
          <p:cNvPr id="4" name="TextBox 3"/>
          <p:cNvSpPr txBox="1"/>
          <p:nvPr/>
        </p:nvSpPr>
        <p:spPr>
          <a:xfrm>
            <a:off x="4960396" y="1409035"/>
            <a:ext cx="4834721" cy="461665"/>
          </a:xfrm>
          <a:prstGeom prst="rect">
            <a:avLst/>
          </a:prstGeom>
          <a:noFill/>
        </p:spPr>
        <p:txBody>
          <a:bodyPr wrap="none" rtlCol="0">
            <a:spAutoFit/>
          </a:bodyPr>
          <a:lstStyle/>
          <a:p>
            <a:r>
              <a:rPr lang="en-US" sz="2400" dirty="0">
                <a:latin typeface="+mj-lt"/>
              </a:rPr>
              <a:t>Example:  C  JOIN  P on maker = name</a:t>
            </a:r>
          </a:p>
        </p:txBody>
      </p:sp>
      <p:graphicFrame>
        <p:nvGraphicFramePr>
          <p:cNvPr id="6" name="Table 5"/>
          <p:cNvGraphicFramePr>
            <a:graphicFrameLocks noGrp="1"/>
          </p:cNvGraphicFramePr>
          <p:nvPr>
            <p:extLst>
              <p:ext uri="{D42A27DB-BD31-4B8C-83A1-F6EECF244321}">
                <p14:modId xmlns:p14="http://schemas.microsoft.com/office/powerpoint/2010/main" val="978366770"/>
              </p:ext>
            </p:extLst>
          </p:nvPr>
        </p:nvGraphicFramePr>
        <p:xfrm>
          <a:off x="4960396" y="1870700"/>
          <a:ext cx="6753185" cy="1112520"/>
        </p:xfrm>
        <a:graphic>
          <a:graphicData uri="http://schemas.openxmlformats.org/drawingml/2006/table">
            <a:tbl>
              <a:tblPr firstRow="1" bandRow="1">
                <a:tableStyleId>{5940675A-B579-460E-94D1-54222C63F5DA}</a:tableStyleId>
              </a:tblPr>
              <a:tblGrid>
                <a:gridCol w="1350637">
                  <a:extLst>
                    <a:ext uri="{9D8B030D-6E8A-4147-A177-3AD203B41FA5}">
                      <a16:colId xmlns:a16="http://schemas.microsoft.com/office/drawing/2014/main" val="20000"/>
                    </a:ext>
                  </a:extLst>
                </a:gridCol>
                <a:gridCol w="1350637">
                  <a:extLst>
                    <a:ext uri="{9D8B030D-6E8A-4147-A177-3AD203B41FA5}">
                      <a16:colId xmlns:a16="http://schemas.microsoft.com/office/drawing/2014/main" val="20001"/>
                    </a:ext>
                  </a:extLst>
                </a:gridCol>
                <a:gridCol w="1350637">
                  <a:extLst>
                    <a:ext uri="{9D8B030D-6E8A-4147-A177-3AD203B41FA5}">
                      <a16:colId xmlns:a16="http://schemas.microsoft.com/office/drawing/2014/main" val="20002"/>
                    </a:ext>
                  </a:extLst>
                </a:gridCol>
                <a:gridCol w="1266012">
                  <a:extLst>
                    <a:ext uri="{9D8B030D-6E8A-4147-A177-3AD203B41FA5}">
                      <a16:colId xmlns:a16="http://schemas.microsoft.com/office/drawing/2014/main" val="20003"/>
                    </a:ext>
                  </a:extLst>
                </a:gridCol>
                <a:gridCol w="1435262">
                  <a:extLst>
                    <a:ext uri="{9D8B030D-6E8A-4147-A177-3AD203B41FA5}">
                      <a16:colId xmlns:a16="http://schemas.microsoft.com/office/drawing/2014/main" val="20004"/>
                    </a:ext>
                  </a:extLst>
                </a:gridCol>
              </a:tblGrid>
              <a:tr h="370840">
                <a:tc>
                  <a:txBody>
                    <a:bodyPr/>
                    <a:lstStyle/>
                    <a:p>
                      <a:r>
                        <a:rPr lang="en-US" dirty="0" err="1"/>
                        <a:t>C.name</a:t>
                      </a:r>
                      <a:endParaRPr lang="en-US" dirty="0"/>
                    </a:p>
                  </a:txBody>
                  <a:tcPr/>
                </a:tc>
                <a:tc>
                  <a:txBody>
                    <a:bodyPr/>
                    <a:lstStyle/>
                    <a:p>
                      <a:r>
                        <a:rPr lang="en-US" dirty="0" err="1"/>
                        <a:t>C.hq_city</a:t>
                      </a:r>
                      <a:endParaRPr lang="en-US" dirty="0"/>
                    </a:p>
                  </a:txBody>
                  <a:tcPr/>
                </a:tc>
                <a:tc>
                  <a:txBody>
                    <a:bodyPr/>
                    <a:lstStyle/>
                    <a:p>
                      <a:r>
                        <a:rPr lang="en-US" dirty="0" err="1"/>
                        <a:t>P.pname</a:t>
                      </a:r>
                      <a:endParaRPr lang="en-US" dirty="0"/>
                    </a:p>
                  </a:txBody>
                  <a:tcPr/>
                </a:tc>
                <a:tc>
                  <a:txBody>
                    <a:bodyPr/>
                    <a:lstStyle/>
                    <a:p>
                      <a:r>
                        <a:rPr lang="en-US" dirty="0" err="1"/>
                        <a:t>P.maker</a:t>
                      </a:r>
                      <a:endParaRPr lang="en-US" dirty="0"/>
                    </a:p>
                  </a:txBody>
                  <a:tcPr/>
                </a:tc>
                <a:tc>
                  <a:txBody>
                    <a:bodyPr/>
                    <a:lstStyle/>
                    <a:p>
                      <a:r>
                        <a:rPr lang="en-US" dirty="0" err="1"/>
                        <a:t>P.factory_loc</a:t>
                      </a:r>
                      <a:endParaRPr lang="en-US" dirty="0"/>
                    </a:p>
                  </a:txBody>
                  <a:tcPr/>
                </a:tc>
                <a:extLst>
                  <a:ext uri="{0D108BD9-81ED-4DB2-BD59-A6C34878D82A}">
                    <a16:rowId xmlns:a16="http://schemas.microsoft.com/office/drawing/2014/main" val="10000"/>
                  </a:ext>
                </a:extLst>
              </a:tr>
              <a:tr h="370840">
                <a:tc>
                  <a:txBody>
                    <a:bodyPr/>
                    <a:lstStyle/>
                    <a:p>
                      <a:r>
                        <a:rPr lang="en-US" dirty="0"/>
                        <a:t>X Co.</a:t>
                      </a:r>
                    </a:p>
                  </a:txBody>
                  <a:tcPr/>
                </a:tc>
                <a:tc>
                  <a:txBody>
                    <a:bodyPr/>
                    <a:lstStyle/>
                    <a:p>
                      <a:r>
                        <a:rPr lang="en-US" dirty="0"/>
                        <a:t>Seattle</a:t>
                      </a:r>
                    </a:p>
                  </a:txBody>
                  <a:tcPr/>
                </a:tc>
                <a:tc>
                  <a:txBody>
                    <a:bodyPr/>
                    <a:lstStyle/>
                    <a:p>
                      <a:r>
                        <a:rPr lang="en-US" dirty="0"/>
                        <a:t>X</a:t>
                      </a:r>
                    </a:p>
                  </a:txBody>
                  <a:tcPr/>
                </a:tc>
                <a:tc>
                  <a:txBody>
                    <a:bodyPr/>
                    <a:lstStyle/>
                    <a:p>
                      <a:r>
                        <a:rPr lang="en-US" dirty="0"/>
                        <a:t>X Co.</a:t>
                      </a:r>
                    </a:p>
                  </a:txBody>
                  <a:tcPr/>
                </a:tc>
                <a:tc>
                  <a:txBody>
                    <a:bodyPr/>
                    <a:lstStyle/>
                    <a:p>
                      <a:r>
                        <a:rPr lang="en-US" dirty="0"/>
                        <a:t>U.S.</a:t>
                      </a:r>
                    </a:p>
                  </a:txBody>
                  <a:tcPr/>
                </a:tc>
                <a:extLst>
                  <a:ext uri="{0D108BD9-81ED-4DB2-BD59-A6C34878D82A}">
                    <a16:rowId xmlns:a16="http://schemas.microsoft.com/office/drawing/2014/main" val="10001"/>
                  </a:ext>
                </a:extLst>
              </a:tr>
              <a:tr h="370840">
                <a:tc>
                  <a:txBody>
                    <a:bodyPr/>
                    <a:lstStyle/>
                    <a:p>
                      <a:r>
                        <a:rPr lang="en-US" dirty="0"/>
                        <a:t>Y Inc.</a:t>
                      </a:r>
                    </a:p>
                  </a:txBody>
                  <a:tcPr/>
                </a:tc>
                <a:tc>
                  <a:txBody>
                    <a:bodyPr/>
                    <a:lstStyle/>
                    <a:p>
                      <a:r>
                        <a:rPr lang="en-US" dirty="0"/>
                        <a:t>Seattle</a:t>
                      </a:r>
                    </a:p>
                  </a:txBody>
                  <a:tcPr/>
                </a:tc>
                <a:tc>
                  <a:txBody>
                    <a:bodyPr/>
                    <a:lstStyle/>
                    <a:p>
                      <a:r>
                        <a:rPr lang="en-US" dirty="0"/>
                        <a:t>X</a:t>
                      </a:r>
                    </a:p>
                  </a:txBody>
                  <a:tcPr/>
                </a:tc>
                <a:tc>
                  <a:txBody>
                    <a:bodyPr/>
                    <a:lstStyle/>
                    <a:p>
                      <a:r>
                        <a:rPr lang="en-US" dirty="0"/>
                        <a:t>Y</a:t>
                      </a:r>
                      <a:r>
                        <a:rPr lang="en-US" baseline="0" dirty="0"/>
                        <a:t> Inc.</a:t>
                      </a:r>
                      <a:endParaRPr lang="en-US" dirty="0"/>
                    </a:p>
                  </a:txBody>
                  <a:tcPr/>
                </a:tc>
                <a:tc>
                  <a:txBody>
                    <a:bodyPr/>
                    <a:lstStyle/>
                    <a:p>
                      <a:r>
                        <a:rPr lang="en-US" dirty="0"/>
                        <a:t>China</a:t>
                      </a:r>
                    </a:p>
                  </a:txBody>
                  <a:tcPr/>
                </a:tc>
                <a:extLst>
                  <a:ext uri="{0D108BD9-81ED-4DB2-BD59-A6C34878D82A}">
                    <a16:rowId xmlns:a16="http://schemas.microsoft.com/office/drawing/2014/main" val="10002"/>
                  </a:ext>
                </a:extLst>
              </a:tr>
            </a:tbl>
          </a:graphicData>
        </a:graphic>
      </p:graphicFrame>
      <p:sp>
        <p:nvSpPr>
          <p:cNvPr id="13" name="Rounded Rectangle 12"/>
          <p:cNvSpPr/>
          <p:nvPr/>
        </p:nvSpPr>
        <p:spPr>
          <a:xfrm>
            <a:off x="370390" y="3078866"/>
            <a:ext cx="3738623" cy="868101"/>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73389" y="4438069"/>
            <a:ext cx="3738623" cy="868101"/>
          </a:xfrm>
          <a:prstGeom prst="roundRect">
            <a:avLst/>
          </a:prstGeom>
          <a:solidFill>
            <a:srgbClr val="C00000">
              <a:alpha val="3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871977" y="2210766"/>
            <a:ext cx="6934200" cy="416688"/>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4867799" y="2627454"/>
            <a:ext cx="6938378" cy="429202"/>
          </a:xfrm>
          <a:prstGeom prst="roundRect">
            <a:avLst/>
          </a:prstGeom>
          <a:solidFill>
            <a:srgbClr val="C00000">
              <a:alpha val="3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421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 Remember the semantics!</a:t>
            </a:r>
          </a:p>
        </p:txBody>
      </p:sp>
      <p:sp>
        <p:nvSpPr>
          <p:cNvPr id="3" name="Slide Number Placeholder 2"/>
          <p:cNvSpPr>
            <a:spLocks noGrp="1"/>
          </p:cNvSpPr>
          <p:nvPr>
            <p:ph type="sldNum" sz="quarter" idx="12"/>
          </p:nvPr>
        </p:nvSpPr>
        <p:spPr/>
        <p:txBody>
          <a:bodyPr/>
          <a:lstStyle/>
          <a:p>
            <a:fld id="{71C162CE-480A-44CE-B867-ADB1FE527ED4}" type="slidenum">
              <a:rPr lang="en-US" smtClean="0"/>
              <a:pPr/>
              <a:t>23</a:t>
            </a:fld>
            <a:endParaRPr lang="en-US"/>
          </a:p>
        </p:txBody>
      </p:sp>
      <p:sp>
        <p:nvSpPr>
          <p:cNvPr id="9" name="Rectangle 8"/>
          <p:cNvSpPr/>
          <p:nvPr/>
        </p:nvSpPr>
        <p:spPr>
          <a:xfrm>
            <a:off x="468985" y="1589048"/>
            <a:ext cx="3975693" cy="923330"/>
          </a:xfrm>
          <a:prstGeom prst="rect">
            <a:avLst/>
          </a:prstGeom>
          <a:solidFill>
            <a:schemeClr val="bg1"/>
          </a:solidFill>
          <a:ln>
            <a:solidFill>
              <a:schemeClr val="tx1"/>
            </a:solidFill>
          </a:ln>
          <a:effectLst>
            <a:outerShdw blurRad="50800" dist="12700" dir="2700000" algn="tl" rotWithShape="0">
              <a:prstClr val="black">
                <a:alpha val="40000"/>
              </a:prstClr>
            </a:outerShdw>
          </a:effectLst>
        </p:spPr>
        <p:txBody>
          <a:bodyPr wrap="square">
            <a:spAutoFit/>
          </a:bodyPr>
          <a:lstStyle/>
          <a:p>
            <a:r>
              <a:rPr lang="en-US" dirty="0">
                <a:solidFill>
                  <a:schemeClr val="accent2"/>
                </a:solidFill>
                <a:latin typeface="Menlo" charset="0"/>
                <a:ea typeface="Menlo" charset="0"/>
                <a:cs typeface="Menlo" charset="0"/>
              </a:rPr>
              <a:t>Company(</a:t>
            </a:r>
            <a:r>
              <a:rPr lang="en-US" u="sng" dirty="0">
                <a:solidFill>
                  <a:schemeClr val="accent2"/>
                </a:solidFill>
                <a:latin typeface="Menlo" charset="0"/>
                <a:ea typeface="Menlo" charset="0"/>
                <a:cs typeface="Menlo" charset="0"/>
              </a:rPr>
              <a:t>name</a:t>
            </a:r>
            <a:r>
              <a:rPr lang="en-US" dirty="0">
                <a:solidFill>
                  <a:schemeClr val="accent2"/>
                </a:solidFill>
                <a:latin typeface="Menlo" charset="0"/>
                <a:ea typeface="Menlo" charset="0"/>
                <a:cs typeface="Menlo" charset="0"/>
              </a:rPr>
              <a:t>, </a:t>
            </a:r>
            <a:r>
              <a:rPr lang="en-US" dirty="0" err="1">
                <a:solidFill>
                  <a:schemeClr val="accent2"/>
                </a:solidFill>
                <a:latin typeface="Menlo" charset="0"/>
                <a:ea typeface="Menlo" charset="0"/>
                <a:cs typeface="Menlo" charset="0"/>
              </a:rPr>
              <a:t>hq_city</a:t>
            </a:r>
            <a:r>
              <a:rPr lang="en-US" dirty="0">
                <a:solidFill>
                  <a:schemeClr val="accent2"/>
                </a:solidFill>
                <a:latin typeface="Menlo" charset="0"/>
                <a:ea typeface="Menlo" charset="0"/>
                <a:cs typeface="Menlo" charset="0"/>
              </a:rPr>
              <a:t>) AS C</a:t>
            </a:r>
          </a:p>
          <a:p>
            <a:r>
              <a:rPr lang="en-US" dirty="0">
                <a:solidFill>
                  <a:schemeClr val="accent2"/>
                </a:solidFill>
                <a:latin typeface="Menlo" charset="0"/>
                <a:ea typeface="Menlo" charset="0"/>
                <a:cs typeface="Menlo" charset="0"/>
              </a:rPr>
              <a:t>Product(</a:t>
            </a:r>
            <a:r>
              <a:rPr lang="en-US" u="sng" dirty="0" err="1">
                <a:solidFill>
                  <a:schemeClr val="accent2"/>
                </a:solidFill>
                <a:latin typeface="Menlo" charset="0"/>
                <a:ea typeface="Menlo" charset="0"/>
                <a:cs typeface="Menlo" charset="0"/>
              </a:rPr>
              <a:t>pname</a:t>
            </a:r>
            <a:r>
              <a:rPr lang="en-US" dirty="0">
                <a:solidFill>
                  <a:schemeClr val="accent2"/>
                </a:solidFill>
                <a:latin typeface="Menlo" charset="0"/>
                <a:ea typeface="Menlo" charset="0"/>
                <a:cs typeface="Menlo" charset="0"/>
              </a:rPr>
              <a:t>, maker, </a:t>
            </a:r>
            <a:r>
              <a:rPr lang="en-US" dirty="0" err="1">
                <a:solidFill>
                  <a:schemeClr val="accent2"/>
                </a:solidFill>
                <a:latin typeface="Menlo" charset="0"/>
                <a:ea typeface="Menlo" charset="0"/>
                <a:cs typeface="Menlo" charset="0"/>
              </a:rPr>
              <a:t>factory_loc</a:t>
            </a:r>
            <a:r>
              <a:rPr lang="en-US" dirty="0">
                <a:solidFill>
                  <a:schemeClr val="accent2"/>
                </a:solidFill>
                <a:latin typeface="Menlo" charset="0"/>
                <a:ea typeface="Menlo" charset="0"/>
                <a:cs typeface="Menlo" charset="0"/>
              </a:rPr>
              <a:t>) AS P</a:t>
            </a:r>
            <a:endParaRPr lang="en-US" dirty="0">
              <a:latin typeface="Menlo" charset="0"/>
              <a:ea typeface="Menlo" charset="0"/>
              <a:cs typeface="Menlo" charset="0"/>
            </a:endParaRPr>
          </a:p>
        </p:txBody>
      </p:sp>
      <p:sp>
        <p:nvSpPr>
          <p:cNvPr id="10" name="TextBox 9"/>
          <p:cNvSpPr txBox="1"/>
          <p:nvPr/>
        </p:nvSpPr>
        <p:spPr>
          <a:xfrm>
            <a:off x="468986" y="2755572"/>
            <a:ext cx="3547430" cy="258532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solidFill>
                  <a:schemeClr val="bg2">
                    <a:lumMod val="90000"/>
                  </a:schemeClr>
                </a:solidFill>
                <a:latin typeface="Menlo" charset="0"/>
                <a:ea typeface="Menlo" charset="0"/>
                <a:cs typeface="Menlo" charset="0"/>
              </a:rPr>
              <a:t>SELECT </a:t>
            </a:r>
            <a:r>
              <a:rPr lang="en-US" dirty="0" err="1">
                <a:solidFill>
                  <a:schemeClr val="bg2">
                    <a:lumMod val="90000"/>
                  </a:schemeClr>
                </a:solidFill>
                <a:latin typeface="Menlo" charset="0"/>
                <a:ea typeface="Menlo" charset="0"/>
                <a:cs typeface="Menlo" charset="0"/>
              </a:rPr>
              <a:t>hq_city</a:t>
            </a:r>
            <a:endParaRPr lang="en-US" dirty="0">
              <a:solidFill>
                <a:schemeClr val="bg2">
                  <a:lumMod val="90000"/>
                </a:schemeClr>
              </a:solidFill>
              <a:latin typeface="Menlo" charset="0"/>
              <a:ea typeface="Menlo" charset="0"/>
              <a:cs typeface="Menlo" charset="0"/>
            </a:endParaRPr>
          </a:p>
          <a:p>
            <a:r>
              <a:rPr lang="en-US" dirty="0">
                <a:solidFill>
                  <a:schemeClr val="accent2"/>
                </a:solidFill>
                <a:latin typeface="Menlo" charset="0"/>
                <a:ea typeface="Menlo" charset="0"/>
                <a:cs typeface="Menlo" charset="0"/>
              </a:rPr>
              <a:t>FROM</a:t>
            </a:r>
            <a:r>
              <a:rPr lang="en-US" dirty="0">
                <a:latin typeface="Menlo" charset="0"/>
                <a:ea typeface="Menlo" charset="0"/>
                <a:cs typeface="Menlo" charset="0"/>
              </a:rPr>
              <a:t>   Company, Product</a:t>
            </a:r>
          </a:p>
          <a:p>
            <a:r>
              <a:rPr lang="en-US" dirty="0">
                <a:solidFill>
                  <a:schemeClr val="accent2"/>
                </a:solidFill>
                <a:latin typeface="Menlo" charset="0"/>
                <a:ea typeface="Menlo" charset="0"/>
                <a:cs typeface="Menlo" charset="0"/>
              </a:rPr>
              <a:t>WHERE</a:t>
            </a:r>
            <a:r>
              <a:rPr lang="en-US" dirty="0">
                <a:latin typeface="Menlo" charset="0"/>
                <a:ea typeface="Menlo" charset="0"/>
                <a:cs typeface="Menlo" charset="0"/>
              </a:rPr>
              <a:t>  maker = name </a:t>
            </a:r>
          </a:p>
          <a:p>
            <a:r>
              <a:rPr lang="en-US" dirty="0">
                <a:latin typeface="Menlo" charset="0"/>
                <a:ea typeface="Menlo" charset="0"/>
                <a:cs typeface="Menlo" charset="0"/>
              </a:rPr>
              <a:t>  AND </a:t>
            </a:r>
            <a:r>
              <a:rPr lang="en-US" dirty="0" err="1">
                <a:latin typeface="Menlo" charset="0"/>
                <a:ea typeface="Menlo" charset="0"/>
                <a:cs typeface="Menlo" charset="0"/>
              </a:rPr>
              <a:t>factory_loc</a:t>
            </a:r>
            <a:r>
              <a:rPr lang="en-US" dirty="0">
                <a:latin typeface="Menlo" charset="0"/>
                <a:ea typeface="Menlo" charset="0"/>
                <a:cs typeface="Menlo" charset="0"/>
              </a:rPr>
              <a:t>=‘US’</a:t>
            </a:r>
          </a:p>
          <a:p>
            <a:r>
              <a:rPr lang="en-US" dirty="0">
                <a:solidFill>
                  <a:schemeClr val="bg2">
                    <a:lumMod val="90000"/>
                  </a:schemeClr>
                </a:solidFill>
                <a:latin typeface="Menlo" charset="0"/>
                <a:ea typeface="Menlo" charset="0"/>
                <a:cs typeface="Menlo" charset="0"/>
              </a:rPr>
              <a:t>INTERSECT</a:t>
            </a:r>
          </a:p>
          <a:p>
            <a:r>
              <a:rPr lang="en-US" dirty="0">
                <a:solidFill>
                  <a:schemeClr val="bg2">
                    <a:lumMod val="90000"/>
                  </a:schemeClr>
                </a:solidFill>
                <a:latin typeface="Menlo" charset="0"/>
                <a:ea typeface="Menlo" charset="0"/>
                <a:cs typeface="Menlo" charset="0"/>
              </a:rPr>
              <a:t>SELECT </a:t>
            </a:r>
            <a:r>
              <a:rPr lang="en-US" dirty="0" err="1">
                <a:solidFill>
                  <a:schemeClr val="bg2">
                    <a:lumMod val="90000"/>
                  </a:schemeClr>
                </a:solidFill>
                <a:latin typeface="Menlo" charset="0"/>
                <a:ea typeface="Menlo" charset="0"/>
                <a:cs typeface="Menlo" charset="0"/>
              </a:rPr>
              <a:t>hq_city</a:t>
            </a:r>
            <a:endParaRPr lang="en-US" dirty="0">
              <a:solidFill>
                <a:schemeClr val="bg2">
                  <a:lumMod val="90000"/>
                </a:schemeClr>
              </a:solidFill>
              <a:latin typeface="Menlo" charset="0"/>
              <a:ea typeface="Menlo" charset="0"/>
              <a:cs typeface="Menlo" charset="0"/>
            </a:endParaRPr>
          </a:p>
          <a:p>
            <a:r>
              <a:rPr lang="en-US" dirty="0">
                <a:solidFill>
                  <a:schemeClr val="accent2"/>
                </a:solidFill>
                <a:latin typeface="Menlo" charset="0"/>
                <a:ea typeface="Menlo" charset="0"/>
                <a:cs typeface="Menlo" charset="0"/>
              </a:rPr>
              <a:t>FROM</a:t>
            </a:r>
            <a:r>
              <a:rPr lang="en-US" dirty="0">
                <a:latin typeface="Menlo" charset="0"/>
                <a:ea typeface="Menlo" charset="0"/>
                <a:cs typeface="Menlo" charset="0"/>
              </a:rPr>
              <a:t>   Company, Product</a:t>
            </a:r>
          </a:p>
          <a:p>
            <a:r>
              <a:rPr lang="en-US" dirty="0">
                <a:solidFill>
                  <a:schemeClr val="accent2"/>
                </a:solidFill>
                <a:latin typeface="Menlo" charset="0"/>
                <a:ea typeface="Menlo" charset="0"/>
                <a:cs typeface="Menlo" charset="0"/>
              </a:rPr>
              <a:t>WHERE</a:t>
            </a:r>
            <a:r>
              <a:rPr lang="en-US" dirty="0">
                <a:latin typeface="Menlo" charset="0"/>
                <a:ea typeface="Menlo" charset="0"/>
                <a:cs typeface="Menlo" charset="0"/>
              </a:rPr>
              <a:t>  maker = name</a:t>
            </a:r>
          </a:p>
          <a:p>
            <a:r>
              <a:rPr lang="en-US" dirty="0">
                <a:latin typeface="Menlo" charset="0"/>
                <a:ea typeface="Menlo" charset="0"/>
                <a:cs typeface="Menlo" charset="0"/>
              </a:rPr>
              <a:t>AND </a:t>
            </a:r>
            <a:r>
              <a:rPr lang="en-US" dirty="0" err="1">
                <a:latin typeface="Menlo" charset="0"/>
                <a:ea typeface="Menlo" charset="0"/>
                <a:cs typeface="Menlo" charset="0"/>
              </a:rPr>
              <a:t>factory_loc</a:t>
            </a:r>
            <a:r>
              <a:rPr lang="en-US" dirty="0">
                <a:latin typeface="Menlo" charset="0"/>
                <a:ea typeface="Menlo" charset="0"/>
                <a:cs typeface="Menlo" charset="0"/>
              </a:rPr>
              <a:t>=‘China’</a:t>
            </a:r>
            <a:endParaRPr lang="en-US" i="1" dirty="0">
              <a:latin typeface="Menlo" charset="0"/>
              <a:ea typeface="Menlo" charset="0"/>
              <a:cs typeface="Menlo" charset="0"/>
            </a:endParaRPr>
          </a:p>
        </p:txBody>
      </p:sp>
      <p:grpSp>
        <p:nvGrpSpPr>
          <p:cNvPr id="12" name="Group 11"/>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298863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Set Operators</a:t>
              </a:r>
            </a:p>
          </p:txBody>
        </p:sp>
      </p:grpSp>
      <p:sp>
        <p:nvSpPr>
          <p:cNvPr id="4" name="TextBox 3"/>
          <p:cNvSpPr txBox="1"/>
          <p:nvPr/>
        </p:nvSpPr>
        <p:spPr>
          <a:xfrm>
            <a:off x="4960396" y="1409035"/>
            <a:ext cx="4995022" cy="461665"/>
          </a:xfrm>
          <a:prstGeom prst="rect">
            <a:avLst/>
          </a:prstGeom>
          <a:noFill/>
        </p:spPr>
        <p:txBody>
          <a:bodyPr wrap="none" rtlCol="0">
            <a:spAutoFit/>
          </a:bodyPr>
          <a:lstStyle/>
          <a:p>
            <a:r>
              <a:rPr lang="en-US" sz="2400" dirty="0">
                <a:latin typeface="+mj-lt"/>
              </a:rPr>
              <a:t>Example:  C  JOIN  P on maker = name</a:t>
            </a:r>
          </a:p>
        </p:txBody>
      </p:sp>
      <p:graphicFrame>
        <p:nvGraphicFramePr>
          <p:cNvPr id="6" name="Table 5"/>
          <p:cNvGraphicFramePr>
            <a:graphicFrameLocks noGrp="1"/>
          </p:cNvGraphicFramePr>
          <p:nvPr>
            <p:extLst/>
          </p:nvPr>
        </p:nvGraphicFramePr>
        <p:xfrm>
          <a:off x="4960396" y="1870700"/>
          <a:ext cx="6753185" cy="1112520"/>
        </p:xfrm>
        <a:graphic>
          <a:graphicData uri="http://schemas.openxmlformats.org/drawingml/2006/table">
            <a:tbl>
              <a:tblPr firstRow="1" bandRow="1">
                <a:tableStyleId>{5940675A-B579-460E-94D1-54222C63F5DA}</a:tableStyleId>
              </a:tblPr>
              <a:tblGrid>
                <a:gridCol w="1350637">
                  <a:extLst>
                    <a:ext uri="{9D8B030D-6E8A-4147-A177-3AD203B41FA5}">
                      <a16:colId xmlns:a16="http://schemas.microsoft.com/office/drawing/2014/main" val="20000"/>
                    </a:ext>
                  </a:extLst>
                </a:gridCol>
                <a:gridCol w="1350637">
                  <a:extLst>
                    <a:ext uri="{9D8B030D-6E8A-4147-A177-3AD203B41FA5}">
                      <a16:colId xmlns:a16="http://schemas.microsoft.com/office/drawing/2014/main" val="20001"/>
                    </a:ext>
                  </a:extLst>
                </a:gridCol>
                <a:gridCol w="1350637">
                  <a:extLst>
                    <a:ext uri="{9D8B030D-6E8A-4147-A177-3AD203B41FA5}">
                      <a16:colId xmlns:a16="http://schemas.microsoft.com/office/drawing/2014/main" val="20002"/>
                    </a:ext>
                  </a:extLst>
                </a:gridCol>
                <a:gridCol w="1266012">
                  <a:extLst>
                    <a:ext uri="{9D8B030D-6E8A-4147-A177-3AD203B41FA5}">
                      <a16:colId xmlns:a16="http://schemas.microsoft.com/office/drawing/2014/main" val="20003"/>
                    </a:ext>
                  </a:extLst>
                </a:gridCol>
                <a:gridCol w="1435262">
                  <a:extLst>
                    <a:ext uri="{9D8B030D-6E8A-4147-A177-3AD203B41FA5}">
                      <a16:colId xmlns:a16="http://schemas.microsoft.com/office/drawing/2014/main" val="20004"/>
                    </a:ext>
                  </a:extLst>
                </a:gridCol>
              </a:tblGrid>
              <a:tr h="370840">
                <a:tc>
                  <a:txBody>
                    <a:bodyPr/>
                    <a:lstStyle/>
                    <a:p>
                      <a:r>
                        <a:rPr lang="en-US" dirty="0" err="1"/>
                        <a:t>C.name</a:t>
                      </a:r>
                      <a:endParaRPr lang="en-US" dirty="0"/>
                    </a:p>
                  </a:txBody>
                  <a:tcPr/>
                </a:tc>
                <a:tc>
                  <a:txBody>
                    <a:bodyPr/>
                    <a:lstStyle/>
                    <a:p>
                      <a:r>
                        <a:rPr lang="en-US" dirty="0" err="1"/>
                        <a:t>C.hq_city</a:t>
                      </a:r>
                      <a:endParaRPr lang="en-US" dirty="0"/>
                    </a:p>
                  </a:txBody>
                  <a:tcPr/>
                </a:tc>
                <a:tc>
                  <a:txBody>
                    <a:bodyPr/>
                    <a:lstStyle/>
                    <a:p>
                      <a:r>
                        <a:rPr lang="en-US" dirty="0" err="1"/>
                        <a:t>P.pname</a:t>
                      </a:r>
                      <a:endParaRPr lang="en-US" dirty="0"/>
                    </a:p>
                  </a:txBody>
                  <a:tcPr/>
                </a:tc>
                <a:tc>
                  <a:txBody>
                    <a:bodyPr/>
                    <a:lstStyle/>
                    <a:p>
                      <a:r>
                        <a:rPr lang="en-US" dirty="0" err="1"/>
                        <a:t>P.maker</a:t>
                      </a:r>
                      <a:endParaRPr lang="en-US" dirty="0"/>
                    </a:p>
                  </a:txBody>
                  <a:tcPr/>
                </a:tc>
                <a:tc>
                  <a:txBody>
                    <a:bodyPr/>
                    <a:lstStyle/>
                    <a:p>
                      <a:r>
                        <a:rPr lang="en-US" dirty="0" err="1"/>
                        <a:t>P.factory_loc</a:t>
                      </a:r>
                      <a:endParaRPr lang="en-US" dirty="0"/>
                    </a:p>
                  </a:txBody>
                  <a:tcPr/>
                </a:tc>
                <a:extLst>
                  <a:ext uri="{0D108BD9-81ED-4DB2-BD59-A6C34878D82A}">
                    <a16:rowId xmlns:a16="http://schemas.microsoft.com/office/drawing/2014/main" val="10000"/>
                  </a:ext>
                </a:extLst>
              </a:tr>
              <a:tr h="370840">
                <a:tc>
                  <a:txBody>
                    <a:bodyPr/>
                    <a:lstStyle/>
                    <a:p>
                      <a:r>
                        <a:rPr lang="en-US" dirty="0"/>
                        <a:t>X Co.</a:t>
                      </a:r>
                    </a:p>
                  </a:txBody>
                  <a:tcPr/>
                </a:tc>
                <a:tc>
                  <a:txBody>
                    <a:bodyPr/>
                    <a:lstStyle/>
                    <a:p>
                      <a:r>
                        <a:rPr lang="en-US" dirty="0"/>
                        <a:t>Seattle</a:t>
                      </a:r>
                    </a:p>
                  </a:txBody>
                  <a:tcPr/>
                </a:tc>
                <a:tc>
                  <a:txBody>
                    <a:bodyPr/>
                    <a:lstStyle/>
                    <a:p>
                      <a:r>
                        <a:rPr lang="en-US" dirty="0"/>
                        <a:t>X</a:t>
                      </a:r>
                    </a:p>
                  </a:txBody>
                  <a:tcPr/>
                </a:tc>
                <a:tc>
                  <a:txBody>
                    <a:bodyPr/>
                    <a:lstStyle/>
                    <a:p>
                      <a:r>
                        <a:rPr lang="en-US" dirty="0"/>
                        <a:t>X Co.</a:t>
                      </a:r>
                    </a:p>
                  </a:txBody>
                  <a:tcPr/>
                </a:tc>
                <a:tc>
                  <a:txBody>
                    <a:bodyPr/>
                    <a:lstStyle/>
                    <a:p>
                      <a:r>
                        <a:rPr lang="en-US" dirty="0"/>
                        <a:t>U.S.</a:t>
                      </a:r>
                    </a:p>
                  </a:txBody>
                  <a:tcPr/>
                </a:tc>
                <a:extLst>
                  <a:ext uri="{0D108BD9-81ED-4DB2-BD59-A6C34878D82A}">
                    <a16:rowId xmlns:a16="http://schemas.microsoft.com/office/drawing/2014/main" val="10001"/>
                  </a:ext>
                </a:extLst>
              </a:tr>
              <a:tr h="370840">
                <a:tc>
                  <a:txBody>
                    <a:bodyPr/>
                    <a:lstStyle/>
                    <a:p>
                      <a:r>
                        <a:rPr lang="en-US" dirty="0"/>
                        <a:t>Y Inc.</a:t>
                      </a:r>
                    </a:p>
                  </a:txBody>
                  <a:tcPr/>
                </a:tc>
                <a:tc>
                  <a:txBody>
                    <a:bodyPr/>
                    <a:lstStyle/>
                    <a:p>
                      <a:r>
                        <a:rPr lang="en-US" dirty="0"/>
                        <a:t>Seattle</a:t>
                      </a:r>
                    </a:p>
                  </a:txBody>
                  <a:tcPr/>
                </a:tc>
                <a:tc>
                  <a:txBody>
                    <a:bodyPr/>
                    <a:lstStyle/>
                    <a:p>
                      <a:r>
                        <a:rPr lang="en-US" dirty="0"/>
                        <a:t>X</a:t>
                      </a:r>
                    </a:p>
                  </a:txBody>
                  <a:tcPr/>
                </a:tc>
                <a:tc>
                  <a:txBody>
                    <a:bodyPr/>
                    <a:lstStyle/>
                    <a:p>
                      <a:r>
                        <a:rPr lang="en-US" dirty="0"/>
                        <a:t>Y</a:t>
                      </a:r>
                      <a:r>
                        <a:rPr lang="en-US" baseline="0" dirty="0"/>
                        <a:t> Inc.</a:t>
                      </a:r>
                      <a:endParaRPr lang="en-US" dirty="0"/>
                    </a:p>
                  </a:txBody>
                  <a:tcPr/>
                </a:tc>
                <a:tc>
                  <a:txBody>
                    <a:bodyPr/>
                    <a:lstStyle/>
                    <a:p>
                      <a:r>
                        <a:rPr lang="en-US" dirty="0"/>
                        <a:t>China</a:t>
                      </a:r>
                    </a:p>
                  </a:txBody>
                  <a:tcPr/>
                </a:tc>
                <a:extLst>
                  <a:ext uri="{0D108BD9-81ED-4DB2-BD59-A6C34878D82A}">
                    <a16:rowId xmlns:a16="http://schemas.microsoft.com/office/drawing/2014/main" val="10002"/>
                  </a:ext>
                </a:extLst>
              </a:tr>
            </a:tbl>
          </a:graphicData>
        </a:graphic>
      </p:graphicFrame>
      <p:sp>
        <p:nvSpPr>
          <p:cNvPr id="13" name="Rounded Rectangle 12"/>
          <p:cNvSpPr/>
          <p:nvPr/>
        </p:nvSpPr>
        <p:spPr>
          <a:xfrm>
            <a:off x="370390" y="3078866"/>
            <a:ext cx="3738623" cy="868101"/>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73389" y="4438069"/>
            <a:ext cx="3738623" cy="868101"/>
          </a:xfrm>
          <a:prstGeom prst="roundRect">
            <a:avLst/>
          </a:prstGeom>
          <a:solidFill>
            <a:srgbClr val="C00000">
              <a:alpha val="3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871977" y="2210766"/>
            <a:ext cx="6934200" cy="416688"/>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4867799" y="2627454"/>
            <a:ext cx="6938378" cy="429202"/>
          </a:xfrm>
          <a:prstGeom prst="roundRect">
            <a:avLst/>
          </a:prstGeom>
          <a:solidFill>
            <a:srgbClr val="C00000">
              <a:alpha val="3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249763" y="3661844"/>
            <a:ext cx="6174449" cy="1569660"/>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a:latin typeface="+mj-lt"/>
              </a:rPr>
              <a:t>X Co has a factory in the US (but not China)</a:t>
            </a:r>
          </a:p>
          <a:p>
            <a:r>
              <a:rPr lang="en-US" sz="2400" dirty="0">
                <a:latin typeface="+mj-lt"/>
              </a:rPr>
              <a:t>Y Inc. has a factory in China (but not US)</a:t>
            </a:r>
          </a:p>
          <a:p>
            <a:endParaRPr lang="en-US" sz="2400" b="1" dirty="0">
              <a:latin typeface="+mj-lt"/>
            </a:endParaRPr>
          </a:p>
          <a:p>
            <a:r>
              <a:rPr lang="en-US" sz="2400" b="1" dirty="0">
                <a:latin typeface="+mj-lt"/>
              </a:rPr>
              <a:t>But Seattle is returned by the query!</a:t>
            </a:r>
          </a:p>
        </p:txBody>
      </p:sp>
      <p:sp>
        <p:nvSpPr>
          <p:cNvPr id="25" name="TextBox 24"/>
          <p:cNvSpPr txBox="1"/>
          <p:nvPr/>
        </p:nvSpPr>
        <p:spPr>
          <a:xfrm>
            <a:off x="2950369" y="5647750"/>
            <a:ext cx="3727048" cy="95410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We did the INTERSECT on the </a:t>
            </a:r>
            <a:r>
              <a:rPr lang="en-US" sz="2800">
                <a:latin typeface="+mj-lt"/>
              </a:rPr>
              <a:t>wrong attributes!</a:t>
            </a:r>
            <a:endParaRPr lang="en-US" sz="2800" dirty="0">
              <a:latin typeface="+mj-lt"/>
            </a:endParaRPr>
          </a:p>
        </p:txBody>
      </p:sp>
    </p:spTree>
    <p:extLst>
      <p:ext uri="{BB962C8B-B14F-4D97-AF65-F5344CB8AC3E}">
        <p14:creationId xmlns:p14="http://schemas.microsoft.com/office/powerpoint/2010/main" val="200665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Solution: </a:t>
            </a:r>
            <a:r>
              <a:rPr lang="en-US" b="1" dirty="0"/>
              <a:t>Nested Queries</a:t>
            </a:r>
            <a:endParaRPr lang="en-US" dirty="0"/>
          </a:p>
        </p:txBody>
      </p:sp>
      <p:sp>
        <p:nvSpPr>
          <p:cNvPr id="3" name="Slide Number Placeholder 2"/>
          <p:cNvSpPr>
            <a:spLocks noGrp="1"/>
          </p:cNvSpPr>
          <p:nvPr>
            <p:ph type="sldNum" sz="quarter" idx="12"/>
          </p:nvPr>
        </p:nvSpPr>
        <p:spPr/>
        <p:txBody>
          <a:bodyPr/>
          <a:lstStyle/>
          <a:p>
            <a:fld id="{71C162CE-480A-44CE-B867-ADB1FE527ED4}" type="slidenum">
              <a:rPr lang="en-US" smtClean="0"/>
              <a:pPr/>
              <a:t>24</a:t>
            </a:fld>
            <a:endParaRPr lang="en-US" dirty="0"/>
          </a:p>
        </p:txBody>
      </p:sp>
      <p:sp>
        <p:nvSpPr>
          <p:cNvPr id="9" name="Rectangle 8"/>
          <p:cNvSpPr/>
          <p:nvPr/>
        </p:nvSpPr>
        <p:spPr>
          <a:xfrm>
            <a:off x="1676400" y="1589048"/>
            <a:ext cx="5416868" cy="707886"/>
          </a:xfrm>
          <a:prstGeom prst="rect">
            <a:avLst/>
          </a:prstGeom>
          <a:solidFill>
            <a:schemeClr val="bg1"/>
          </a:solidFill>
          <a:ln>
            <a:solidFill>
              <a:schemeClr val="tx1"/>
            </a:solidFill>
          </a:ln>
          <a:effectLst>
            <a:outerShdw blurRad="50800" dist="12700" dir="2700000" algn="tl" rotWithShape="0">
              <a:prstClr val="black">
                <a:alpha val="40000"/>
              </a:prstClr>
            </a:outerShdw>
          </a:effectLst>
        </p:spPr>
        <p:txBody>
          <a:bodyPr wrap="none">
            <a:spAutoFit/>
          </a:bodyPr>
          <a:lstStyle/>
          <a:p>
            <a:r>
              <a:rPr lang="en-US" sz="2000" dirty="0">
                <a:solidFill>
                  <a:schemeClr val="accent2"/>
                </a:solidFill>
                <a:latin typeface="Menlo" charset="0"/>
                <a:ea typeface="Menlo" charset="0"/>
                <a:cs typeface="Menlo" charset="0"/>
              </a:rPr>
              <a:t>Company(</a:t>
            </a:r>
            <a:r>
              <a:rPr lang="en-US" sz="2000" u="sng" dirty="0">
                <a:solidFill>
                  <a:schemeClr val="accent2"/>
                </a:solidFill>
                <a:latin typeface="Menlo" charset="0"/>
                <a:ea typeface="Menlo" charset="0"/>
                <a:cs typeface="Menlo" charset="0"/>
              </a:rPr>
              <a:t>name</a:t>
            </a:r>
            <a:r>
              <a:rPr lang="en-US" sz="2000" dirty="0">
                <a:solidFill>
                  <a:schemeClr val="accent2"/>
                </a:solidFill>
                <a:latin typeface="Menlo" charset="0"/>
                <a:ea typeface="Menlo" charset="0"/>
                <a:cs typeface="Menlo" charset="0"/>
              </a:rPr>
              <a:t>, </a:t>
            </a:r>
            <a:r>
              <a:rPr lang="en-US" sz="2000" dirty="0" err="1">
                <a:solidFill>
                  <a:schemeClr val="accent2"/>
                </a:solidFill>
                <a:latin typeface="Menlo" charset="0"/>
                <a:ea typeface="Menlo" charset="0"/>
                <a:cs typeface="Menlo" charset="0"/>
              </a:rPr>
              <a:t>hq_city</a:t>
            </a:r>
            <a:r>
              <a:rPr lang="en-US" sz="2000" dirty="0">
                <a:solidFill>
                  <a:schemeClr val="accent2"/>
                </a:solidFill>
                <a:latin typeface="Menlo" charset="0"/>
                <a:ea typeface="Menlo" charset="0"/>
                <a:cs typeface="Menlo" charset="0"/>
              </a:rPr>
              <a:t>)</a:t>
            </a:r>
          </a:p>
          <a:p>
            <a:r>
              <a:rPr lang="en-US" sz="2000" dirty="0">
                <a:solidFill>
                  <a:schemeClr val="accent2"/>
                </a:solidFill>
                <a:latin typeface="Menlo" charset="0"/>
                <a:ea typeface="Menlo" charset="0"/>
                <a:cs typeface="Menlo" charset="0"/>
              </a:rPr>
              <a:t>Product(</a:t>
            </a:r>
            <a:r>
              <a:rPr lang="en-US" sz="2000" u="sng" dirty="0" err="1">
                <a:solidFill>
                  <a:schemeClr val="accent2"/>
                </a:solidFill>
                <a:latin typeface="Menlo" charset="0"/>
                <a:ea typeface="Menlo" charset="0"/>
                <a:cs typeface="Menlo" charset="0"/>
              </a:rPr>
              <a:t>pname</a:t>
            </a:r>
            <a:r>
              <a:rPr lang="en-US" sz="2000" dirty="0">
                <a:solidFill>
                  <a:schemeClr val="accent2"/>
                </a:solidFill>
                <a:latin typeface="Menlo" charset="0"/>
                <a:ea typeface="Menlo" charset="0"/>
                <a:cs typeface="Menlo" charset="0"/>
              </a:rPr>
              <a:t>, maker, </a:t>
            </a:r>
            <a:r>
              <a:rPr lang="en-US" sz="2000" dirty="0" err="1">
                <a:solidFill>
                  <a:schemeClr val="accent2"/>
                </a:solidFill>
                <a:latin typeface="Menlo" charset="0"/>
                <a:ea typeface="Menlo" charset="0"/>
                <a:cs typeface="Menlo" charset="0"/>
              </a:rPr>
              <a:t>factory_loc</a:t>
            </a:r>
            <a:r>
              <a:rPr lang="en-US" sz="2000" dirty="0">
                <a:solidFill>
                  <a:schemeClr val="accent2"/>
                </a:solidFill>
                <a:latin typeface="Menlo" charset="0"/>
                <a:ea typeface="Menlo" charset="0"/>
                <a:cs typeface="Menlo" charset="0"/>
              </a:rPr>
              <a:t>)</a:t>
            </a:r>
            <a:endParaRPr lang="en-US" sz="2000" dirty="0">
              <a:latin typeface="Menlo" charset="0"/>
              <a:ea typeface="Menlo" charset="0"/>
              <a:cs typeface="Menlo" charset="0"/>
            </a:endParaRPr>
          </a:p>
        </p:txBody>
      </p:sp>
      <p:sp>
        <p:nvSpPr>
          <p:cNvPr id="10" name="TextBox 9"/>
          <p:cNvSpPr txBox="1"/>
          <p:nvPr/>
        </p:nvSpPr>
        <p:spPr>
          <a:xfrm>
            <a:off x="1676400" y="2592358"/>
            <a:ext cx="6540500" cy="378565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2000" dirty="0">
                <a:solidFill>
                  <a:schemeClr val="accent2"/>
                </a:solidFill>
                <a:latin typeface="Menlo" charset="0"/>
                <a:ea typeface="Menlo" charset="0"/>
                <a:cs typeface="Menlo" charset="0"/>
              </a:rPr>
              <a:t>SELECT DISTINCT</a:t>
            </a:r>
            <a:r>
              <a:rPr lang="en-US" sz="2000" dirty="0">
                <a:latin typeface="Menlo" charset="0"/>
                <a:ea typeface="Menlo" charset="0"/>
                <a:cs typeface="Menlo" charset="0"/>
              </a:rPr>
              <a:t> </a:t>
            </a:r>
            <a:r>
              <a:rPr lang="en-US" sz="2000" dirty="0" err="1">
                <a:latin typeface="Menlo" charset="0"/>
                <a:ea typeface="Menlo" charset="0"/>
                <a:cs typeface="Menlo" charset="0"/>
              </a:rPr>
              <a:t>hq_city</a:t>
            </a:r>
            <a:endParaRPr lang="en-US" sz="2000" dirty="0">
              <a:latin typeface="Menlo" charset="0"/>
              <a:ea typeface="Menlo" charset="0"/>
              <a:cs typeface="Menlo" charset="0"/>
            </a:endParaRPr>
          </a:p>
          <a:p>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Company, Product</a:t>
            </a:r>
          </a:p>
          <a:p>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maker = name </a:t>
            </a:r>
          </a:p>
          <a:p>
            <a:r>
              <a:rPr lang="en-US" sz="2000" dirty="0">
                <a:latin typeface="Menlo" charset="0"/>
                <a:ea typeface="Menlo" charset="0"/>
                <a:cs typeface="Menlo" charset="0"/>
              </a:rPr>
              <a:t>       AND name </a:t>
            </a:r>
            <a:r>
              <a:rPr lang="en-US" sz="2000" dirty="0">
                <a:solidFill>
                  <a:srgbClr val="FF0000"/>
                </a:solidFill>
                <a:latin typeface="Menlo" charset="0"/>
                <a:ea typeface="Menlo" charset="0"/>
                <a:cs typeface="Menlo" charset="0"/>
              </a:rPr>
              <a:t>IN </a:t>
            </a:r>
            <a:r>
              <a:rPr lang="en-US" sz="2000" dirty="0">
                <a:latin typeface="Menlo" charset="0"/>
                <a:ea typeface="Menlo" charset="0"/>
                <a:cs typeface="Menlo" charset="0"/>
              </a:rPr>
              <a:t>(</a:t>
            </a:r>
          </a:p>
          <a:p>
            <a:r>
              <a:rPr lang="en-US" sz="2000" dirty="0">
                <a:solidFill>
                  <a:schemeClr val="accent2"/>
                </a:solidFill>
                <a:latin typeface="Menlo" charset="0"/>
                <a:ea typeface="Menlo" charset="0"/>
                <a:cs typeface="Menlo" charset="0"/>
              </a:rPr>
              <a:t>		SELECT</a:t>
            </a:r>
            <a:r>
              <a:rPr lang="en-US" sz="2000" dirty="0">
                <a:latin typeface="Menlo" charset="0"/>
                <a:ea typeface="Menlo" charset="0"/>
                <a:cs typeface="Menlo" charset="0"/>
              </a:rPr>
              <a:t> maker</a:t>
            </a:r>
          </a:p>
          <a:p>
            <a:r>
              <a:rPr lang="en-US" sz="2000" dirty="0">
                <a:solidFill>
                  <a:schemeClr val="accent2"/>
                </a:solidFill>
                <a:latin typeface="Menlo" charset="0"/>
                <a:ea typeface="Menlo" charset="0"/>
                <a:cs typeface="Menlo" charset="0"/>
              </a:rPr>
              <a:t>	  	FROM</a:t>
            </a:r>
            <a:r>
              <a:rPr lang="en-US" sz="2000" dirty="0">
                <a:latin typeface="Menlo" charset="0"/>
                <a:ea typeface="Menlo" charset="0"/>
                <a:cs typeface="Menlo" charset="0"/>
              </a:rPr>
              <a:t>   Product</a:t>
            </a:r>
          </a:p>
          <a:p>
            <a:r>
              <a:rPr lang="en-US" sz="2000" dirty="0">
                <a:latin typeface="Menlo" charset="0"/>
                <a:ea typeface="Menlo" charset="0"/>
                <a:cs typeface="Menlo" charset="0"/>
              </a:rPr>
              <a:t>	  	</a:t>
            </a:r>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a:t>
            </a:r>
            <a:r>
              <a:rPr lang="en-US" sz="2000" dirty="0" err="1">
                <a:latin typeface="Menlo" charset="0"/>
                <a:ea typeface="Menlo" charset="0"/>
                <a:cs typeface="Menlo" charset="0"/>
              </a:rPr>
              <a:t>factory_loc</a:t>
            </a:r>
            <a:r>
              <a:rPr lang="en-US" sz="2000" dirty="0">
                <a:latin typeface="Menlo" charset="0"/>
                <a:ea typeface="Menlo" charset="0"/>
                <a:cs typeface="Menlo" charset="0"/>
              </a:rPr>
              <a:t> = ‘US’)</a:t>
            </a:r>
          </a:p>
          <a:p>
            <a:r>
              <a:rPr lang="en-US" sz="2000" dirty="0">
                <a:latin typeface="Menlo" charset="0"/>
                <a:ea typeface="Menlo" charset="0"/>
                <a:cs typeface="Menlo" charset="0"/>
              </a:rPr>
              <a:t>	 AND name </a:t>
            </a:r>
            <a:r>
              <a:rPr lang="en-US" sz="2000" dirty="0">
                <a:solidFill>
                  <a:srgbClr val="FF0000"/>
                </a:solidFill>
                <a:latin typeface="Menlo" charset="0"/>
                <a:ea typeface="Menlo" charset="0"/>
                <a:cs typeface="Menlo" charset="0"/>
              </a:rPr>
              <a:t>IN </a:t>
            </a:r>
            <a:r>
              <a:rPr lang="en-US" sz="2000" dirty="0">
                <a:latin typeface="Menlo" charset="0"/>
                <a:ea typeface="Menlo" charset="0"/>
                <a:cs typeface="Menlo" charset="0"/>
              </a:rPr>
              <a:t>(</a:t>
            </a:r>
          </a:p>
          <a:p>
            <a:r>
              <a:rPr lang="en-US" sz="2000" dirty="0">
                <a:solidFill>
                  <a:schemeClr val="accent2"/>
                </a:solidFill>
                <a:latin typeface="Menlo" charset="0"/>
                <a:ea typeface="Menlo" charset="0"/>
                <a:cs typeface="Menlo" charset="0"/>
              </a:rPr>
              <a:t>		SELECT</a:t>
            </a:r>
            <a:r>
              <a:rPr lang="en-US" sz="2000" dirty="0">
                <a:latin typeface="Menlo" charset="0"/>
                <a:ea typeface="Menlo" charset="0"/>
                <a:cs typeface="Menlo" charset="0"/>
              </a:rPr>
              <a:t> maker</a:t>
            </a:r>
          </a:p>
          <a:p>
            <a:r>
              <a:rPr lang="en-US" sz="2000" dirty="0">
                <a:solidFill>
                  <a:schemeClr val="accent2"/>
                </a:solidFill>
                <a:latin typeface="Menlo" charset="0"/>
                <a:ea typeface="Menlo" charset="0"/>
                <a:cs typeface="Menlo" charset="0"/>
              </a:rPr>
              <a:t>	  	FROM</a:t>
            </a:r>
            <a:r>
              <a:rPr lang="en-US" sz="2000" dirty="0">
                <a:latin typeface="Menlo" charset="0"/>
                <a:ea typeface="Menlo" charset="0"/>
                <a:cs typeface="Menlo" charset="0"/>
              </a:rPr>
              <a:t>   Product</a:t>
            </a:r>
          </a:p>
          <a:p>
            <a:r>
              <a:rPr lang="en-US" sz="2000" dirty="0">
                <a:latin typeface="Menlo" charset="0"/>
                <a:ea typeface="Menlo" charset="0"/>
                <a:cs typeface="Menlo" charset="0"/>
              </a:rPr>
              <a:t>	  	</a:t>
            </a:r>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a:t>
            </a:r>
            <a:r>
              <a:rPr lang="en-US" sz="2000" dirty="0" err="1">
                <a:latin typeface="Menlo" charset="0"/>
                <a:ea typeface="Menlo" charset="0"/>
                <a:cs typeface="Menlo" charset="0"/>
              </a:rPr>
              <a:t>factory_loc</a:t>
            </a:r>
            <a:r>
              <a:rPr lang="en-US" sz="2000" dirty="0">
                <a:latin typeface="Menlo" charset="0"/>
                <a:ea typeface="Menlo" charset="0"/>
                <a:cs typeface="Menlo" charset="0"/>
              </a:rPr>
              <a:t> = ‘China’)</a:t>
            </a:r>
            <a:endParaRPr lang="en-US" sz="2000" i="1" dirty="0">
              <a:latin typeface="Menlo" charset="0"/>
              <a:ea typeface="Menlo" charset="0"/>
              <a:cs typeface="Menlo" charset="0"/>
            </a:endParaRPr>
          </a:p>
          <a:p>
            <a:endParaRPr lang="en-US" sz="2000" i="1" dirty="0">
              <a:latin typeface="Menlo" charset="0"/>
              <a:ea typeface="Menlo" charset="0"/>
              <a:cs typeface="Menlo" charset="0"/>
            </a:endParaRPr>
          </a:p>
        </p:txBody>
      </p:sp>
      <p:grpSp>
        <p:nvGrpSpPr>
          <p:cNvPr id="12" name="Group 11"/>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309135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Nested Queries</a:t>
              </a:r>
            </a:p>
          </p:txBody>
        </p:sp>
      </p:grpSp>
      <p:sp>
        <p:nvSpPr>
          <p:cNvPr id="13" name="TextBox 12"/>
          <p:cNvSpPr txBox="1"/>
          <p:nvPr/>
        </p:nvSpPr>
        <p:spPr>
          <a:xfrm>
            <a:off x="8610600" y="1770546"/>
            <a:ext cx="3009900" cy="1815882"/>
          </a:xfrm>
          <a:prstGeom prst="rect">
            <a:avLst/>
          </a:prstGeom>
          <a:noFill/>
          <a:effectLst/>
        </p:spPr>
        <p:txBody>
          <a:bodyPr wrap="square" rtlCol="0">
            <a:spAutoFit/>
          </a:bodyPr>
          <a:lstStyle/>
          <a:p>
            <a:r>
              <a:rPr lang="en-US" sz="2800" i="1" dirty="0">
                <a:latin typeface="+mj-lt"/>
              </a:rPr>
              <a:t>“Headquarters of companies which make gizmos in US </a:t>
            </a:r>
            <a:r>
              <a:rPr lang="en-US" sz="2800" b="1" i="1" dirty="0">
                <a:latin typeface="+mj-lt"/>
              </a:rPr>
              <a:t>AND</a:t>
            </a:r>
            <a:r>
              <a:rPr lang="en-US" sz="2800" i="1" dirty="0">
                <a:latin typeface="+mj-lt"/>
              </a:rPr>
              <a:t> China”</a:t>
            </a:r>
          </a:p>
        </p:txBody>
      </p:sp>
      <p:sp>
        <p:nvSpPr>
          <p:cNvPr id="4" name="TextBox 3"/>
          <p:cNvSpPr txBox="1"/>
          <p:nvPr/>
        </p:nvSpPr>
        <p:spPr>
          <a:xfrm>
            <a:off x="8727311" y="3946967"/>
            <a:ext cx="2893189" cy="1938992"/>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a:latin typeface="+mj-lt"/>
              </a:rPr>
              <a:t>Note: If we hadn’t used DISTINCT here, how many copies of each </a:t>
            </a:r>
            <a:r>
              <a:rPr lang="en-US" sz="2400" dirty="0" err="1">
                <a:latin typeface="+mj-lt"/>
              </a:rPr>
              <a:t>hq_city</a:t>
            </a:r>
            <a:r>
              <a:rPr lang="en-US" sz="2400" dirty="0">
                <a:latin typeface="+mj-lt"/>
              </a:rPr>
              <a:t> would have been returned?</a:t>
            </a:r>
          </a:p>
        </p:txBody>
      </p:sp>
    </p:spTree>
    <p:extLst>
      <p:ext uri="{BB962C8B-B14F-4D97-AF65-F5344CB8AC3E}">
        <p14:creationId xmlns:p14="http://schemas.microsoft.com/office/powerpoint/2010/main" val="152377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High-level note on nested queries</a:t>
            </a:r>
          </a:p>
        </p:txBody>
      </p:sp>
      <p:sp>
        <p:nvSpPr>
          <p:cNvPr id="3" name="Content Placeholder 2"/>
          <p:cNvSpPr>
            <a:spLocks noGrp="1"/>
          </p:cNvSpPr>
          <p:nvPr>
            <p:ph idx="1"/>
          </p:nvPr>
        </p:nvSpPr>
        <p:spPr/>
        <p:txBody>
          <a:bodyPr/>
          <a:lstStyle/>
          <a:p>
            <a:r>
              <a:rPr lang="en-US" dirty="0"/>
              <a:t>We can do nested queries because SQL is </a:t>
            </a:r>
            <a:r>
              <a:rPr lang="en-US" b="1" i="1" dirty="0"/>
              <a:t>compositional:</a:t>
            </a:r>
            <a:endParaRPr lang="en-US" dirty="0"/>
          </a:p>
          <a:p>
            <a:pPr lvl="1"/>
            <a:endParaRPr lang="en-US" dirty="0"/>
          </a:p>
          <a:p>
            <a:pPr lvl="1"/>
            <a:r>
              <a:rPr lang="en-US" dirty="0"/>
              <a:t>Everything (inputs / outputs) is represented as </a:t>
            </a:r>
            <a:r>
              <a:rPr lang="en-US" dirty="0" err="1"/>
              <a:t>multisets</a:t>
            </a:r>
            <a:r>
              <a:rPr lang="en-US" dirty="0"/>
              <a:t>- the output of one query can thus be used as the input to another (nesting)!</a:t>
            </a:r>
          </a:p>
          <a:p>
            <a:pPr lvl="1"/>
            <a:endParaRPr lang="en-US" dirty="0"/>
          </a:p>
          <a:p>
            <a:r>
              <a:rPr lang="en-US" dirty="0"/>
              <a:t>This is </a:t>
            </a:r>
            <a:r>
              <a:rPr lang="en-US" u="sng" dirty="0"/>
              <a:t>extremely</a:t>
            </a:r>
            <a:r>
              <a:rPr lang="en-US" dirty="0"/>
              <a:t> powerful!</a:t>
            </a:r>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309135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Nested Queries</a:t>
              </a:r>
            </a:p>
          </p:txBody>
        </p:sp>
      </p:grpSp>
    </p:spTree>
    <p:extLst>
      <p:ext uri="{BB962C8B-B14F-4D97-AF65-F5344CB8AC3E}">
        <p14:creationId xmlns:p14="http://schemas.microsoft.com/office/powerpoint/2010/main" val="1999631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48C45DB7-4617-4575-9446-CC3ED7D53B58}" type="slidenum">
              <a:rPr lang="en-US"/>
              <a:pPr/>
              <a:t>26</a:t>
            </a:fld>
            <a:endParaRPr lang="en-US"/>
          </a:p>
        </p:txBody>
      </p:sp>
      <p:sp>
        <p:nvSpPr>
          <p:cNvPr id="180226" name="Rectangle 2"/>
          <p:cNvSpPr>
            <a:spLocks noGrp="1" noChangeArrowheads="1"/>
          </p:cNvSpPr>
          <p:nvPr>
            <p:ph type="title"/>
          </p:nvPr>
        </p:nvSpPr>
        <p:spPr/>
        <p:txBody>
          <a:bodyPr>
            <a:normAutofit/>
          </a:bodyPr>
          <a:lstStyle/>
          <a:p>
            <a:r>
              <a:rPr lang="en-US" dirty="0"/>
              <a:t>Nested queries: Sub-queries Return Relations</a:t>
            </a:r>
          </a:p>
        </p:txBody>
      </p:sp>
      <p:sp>
        <p:nvSpPr>
          <p:cNvPr id="180227" name="Text Box 3"/>
          <p:cNvSpPr txBox="1">
            <a:spLocks noChangeArrowheads="1"/>
          </p:cNvSpPr>
          <p:nvPr/>
        </p:nvSpPr>
        <p:spPr bwMode="auto">
          <a:xfrm>
            <a:off x="1281570" y="3436008"/>
            <a:ext cx="6756400" cy="267765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sz="2400" dirty="0">
                <a:solidFill>
                  <a:schemeClr val="accent2"/>
                </a:solidFill>
                <a:latin typeface="Menlo" charset="0"/>
                <a:ea typeface="Menlo" charset="0"/>
                <a:cs typeface="Menlo" charset="0"/>
              </a:rPr>
              <a:t>SELECT </a:t>
            </a:r>
            <a:r>
              <a:rPr lang="en-US" sz="2400" dirty="0" err="1">
                <a:latin typeface="Menlo" charset="0"/>
                <a:ea typeface="Menlo" charset="0"/>
                <a:cs typeface="Menlo" charset="0"/>
              </a:rPr>
              <a:t>c.city</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Company c</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err="1">
                <a:latin typeface="Menlo" charset="0"/>
                <a:ea typeface="Menlo" charset="0"/>
                <a:cs typeface="Menlo" charset="0"/>
              </a:rPr>
              <a:t>c.name</a:t>
            </a:r>
            <a:r>
              <a:rPr lang="en-US" sz="2400" dirty="0">
                <a:latin typeface="Menlo" charset="0"/>
                <a:ea typeface="Menlo" charset="0"/>
                <a:cs typeface="Menlo" charset="0"/>
              </a:rPr>
              <a:t>  </a:t>
            </a:r>
            <a:r>
              <a:rPr lang="en-US" sz="2400" dirty="0">
                <a:solidFill>
                  <a:srgbClr val="FF0066"/>
                </a:solidFill>
                <a:latin typeface="Menlo" charset="0"/>
                <a:ea typeface="Menlo" charset="0"/>
                <a:cs typeface="Menlo" charset="0"/>
              </a:rPr>
              <a:t>IN</a:t>
            </a:r>
            <a:r>
              <a:rPr lang="en-US" sz="2400" dirty="0">
                <a:latin typeface="Menlo" charset="0"/>
                <a:ea typeface="Menlo" charset="0"/>
                <a:cs typeface="Menlo" charset="0"/>
              </a:rPr>
              <a:t> (</a:t>
            </a:r>
          </a:p>
          <a:p>
            <a:pPr eaLnBrk="0" hangingPunct="0"/>
            <a:r>
              <a:rPr lang="en-US" sz="2400" dirty="0">
                <a:solidFill>
                  <a:schemeClr val="accent2"/>
                </a:solidFill>
                <a:latin typeface="Menlo" charset="0"/>
                <a:ea typeface="Menlo" charset="0"/>
                <a:cs typeface="Menlo" charset="0"/>
              </a:rPr>
              <a:t>	SELECT</a:t>
            </a:r>
            <a:r>
              <a:rPr lang="en-US" sz="2400" dirty="0">
                <a:latin typeface="Menlo" charset="0"/>
                <a:ea typeface="Menlo" charset="0"/>
                <a:cs typeface="Menlo" charset="0"/>
              </a:rPr>
              <a:t> </a:t>
            </a:r>
            <a:r>
              <a:rPr lang="en-US" sz="2400" dirty="0" err="1">
                <a:latin typeface="Menlo" charset="0"/>
                <a:ea typeface="Menlo" charset="0"/>
                <a:cs typeface="Menlo" charset="0"/>
              </a:rPr>
              <a:t>pr.maker</a:t>
            </a:r>
            <a:endParaRPr lang="en-US" sz="2400" dirty="0">
              <a:latin typeface="Menlo" charset="0"/>
              <a:ea typeface="Menlo" charset="0"/>
              <a:cs typeface="Menlo" charset="0"/>
            </a:endParaRPr>
          </a:p>
          <a:p>
            <a:pPr eaLnBrk="0" hangingPunct="0"/>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Purchase p, Product </a:t>
            </a:r>
            <a:r>
              <a:rPr lang="en-US" sz="2400" dirty="0" err="1">
                <a:latin typeface="Menlo" charset="0"/>
                <a:ea typeface="Menlo" charset="0"/>
                <a:cs typeface="Menlo" charset="0"/>
              </a:rPr>
              <a:t>pr</a:t>
            </a:r>
            <a:endParaRPr lang="en-US" sz="2400" dirty="0">
              <a:latin typeface="Menlo" charset="0"/>
              <a:ea typeface="Menlo" charset="0"/>
              <a:cs typeface="Menlo" charset="0"/>
            </a:endParaRPr>
          </a:p>
          <a:p>
            <a:pPr eaLnBrk="0" hangingPunct="0"/>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err="1">
                <a:latin typeface="Menlo" charset="0"/>
                <a:ea typeface="Menlo" charset="0"/>
                <a:cs typeface="Menlo" charset="0"/>
              </a:rPr>
              <a:t>p.product</a:t>
            </a:r>
            <a:r>
              <a:rPr lang="en-US" sz="2400" dirty="0">
                <a:latin typeface="Menlo" charset="0"/>
                <a:ea typeface="Menlo" charset="0"/>
                <a:cs typeface="Menlo" charset="0"/>
              </a:rPr>
              <a:t> = </a:t>
            </a:r>
            <a:r>
              <a:rPr lang="en-US" sz="2400" dirty="0" err="1">
                <a:latin typeface="Menlo" charset="0"/>
                <a:ea typeface="Menlo" charset="0"/>
                <a:cs typeface="Menlo" charset="0"/>
              </a:rPr>
              <a:t>pr.name</a:t>
            </a:r>
            <a:r>
              <a:rPr lang="en-US" sz="2400" dirty="0">
                <a:latin typeface="Menlo" charset="0"/>
                <a:ea typeface="Menlo" charset="0"/>
                <a:cs typeface="Menlo" charset="0"/>
              </a:rPr>
              <a:t> </a:t>
            </a:r>
          </a:p>
          <a:p>
            <a:pPr eaLnBrk="0" hangingPunct="0"/>
            <a:r>
              <a:rPr lang="en-US" sz="2400" dirty="0">
                <a:latin typeface="Menlo" charset="0"/>
                <a:ea typeface="Menlo" charset="0"/>
                <a:cs typeface="Menlo" charset="0"/>
              </a:rPr>
              <a:t>	   AND </a:t>
            </a:r>
            <a:r>
              <a:rPr lang="en-US" sz="2400" dirty="0" err="1">
                <a:latin typeface="Menlo" charset="0"/>
                <a:ea typeface="Menlo" charset="0"/>
                <a:cs typeface="Menlo" charset="0"/>
              </a:rPr>
              <a:t>p.buyer</a:t>
            </a:r>
            <a:r>
              <a:rPr lang="en-US" sz="2400" dirty="0">
                <a:latin typeface="Menlo" charset="0"/>
                <a:ea typeface="Menlo" charset="0"/>
                <a:cs typeface="Menlo" charset="0"/>
              </a:rPr>
              <a:t> = ‘Joe Blow‘)</a:t>
            </a:r>
          </a:p>
        </p:txBody>
      </p:sp>
      <p:sp>
        <p:nvSpPr>
          <p:cNvPr id="180228" name="Text Box 4"/>
          <p:cNvSpPr txBox="1">
            <a:spLocks noChangeArrowheads="1"/>
          </p:cNvSpPr>
          <p:nvPr/>
        </p:nvSpPr>
        <p:spPr bwMode="auto">
          <a:xfrm>
            <a:off x="8901570" y="3436008"/>
            <a:ext cx="2452230" cy="2380592"/>
          </a:xfrm>
          <a:prstGeom prst="rect">
            <a:avLst/>
          </a:prstGeom>
          <a:noFill/>
          <a:ln w="9525">
            <a:noFill/>
            <a:miter lim="800000"/>
            <a:headEnd/>
            <a:tailEnd/>
          </a:ln>
          <a:effectLst/>
        </p:spPr>
        <p:txBody>
          <a:bodyPr wrap="square">
            <a:spAutoFit/>
          </a:bodyPr>
          <a:lstStyle/>
          <a:p>
            <a:pPr eaLnBrk="0" hangingPunct="0"/>
            <a:r>
              <a:rPr lang="en-US" sz="2400" dirty="0">
                <a:latin typeface="+mj-lt"/>
              </a:rPr>
              <a:t>“Cities where one   can find companies that manufacture products bought by Joe Blow”</a:t>
            </a:r>
          </a:p>
        </p:txBody>
      </p:sp>
      <p:sp>
        <p:nvSpPr>
          <p:cNvPr id="180230" name="Rectangle 6"/>
          <p:cNvSpPr>
            <a:spLocks noChangeArrowheads="1"/>
          </p:cNvSpPr>
          <p:nvPr/>
        </p:nvSpPr>
        <p:spPr bwMode="auto">
          <a:xfrm>
            <a:off x="1981201" y="1823413"/>
            <a:ext cx="4493538" cy="10156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spcBef>
                <a:spcPct val="20000"/>
              </a:spcBef>
            </a:pPr>
            <a:r>
              <a:rPr lang="en-US" sz="2000" dirty="0">
                <a:solidFill>
                  <a:schemeClr val="accent2"/>
                </a:solidFill>
                <a:latin typeface="Menlo" charset="0"/>
                <a:ea typeface="Menlo" charset="0"/>
                <a:cs typeface="Menlo" charset="0"/>
              </a:rPr>
              <a:t>Company(</a:t>
            </a:r>
            <a:r>
              <a:rPr lang="en-US" sz="2000" u="sng" dirty="0">
                <a:solidFill>
                  <a:schemeClr val="accent2"/>
                </a:solidFill>
                <a:latin typeface="Menlo" charset="0"/>
                <a:ea typeface="Menlo" charset="0"/>
                <a:cs typeface="Menlo" charset="0"/>
              </a:rPr>
              <a:t>name</a:t>
            </a:r>
            <a:r>
              <a:rPr lang="en-US" sz="2000" dirty="0">
                <a:solidFill>
                  <a:schemeClr val="accent2"/>
                </a:solidFill>
                <a:latin typeface="Menlo" charset="0"/>
                <a:ea typeface="Menlo" charset="0"/>
                <a:cs typeface="Menlo" charset="0"/>
              </a:rPr>
              <a:t>, city)</a:t>
            </a:r>
            <a:br>
              <a:rPr lang="en-US" sz="2000" dirty="0">
                <a:solidFill>
                  <a:schemeClr val="accent2"/>
                </a:solidFill>
                <a:latin typeface="Menlo" charset="0"/>
                <a:ea typeface="Menlo" charset="0"/>
                <a:cs typeface="Menlo" charset="0"/>
              </a:rPr>
            </a:br>
            <a:r>
              <a:rPr lang="en-US" sz="2000" dirty="0">
                <a:solidFill>
                  <a:schemeClr val="accent2"/>
                </a:solidFill>
                <a:latin typeface="Menlo" charset="0"/>
                <a:ea typeface="Menlo" charset="0"/>
                <a:cs typeface="Menlo" charset="0"/>
              </a:rPr>
              <a:t>Product(</a:t>
            </a:r>
            <a:r>
              <a:rPr lang="en-US" sz="2000" u="sng" dirty="0">
                <a:solidFill>
                  <a:schemeClr val="accent2"/>
                </a:solidFill>
                <a:latin typeface="Menlo" charset="0"/>
                <a:ea typeface="Menlo" charset="0"/>
                <a:cs typeface="Menlo" charset="0"/>
              </a:rPr>
              <a:t>name</a:t>
            </a:r>
            <a:r>
              <a:rPr lang="en-US" sz="2000" dirty="0">
                <a:solidFill>
                  <a:schemeClr val="accent2"/>
                </a:solidFill>
                <a:latin typeface="Menlo" charset="0"/>
                <a:ea typeface="Menlo" charset="0"/>
                <a:cs typeface="Menlo" charset="0"/>
              </a:rPr>
              <a:t>, maker)</a:t>
            </a:r>
            <a:br>
              <a:rPr lang="en-US" sz="2000" dirty="0">
                <a:solidFill>
                  <a:schemeClr val="accent2"/>
                </a:solidFill>
                <a:latin typeface="Menlo" charset="0"/>
                <a:ea typeface="Menlo" charset="0"/>
                <a:cs typeface="Menlo" charset="0"/>
              </a:rPr>
            </a:br>
            <a:r>
              <a:rPr lang="en-US" sz="2000" dirty="0">
                <a:solidFill>
                  <a:schemeClr val="accent2"/>
                </a:solidFill>
                <a:latin typeface="Menlo" charset="0"/>
                <a:ea typeface="Menlo" charset="0"/>
                <a:cs typeface="Menlo" charset="0"/>
              </a:rPr>
              <a:t>Purchase(</a:t>
            </a:r>
            <a:r>
              <a:rPr lang="en-US" sz="2000" u="sng" dirty="0">
                <a:solidFill>
                  <a:schemeClr val="accent2"/>
                </a:solidFill>
                <a:latin typeface="Menlo" charset="0"/>
                <a:ea typeface="Menlo" charset="0"/>
                <a:cs typeface="Menlo" charset="0"/>
              </a:rPr>
              <a:t>id</a:t>
            </a:r>
            <a:r>
              <a:rPr lang="en-US" sz="2000" dirty="0">
                <a:solidFill>
                  <a:schemeClr val="accent2"/>
                </a:solidFill>
                <a:latin typeface="Menlo" charset="0"/>
                <a:ea typeface="Menlo" charset="0"/>
                <a:cs typeface="Menlo" charset="0"/>
              </a:rPr>
              <a:t>, product, buyer)</a:t>
            </a: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309135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Nested Queries</a:t>
              </a:r>
            </a:p>
          </p:txBody>
        </p:sp>
      </p:grpSp>
      <p:sp>
        <p:nvSpPr>
          <p:cNvPr id="3" name="TextBox 2"/>
          <p:cNvSpPr txBox="1"/>
          <p:nvPr/>
        </p:nvSpPr>
        <p:spPr>
          <a:xfrm>
            <a:off x="533400" y="1823413"/>
            <a:ext cx="1155699" cy="707886"/>
          </a:xfrm>
          <a:prstGeom prst="rect">
            <a:avLst/>
          </a:prstGeom>
          <a:noFill/>
        </p:spPr>
        <p:txBody>
          <a:bodyPr wrap="square" rtlCol="0">
            <a:spAutoFit/>
          </a:bodyPr>
          <a:lstStyle/>
          <a:p>
            <a:r>
              <a:rPr lang="en-US" sz="2000" dirty="0">
                <a:latin typeface="+mj-lt"/>
              </a:rPr>
              <a:t>Another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02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02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0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animBg="1"/>
      <p:bldP spid="180228" grpId="0"/>
      <p:bldP spid="180230" grpId="0" animBg="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282505A5-3EC9-41E9-BEDA-F94199773880}" type="slidenum">
              <a:rPr lang="en-US"/>
              <a:pPr/>
              <a:t>27</a:t>
            </a:fld>
            <a:endParaRPr lang="en-US"/>
          </a:p>
        </p:txBody>
      </p:sp>
      <p:sp>
        <p:nvSpPr>
          <p:cNvPr id="181250" name="Rectangle 2"/>
          <p:cNvSpPr>
            <a:spLocks noGrp="1" noChangeArrowheads="1"/>
          </p:cNvSpPr>
          <p:nvPr>
            <p:ph type="title"/>
          </p:nvPr>
        </p:nvSpPr>
        <p:spPr/>
        <p:txBody>
          <a:bodyPr/>
          <a:lstStyle/>
          <a:p>
            <a:r>
              <a:rPr lang="en-US" dirty="0"/>
              <a:t>Nested Queries</a:t>
            </a:r>
          </a:p>
        </p:txBody>
      </p:sp>
      <p:sp>
        <p:nvSpPr>
          <p:cNvPr id="181251" name="Text Box 3"/>
          <p:cNvSpPr txBox="1">
            <a:spLocks noChangeArrowheads="1"/>
          </p:cNvSpPr>
          <p:nvPr/>
        </p:nvSpPr>
        <p:spPr bwMode="auto">
          <a:xfrm>
            <a:off x="6366067" y="2453921"/>
            <a:ext cx="5391219" cy="267765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err="1">
                <a:latin typeface="Menlo" charset="0"/>
                <a:ea typeface="Menlo" charset="0"/>
                <a:cs typeface="Menlo" charset="0"/>
              </a:rPr>
              <a:t>c.city</a:t>
            </a:r>
            <a:endParaRPr lang="en-US" sz="2400" dirty="0">
              <a:latin typeface="Menlo" charset="0"/>
              <a:ea typeface="Menlo" charset="0"/>
              <a:cs typeface="Menlo" charset="0"/>
            </a:endParaRPr>
          </a:p>
          <a:p>
            <a:pPr eaLnBrk="0" hangingPunct="0"/>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Company c, </a:t>
            </a:r>
          </a:p>
          <a:p>
            <a:pPr eaLnBrk="0" hangingPunct="0"/>
            <a:r>
              <a:rPr lang="en-US" sz="2400" dirty="0">
                <a:latin typeface="Menlo" charset="0"/>
                <a:ea typeface="Menlo" charset="0"/>
                <a:cs typeface="Menlo" charset="0"/>
              </a:rPr>
              <a:t>        Product </a:t>
            </a:r>
            <a:r>
              <a:rPr lang="en-US" sz="2400" dirty="0" err="1">
                <a:latin typeface="Menlo" charset="0"/>
                <a:ea typeface="Menlo" charset="0"/>
                <a:cs typeface="Menlo" charset="0"/>
              </a:rPr>
              <a:t>pr</a:t>
            </a:r>
            <a:r>
              <a:rPr lang="en-US" sz="2400" dirty="0">
                <a:latin typeface="Menlo" charset="0"/>
                <a:ea typeface="Menlo" charset="0"/>
                <a:cs typeface="Menlo" charset="0"/>
              </a:rPr>
              <a:t>, </a:t>
            </a:r>
          </a:p>
          <a:p>
            <a:pPr eaLnBrk="0" hangingPunct="0"/>
            <a:r>
              <a:rPr lang="en-US" sz="2400" dirty="0">
                <a:latin typeface="Menlo" charset="0"/>
                <a:ea typeface="Menlo" charset="0"/>
                <a:cs typeface="Menlo" charset="0"/>
              </a:rPr>
              <a:t>        Purchase p</a:t>
            </a:r>
          </a:p>
          <a:p>
            <a:pPr eaLnBrk="0" hangingPunct="0"/>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err="1">
                <a:latin typeface="Menlo" charset="0"/>
                <a:ea typeface="Menlo" charset="0"/>
                <a:cs typeface="Menlo" charset="0"/>
              </a:rPr>
              <a:t>c.name</a:t>
            </a:r>
            <a:r>
              <a:rPr lang="en-US" sz="2400" dirty="0">
                <a:latin typeface="Menlo" charset="0"/>
                <a:ea typeface="Menlo" charset="0"/>
                <a:cs typeface="Menlo" charset="0"/>
              </a:rPr>
              <a:t> = </a:t>
            </a:r>
            <a:r>
              <a:rPr lang="en-US" sz="2400" dirty="0" err="1">
                <a:latin typeface="Menlo" charset="0"/>
                <a:ea typeface="Menlo" charset="0"/>
                <a:cs typeface="Menlo" charset="0"/>
              </a:rPr>
              <a:t>pr.maker</a:t>
            </a:r>
            <a:endParaRPr lang="en-US" sz="2400" dirty="0">
              <a:latin typeface="Menlo" charset="0"/>
              <a:ea typeface="Menlo" charset="0"/>
              <a:cs typeface="Menlo" charset="0"/>
            </a:endParaRPr>
          </a:p>
          <a:p>
            <a:pPr eaLnBrk="0" hangingPunct="0"/>
            <a:r>
              <a:rPr lang="en-US" sz="2400" dirty="0">
                <a:latin typeface="Menlo" charset="0"/>
                <a:ea typeface="Menlo" charset="0"/>
                <a:cs typeface="Menlo" charset="0"/>
              </a:rPr>
              <a:t>   AND  </a:t>
            </a:r>
            <a:r>
              <a:rPr lang="en-US" sz="2400" dirty="0" err="1">
                <a:latin typeface="Menlo" charset="0"/>
                <a:ea typeface="Menlo" charset="0"/>
                <a:cs typeface="Menlo" charset="0"/>
              </a:rPr>
              <a:t>pr.name</a:t>
            </a:r>
            <a:r>
              <a:rPr lang="en-US" sz="2400" dirty="0">
                <a:latin typeface="Menlo" charset="0"/>
                <a:ea typeface="Menlo" charset="0"/>
                <a:cs typeface="Menlo" charset="0"/>
              </a:rPr>
              <a:t> = </a:t>
            </a:r>
            <a:r>
              <a:rPr lang="en-US" sz="2400" dirty="0" err="1">
                <a:latin typeface="Menlo" charset="0"/>
                <a:ea typeface="Menlo" charset="0"/>
                <a:cs typeface="Menlo" charset="0"/>
              </a:rPr>
              <a:t>p.product</a:t>
            </a:r>
            <a:endParaRPr lang="en-US" sz="2400" dirty="0">
              <a:latin typeface="Menlo" charset="0"/>
              <a:ea typeface="Menlo" charset="0"/>
              <a:cs typeface="Menlo" charset="0"/>
            </a:endParaRPr>
          </a:p>
          <a:p>
            <a:pPr eaLnBrk="0" hangingPunct="0"/>
            <a:r>
              <a:rPr lang="en-US" sz="2400" dirty="0">
                <a:latin typeface="Menlo" charset="0"/>
                <a:ea typeface="Menlo" charset="0"/>
                <a:cs typeface="Menlo" charset="0"/>
              </a:rPr>
              <a:t>   AND  </a:t>
            </a:r>
            <a:r>
              <a:rPr lang="en-US" sz="2400" dirty="0" err="1">
                <a:latin typeface="Menlo" charset="0"/>
                <a:ea typeface="Menlo" charset="0"/>
                <a:cs typeface="Menlo" charset="0"/>
              </a:rPr>
              <a:t>p.buyer</a:t>
            </a:r>
            <a:r>
              <a:rPr lang="en-US" sz="2400" dirty="0">
                <a:latin typeface="Menlo" charset="0"/>
                <a:ea typeface="Menlo" charset="0"/>
                <a:cs typeface="Menlo" charset="0"/>
              </a:rPr>
              <a:t> = ‘Joe Blow’</a:t>
            </a:r>
          </a:p>
        </p:txBody>
      </p:sp>
      <p:sp>
        <p:nvSpPr>
          <p:cNvPr id="181252" name="Text Box 4"/>
          <p:cNvSpPr txBox="1">
            <a:spLocks noChangeArrowheads="1"/>
          </p:cNvSpPr>
          <p:nvPr/>
        </p:nvSpPr>
        <p:spPr bwMode="auto">
          <a:xfrm>
            <a:off x="3620384" y="1770546"/>
            <a:ext cx="4472315" cy="523220"/>
          </a:xfrm>
          <a:prstGeom prst="rect">
            <a:avLst/>
          </a:prstGeom>
          <a:noFill/>
          <a:ln w="9525">
            <a:noFill/>
            <a:miter lim="800000"/>
            <a:headEnd/>
            <a:tailEnd/>
          </a:ln>
          <a:effectLst/>
        </p:spPr>
        <p:txBody>
          <a:bodyPr wrap="none">
            <a:spAutoFit/>
          </a:bodyPr>
          <a:lstStyle/>
          <a:p>
            <a:pPr eaLnBrk="0" hangingPunct="0"/>
            <a:r>
              <a:rPr lang="en-US" sz="2800">
                <a:latin typeface="+mj-lt"/>
              </a:rPr>
              <a:t>Are these queries equivalent</a:t>
            </a:r>
            <a:r>
              <a:rPr lang="en-US" sz="2800" dirty="0">
                <a:latin typeface="+mj-lt"/>
              </a:rPr>
              <a:t>?</a:t>
            </a:r>
          </a:p>
        </p:txBody>
      </p:sp>
      <p:sp>
        <p:nvSpPr>
          <p:cNvPr id="181254" name="Rectangle 6"/>
          <p:cNvSpPr>
            <a:spLocks noChangeArrowheads="1"/>
          </p:cNvSpPr>
          <p:nvPr/>
        </p:nvSpPr>
        <p:spPr bwMode="auto">
          <a:xfrm>
            <a:off x="4099298" y="5884287"/>
            <a:ext cx="3993401" cy="584775"/>
          </a:xfrm>
          <a:prstGeom prst="rect">
            <a:avLst/>
          </a:prstGeom>
          <a:solidFill>
            <a:schemeClr val="accent6">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a:spAutoFit/>
          </a:bodyPr>
          <a:lstStyle/>
          <a:p>
            <a:pPr algn="ctr" eaLnBrk="0" hangingPunct="0"/>
            <a:r>
              <a:rPr lang="en-US" sz="3200" dirty="0">
                <a:latin typeface="+mj-lt"/>
              </a:rPr>
              <a:t>Beware of duplicates! </a:t>
            </a:r>
            <a:endParaRPr lang="en-US" dirty="0">
              <a:solidFill>
                <a:srgbClr val="FF5050"/>
              </a:solidFill>
              <a:latin typeface="+mj-lt"/>
            </a:endParaRP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309135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Nested Queries</a:t>
              </a:r>
            </a:p>
          </p:txBody>
        </p:sp>
      </p:grpSp>
      <p:sp>
        <p:nvSpPr>
          <p:cNvPr id="11" name="Text Box 3"/>
          <p:cNvSpPr txBox="1">
            <a:spLocks noChangeArrowheads="1"/>
          </p:cNvSpPr>
          <p:nvPr/>
        </p:nvSpPr>
        <p:spPr bwMode="auto">
          <a:xfrm>
            <a:off x="352180" y="2448659"/>
            <a:ext cx="5553945" cy="267765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sz="2400" dirty="0">
                <a:solidFill>
                  <a:schemeClr val="accent2"/>
                </a:solidFill>
                <a:latin typeface="Menlo" charset="0"/>
                <a:ea typeface="Menlo" charset="0"/>
                <a:cs typeface="Menlo" charset="0"/>
              </a:rPr>
              <a:t>SELECT </a:t>
            </a:r>
            <a:r>
              <a:rPr lang="en-US" sz="2400" dirty="0" err="1">
                <a:latin typeface="Menlo" charset="0"/>
                <a:ea typeface="Menlo" charset="0"/>
                <a:cs typeface="Menlo" charset="0"/>
              </a:rPr>
              <a:t>c.city</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Company c</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err="1">
                <a:latin typeface="Menlo" charset="0"/>
                <a:ea typeface="Menlo" charset="0"/>
                <a:cs typeface="Menlo" charset="0"/>
              </a:rPr>
              <a:t>c.name</a:t>
            </a:r>
            <a:r>
              <a:rPr lang="en-US" sz="2400" dirty="0">
                <a:latin typeface="Menlo" charset="0"/>
                <a:ea typeface="Menlo" charset="0"/>
                <a:cs typeface="Menlo" charset="0"/>
              </a:rPr>
              <a:t>  </a:t>
            </a:r>
            <a:r>
              <a:rPr lang="en-US" sz="2400" dirty="0">
                <a:solidFill>
                  <a:srgbClr val="FF0066"/>
                </a:solidFill>
                <a:latin typeface="Menlo" charset="0"/>
                <a:ea typeface="Menlo" charset="0"/>
                <a:cs typeface="Menlo" charset="0"/>
              </a:rPr>
              <a:t>IN</a:t>
            </a:r>
            <a:r>
              <a:rPr lang="en-US" sz="2400" dirty="0">
                <a:latin typeface="Menlo" charset="0"/>
                <a:ea typeface="Menlo" charset="0"/>
                <a:cs typeface="Menlo" charset="0"/>
              </a:rPr>
              <a:t> (</a:t>
            </a:r>
          </a:p>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err="1">
                <a:latin typeface="Menlo" charset="0"/>
                <a:ea typeface="Menlo" charset="0"/>
                <a:cs typeface="Menlo" charset="0"/>
              </a:rPr>
              <a:t>pr.maker</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Purchase p, Product </a:t>
            </a:r>
            <a:r>
              <a:rPr lang="en-US" sz="2400" dirty="0" err="1">
                <a:latin typeface="Menlo" charset="0"/>
                <a:ea typeface="Menlo" charset="0"/>
                <a:cs typeface="Menlo" charset="0"/>
              </a:rPr>
              <a:t>pr</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err="1">
                <a:latin typeface="Menlo" charset="0"/>
                <a:ea typeface="Menlo" charset="0"/>
                <a:cs typeface="Menlo" charset="0"/>
              </a:rPr>
              <a:t>p.name</a:t>
            </a:r>
            <a:r>
              <a:rPr lang="en-US" sz="2400" dirty="0">
                <a:latin typeface="Menlo" charset="0"/>
                <a:ea typeface="Menlo" charset="0"/>
                <a:cs typeface="Menlo" charset="0"/>
              </a:rPr>
              <a:t> = </a:t>
            </a:r>
            <a:r>
              <a:rPr lang="en-US" sz="2400" dirty="0" err="1">
                <a:latin typeface="Menlo" charset="0"/>
                <a:ea typeface="Menlo" charset="0"/>
                <a:cs typeface="Menlo" charset="0"/>
              </a:rPr>
              <a:t>pr.product</a:t>
            </a:r>
            <a:r>
              <a:rPr lang="en-US" sz="2400" dirty="0">
                <a:latin typeface="Menlo" charset="0"/>
                <a:ea typeface="Menlo" charset="0"/>
                <a:cs typeface="Menlo" charset="0"/>
              </a:rPr>
              <a:t> </a:t>
            </a:r>
          </a:p>
          <a:p>
            <a:pPr eaLnBrk="0" hangingPunct="0"/>
            <a:r>
              <a:rPr lang="en-US" sz="2400" dirty="0">
                <a:latin typeface="Menlo" charset="0"/>
                <a:ea typeface="Menlo" charset="0"/>
                <a:cs typeface="Menlo" charset="0"/>
              </a:rPr>
              <a:t>   AND </a:t>
            </a:r>
            <a:r>
              <a:rPr lang="en-US" sz="2400" dirty="0" err="1">
                <a:latin typeface="Menlo" charset="0"/>
                <a:ea typeface="Menlo" charset="0"/>
                <a:cs typeface="Menlo" charset="0"/>
              </a:rPr>
              <a:t>p.buyer</a:t>
            </a:r>
            <a:r>
              <a:rPr lang="en-US" sz="2400" dirty="0">
                <a:latin typeface="Menlo" charset="0"/>
                <a:ea typeface="Menlo" charset="0"/>
                <a:cs typeface="Menlo" charset="0"/>
              </a:rPr>
              <a:t> = ‘Joe Blow‘)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2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12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81254"/>
                                        </p:tgtEl>
                                        <p:attrNameLst>
                                          <p:attrName>style.visibility</p:attrName>
                                        </p:attrNameLst>
                                      </p:cBhvr>
                                      <p:to>
                                        <p:strVal val="visible"/>
                                      </p:to>
                                    </p:set>
                                    <p:animEffect transition="in" filter="dissolve">
                                      <p:cBhvr>
                                        <p:cTn id="13" dur="500"/>
                                        <p:tgtEl>
                                          <p:spTgt spid="18125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animBg="1"/>
      <p:bldP spid="181252" grpId="0"/>
      <p:bldP spid="181254" grpId="0" animBg="1" autoUpdateAnimBg="0"/>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282505A5-3EC9-41E9-BEDA-F94199773880}" type="slidenum">
              <a:rPr lang="en-US"/>
              <a:pPr/>
              <a:t>28</a:t>
            </a:fld>
            <a:endParaRPr lang="en-US" dirty="0"/>
          </a:p>
        </p:txBody>
      </p:sp>
      <p:sp>
        <p:nvSpPr>
          <p:cNvPr id="181250" name="Rectangle 2"/>
          <p:cNvSpPr>
            <a:spLocks noGrp="1" noChangeArrowheads="1"/>
          </p:cNvSpPr>
          <p:nvPr>
            <p:ph type="title"/>
          </p:nvPr>
        </p:nvSpPr>
        <p:spPr/>
        <p:txBody>
          <a:bodyPr/>
          <a:lstStyle/>
          <a:p>
            <a:r>
              <a:rPr lang="en-US" dirty="0"/>
              <a:t>Nested Queries</a:t>
            </a:r>
          </a:p>
        </p:txBody>
      </p:sp>
      <p:sp>
        <p:nvSpPr>
          <p:cNvPr id="181251" name="Text Box 3"/>
          <p:cNvSpPr txBox="1">
            <a:spLocks noChangeArrowheads="1"/>
          </p:cNvSpPr>
          <p:nvPr/>
        </p:nvSpPr>
        <p:spPr bwMode="auto">
          <a:xfrm>
            <a:off x="428590" y="2243574"/>
            <a:ext cx="4493538" cy="224676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000" dirty="0">
                <a:latin typeface="Menlo" charset="0"/>
                <a:ea typeface="Menlo" charset="0"/>
                <a:cs typeface="Menlo" charset="0"/>
              </a:rPr>
              <a:t> </a:t>
            </a:r>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a:solidFill>
                  <a:srgbClr val="FF0000"/>
                </a:solidFill>
                <a:latin typeface="Menlo" charset="0"/>
                <a:ea typeface="Menlo" charset="0"/>
                <a:cs typeface="Menlo" charset="0"/>
              </a:rPr>
              <a:t>DISTINCT</a:t>
            </a:r>
            <a:r>
              <a:rPr lang="en-US" sz="2000" dirty="0">
                <a:latin typeface="Menlo" charset="0"/>
                <a:ea typeface="Menlo" charset="0"/>
                <a:cs typeface="Menlo" charset="0"/>
              </a:rPr>
              <a:t> </a:t>
            </a:r>
            <a:r>
              <a:rPr lang="en-US" sz="2000" dirty="0" err="1">
                <a:latin typeface="Menlo" charset="0"/>
                <a:ea typeface="Menlo" charset="0"/>
                <a:cs typeface="Menlo" charset="0"/>
              </a:rPr>
              <a:t>c.city</a:t>
            </a:r>
            <a:endParaRPr lang="en-US" sz="2000" dirty="0">
              <a:latin typeface="Menlo" charset="0"/>
              <a:ea typeface="Menlo" charset="0"/>
              <a:cs typeface="Menlo" charset="0"/>
            </a:endParaRPr>
          </a:p>
          <a:p>
            <a:pPr eaLnBrk="0" hangingPunct="0"/>
            <a:r>
              <a:rPr lang="en-US" sz="2000" dirty="0">
                <a:latin typeface="Menlo" charset="0"/>
                <a:ea typeface="Menlo" charset="0"/>
                <a:cs typeface="Menlo" charset="0"/>
              </a:rPr>
              <a:t> </a:t>
            </a:r>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Company c, </a:t>
            </a:r>
          </a:p>
          <a:p>
            <a:pPr eaLnBrk="0" hangingPunct="0"/>
            <a:r>
              <a:rPr lang="en-US" sz="2000" dirty="0">
                <a:latin typeface="Menlo" charset="0"/>
                <a:ea typeface="Menlo" charset="0"/>
                <a:cs typeface="Menlo" charset="0"/>
              </a:rPr>
              <a:t>        Product </a:t>
            </a:r>
            <a:r>
              <a:rPr lang="en-US" sz="2000" dirty="0" err="1">
                <a:latin typeface="Menlo" charset="0"/>
                <a:ea typeface="Menlo" charset="0"/>
                <a:cs typeface="Menlo" charset="0"/>
              </a:rPr>
              <a:t>pr</a:t>
            </a:r>
            <a:r>
              <a:rPr lang="en-US" sz="2000" dirty="0">
                <a:latin typeface="Menlo" charset="0"/>
                <a:ea typeface="Menlo" charset="0"/>
                <a:cs typeface="Menlo" charset="0"/>
              </a:rPr>
              <a:t>, </a:t>
            </a:r>
          </a:p>
          <a:p>
            <a:pPr eaLnBrk="0" hangingPunct="0"/>
            <a:r>
              <a:rPr lang="en-US" sz="2000" dirty="0">
                <a:latin typeface="Menlo" charset="0"/>
                <a:ea typeface="Menlo" charset="0"/>
                <a:cs typeface="Menlo" charset="0"/>
              </a:rPr>
              <a:t>        Purchase p</a:t>
            </a:r>
          </a:p>
          <a:p>
            <a:pPr eaLnBrk="0" hangingPunct="0"/>
            <a:r>
              <a:rPr lang="en-US" sz="2000" dirty="0">
                <a:latin typeface="Menlo" charset="0"/>
                <a:ea typeface="Menlo" charset="0"/>
                <a:cs typeface="Menlo" charset="0"/>
              </a:rPr>
              <a:t> </a:t>
            </a:r>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a:t>
            </a:r>
            <a:r>
              <a:rPr lang="en-US" sz="2000" dirty="0" err="1">
                <a:latin typeface="Menlo" charset="0"/>
                <a:ea typeface="Menlo" charset="0"/>
                <a:cs typeface="Menlo" charset="0"/>
              </a:rPr>
              <a:t>c.name</a:t>
            </a:r>
            <a:r>
              <a:rPr lang="en-US" sz="2000" dirty="0">
                <a:latin typeface="Menlo" charset="0"/>
                <a:ea typeface="Menlo" charset="0"/>
                <a:cs typeface="Menlo" charset="0"/>
              </a:rPr>
              <a:t> = </a:t>
            </a:r>
            <a:r>
              <a:rPr lang="en-US" sz="2000" dirty="0" err="1">
                <a:latin typeface="Menlo" charset="0"/>
                <a:ea typeface="Menlo" charset="0"/>
                <a:cs typeface="Menlo" charset="0"/>
              </a:rPr>
              <a:t>pr.maker</a:t>
            </a:r>
            <a:endParaRPr lang="en-US" sz="2000" dirty="0">
              <a:latin typeface="Menlo" charset="0"/>
              <a:ea typeface="Menlo" charset="0"/>
              <a:cs typeface="Menlo" charset="0"/>
            </a:endParaRPr>
          </a:p>
          <a:p>
            <a:pPr eaLnBrk="0" hangingPunct="0"/>
            <a:r>
              <a:rPr lang="en-US" sz="2000" dirty="0">
                <a:latin typeface="Menlo" charset="0"/>
                <a:ea typeface="Menlo" charset="0"/>
                <a:cs typeface="Menlo" charset="0"/>
              </a:rPr>
              <a:t>   AND  </a:t>
            </a:r>
            <a:r>
              <a:rPr lang="en-US" sz="2000" dirty="0" err="1">
                <a:latin typeface="Menlo" charset="0"/>
                <a:ea typeface="Menlo" charset="0"/>
                <a:cs typeface="Menlo" charset="0"/>
              </a:rPr>
              <a:t>pr.name</a:t>
            </a:r>
            <a:r>
              <a:rPr lang="en-US" sz="2000" dirty="0">
                <a:latin typeface="Menlo" charset="0"/>
                <a:ea typeface="Menlo" charset="0"/>
                <a:cs typeface="Menlo" charset="0"/>
              </a:rPr>
              <a:t> = </a:t>
            </a:r>
            <a:r>
              <a:rPr lang="en-US" sz="2000" dirty="0" err="1">
                <a:latin typeface="Menlo" charset="0"/>
                <a:ea typeface="Menlo" charset="0"/>
                <a:cs typeface="Menlo" charset="0"/>
              </a:rPr>
              <a:t>p.product</a:t>
            </a:r>
            <a:endParaRPr lang="en-US" sz="2000" dirty="0">
              <a:latin typeface="Menlo" charset="0"/>
              <a:ea typeface="Menlo" charset="0"/>
              <a:cs typeface="Menlo" charset="0"/>
            </a:endParaRPr>
          </a:p>
          <a:p>
            <a:pPr eaLnBrk="0" hangingPunct="0"/>
            <a:r>
              <a:rPr lang="en-US" sz="2000" dirty="0">
                <a:latin typeface="Menlo" charset="0"/>
                <a:ea typeface="Menlo" charset="0"/>
                <a:cs typeface="Menlo" charset="0"/>
              </a:rPr>
              <a:t>   AND  </a:t>
            </a:r>
            <a:r>
              <a:rPr lang="en-US" sz="2000" dirty="0" err="1">
                <a:latin typeface="Menlo" charset="0"/>
                <a:ea typeface="Menlo" charset="0"/>
                <a:cs typeface="Menlo" charset="0"/>
              </a:rPr>
              <a:t>p.buyer</a:t>
            </a:r>
            <a:r>
              <a:rPr lang="en-US" sz="2000" dirty="0">
                <a:latin typeface="Menlo" charset="0"/>
                <a:ea typeface="Menlo" charset="0"/>
                <a:cs typeface="Menlo" charset="0"/>
              </a:rPr>
              <a:t> = ‘Joe Blow’</a:t>
            </a:r>
          </a:p>
        </p:txBody>
      </p:sp>
      <p:sp>
        <p:nvSpPr>
          <p:cNvPr id="181254" name="Rectangle 6"/>
          <p:cNvSpPr>
            <a:spLocks noChangeArrowheads="1"/>
          </p:cNvSpPr>
          <p:nvPr/>
        </p:nvSpPr>
        <p:spPr bwMode="auto">
          <a:xfrm>
            <a:off x="1928809" y="5125220"/>
            <a:ext cx="8334397" cy="584775"/>
          </a:xfrm>
          <a:prstGeom prst="rect">
            <a:avLst/>
          </a:prstGeom>
          <a:solidFill>
            <a:schemeClr val="accent6">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a:spAutoFit/>
          </a:bodyPr>
          <a:lstStyle/>
          <a:p>
            <a:pPr algn="ctr" eaLnBrk="0" hangingPunct="0"/>
            <a:r>
              <a:rPr lang="en-US" sz="3200" dirty="0">
                <a:latin typeface="+mj-lt"/>
              </a:rPr>
              <a:t>Now they are equivalent (both use set semantics)</a:t>
            </a:r>
            <a:endParaRPr lang="en-US" dirty="0">
              <a:solidFill>
                <a:srgbClr val="FF5050"/>
              </a:solidFill>
              <a:latin typeface="+mj-lt"/>
            </a:endParaRP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309135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Nested Queries</a:t>
              </a:r>
            </a:p>
          </p:txBody>
        </p:sp>
      </p:grpSp>
      <p:sp>
        <p:nvSpPr>
          <p:cNvPr id="11" name="Text Box 3"/>
          <p:cNvSpPr txBox="1">
            <a:spLocks noChangeArrowheads="1"/>
          </p:cNvSpPr>
          <p:nvPr/>
        </p:nvSpPr>
        <p:spPr bwMode="auto">
          <a:xfrm>
            <a:off x="5489609" y="2232097"/>
            <a:ext cx="6059030" cy="224676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a:solidFill>
                  <a:srgbClr val="FF0000"/>
                </a:solidFill>
                <a:latin typeface="Menlo" charset="0"/>
                <a:ea typeface="Menlo" charset="0"/>
                <a:cs typeface="Menlo" charset="0"/>
              </a:rPr>
              <a:t>DISTINCT</a:t>
            </a:r>
            <a:r>
              <a:rPr lang="en-US" sz="2000" dirty="0">
                <a:latin typeface="Menlo" charset="0"/>
                <a:ea typeface="Menlo" charset="0"/>
                <a:cs typeface="Menlo" charset="0"/>
              </a:rPr>
              <a:t> </a:t>
            </a:r>
            <a:r>
              <a:rPr lang="en-US" sz="2000" dirty="0" err="1">
                <a:latin typeface="Menlo" charset="0"/>
                <a:ea typeface="Menlo" charset="0"/>
                <a:cs typeface="Menlo" charset="0"/>
              </a:rPr>
              <a:t>c.city</a:t>
            </a:r>
            <a:endParaRPr lang="en-US" sz="2000" dirty="0">
              <a:latin typeface="Menlo" charset="0"/>
              <a:ea typeface="Menlo" charset="0"/>
              <a:cs typeface="Menlo" charset="0"/>
            </a:endParaRPr>
          </a:p>
          <a:p>
            <a:pPr eaLnBrk="0" hangingPunct="0"/>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Company c</a:t>
            </a:r>
          </a:p>
          <a:p>
            <a:pPr eaLnBrk="0" hangingPunct="0"/>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a:t>
            </a:r>
            <a:r>
              <a:rPr lang="en-US" sz="2000" dirty="0" err="1">
                <a:latin typeface="Menlo" charset="0"/>
                <a:ea typeface="Menlo" charset="0"/>
                <a:cs typeface="Menlo" charset="0"/>
              </a:rPr>
              <a:t>c.name</a:t>
            </a:r>
            <a:r>
              <a:rPr lang="en-US" sz="2000" dirty="0">
                <a:latin typeface="Menlo" charset="0"/>
                <a:ea typeface="Menlo" charset="0"/>
                <a:cs typeface="Menlo" charset="0"/>
              </a:rPr>
              <a:t>  </a:t>
            </a:r>
            <a:r>
              <a:rPr lang="en-US" sz="2000" dirty="0">
                <a:solidFill>
                  <a:srgbClr val="FF0066"/>
                </a:solidFill>
                <a:latin typeface="Menlo" charset="0"/>
                <a:ea typeface="Menlo" charset="0"/>
                <a:cs typeface="Menlo" charset="0"/>
              </a:rPr>
              <a:t>IN</a:t>
            </a:r>
            <a:r>
              <a:rPr lang="en-US" sz="2000" dirty="0">
                <a:latin typeface="Menlo" charset="0"/>
                <a:ea typeface="Menlo" charset="0"/>
                <a:cs typeface="Menlo" charset="0"/>
              </a:rPr>
              <a:t> (</a:t>
            </a:r>
          </a:p>
          <a:p>
            <a:pPr eaLnBrk="0" hangingPunct="0"/>
            <a:r>
              <a:rPr lang="en-US" sz="2000" dirty="0">
                <a:solidFill>
                  <a:schemeClr val="accent2"/>
                </a:solidFill>
                <a:latin typeface="Menlo" charset="0"/>
                <a:ea typeface="Menlo" charset="0"/>
                <a:cs typeface="Menlo" charset="0"/>
              </a:rPr>
              <a:t>  SELECT</a:t>
            </a:r>
            <a:r>
              <a:rPr lang="en-US" sz="2000" dirty="0">
                <a:latin typeface="Menlo" charset="0"/>
                <a:ea typeface="Menlo" charset="0"/>
                <a:cs typeface="Menlo" charset="0"/>
              </a:rPr>
              <a:t> </a:t>
            </a:r>
            <a:r>
              <a:rPr lang="en-US" sz="2000" dirty="0" err="1">
                <a:latin typeface="Menlo" charset="0"/>
                <a:ea typeface="Menlo" charset="0"/>
                <a:cs typeface="Menlo" charset="0"/>
              </a:rPr>
              <a:t>pr.maker</a:t>
            </a:r>
            <a:endParaRPr lang="en-US" sz="2000" dirty="0">
              <a:latin typeface="Menlo" charset="0"/>
              <a:ea typeface="Menlo" charset="0"/>
              <a:cs typeface="Menlo" charset="0"/>
            </a:endParaRPr>
          </a:p>
          <a:p>
            <a:pPr eaLnBrk="0" hangingPunct="0"/>
            <a:r>
              <a:rPr lang="en-US" sz="2000" dirty="0">
                <a:latin typeface="Menlo" charset="0"/>
                <a:ea typeface="Menlo" charset="0"/>
                <a:cs typeface="Menlo" charset="0"/>
              </a:rPr>
              <a:t>  </a:t>
            </a:r>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Purchase p, Product </a:t>
            </a:r>
            <a:r>
              <a:rPr lang="en-US" sz="2000" dirty="0" err="1">
                <a:latin typeface="Menlo" charset="0"/>
                <a:ea typeface="Menlo" charset="0"/>
                <a:cs typeface="Menlo" charset="0"/>
              </a:rPr>
              <a:t>pr</a:t>
            </a:r>
            <a:endParaRPr lang="en-US" sz="2000" dirty="0">
              <a:latin typeface="Menlo" charset="0"/>
              <a:ea typeface="Menlo" charset="0"/>
              <a:cs typeface="Menlo" charset="0"/>
            </a:endParaRPr>
          </a:p>
          <a:p>
            <a:pPr eaLnBrk="0" hangingPunct="0"/>
            <a:r>
              <a:rPr lang="en-US" sz="2000" dirty="0">
                <a:latin typeface="Menlo" charset="0"/>
                <a:ea typeface="Menlo" charset="0"/>
                <a:cs typeface="Menlo" charset="0"/>
              </a:rPr>
              <a:t>  </a:t>
            </a:r>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a:t>
            </a:r>
            <a:r>
              <a:rPr lang="en-US" sz="2000" dirty="0" err="1">
                <a:latin typeface="Menlo" charset="0"/>
                <a:ea typeface="Menlo" charset="0"/>
                <a:cs typeface="Menlo" charset="0"/>
              </a:rPr>
              <a:t>p.product</a:t>
            </a:r>
            <a:r>
              <a:rPr lang="en-US" sz="2000" dirty="0">
                <a:latin typeface="Menlo" charset="0"/>
                <a:ea typeface="Menlo" charset="0"/>
                <a:cs typeface="Menlo" charset="0"/>
              </a:rPr>
              <a:t> = </a:t>
            </a:r>
            <a:r>
              <a:rPr lang="en-US" sz="2000" dirty="0" err="1">
                <a:latin typeface="Menlo" charset="0"/>
                <a:ea typeface="Menlo" charset="0"/>
                <a:cs typeface="Menlo" charset="0"/>
              </a:rPr>
              <a:t>pr.name</a:t>
            </a:r>
            <a:r>
              <a:rPr lang="en-US" sz="2000" dirty="0">
                <a:latin typeface="Menlo" charset="0"/>
                <a:ea typeface="Menlo" charset="0"/>
                <a:cs typeface="Menlo" charset="0"/>
              </a:rPr>
              <a:t> </a:t>
            </a:r>
          </a:p>
          <a:p>
            <a:pPr eaLnBrk="0" hangingPunct="0"/>
            <a:r>
              <a:rPr lang="en-US" sz="2000" dirty="0">
                <a:latin typeface="Menlo" charset="0"/>
                <a:ea typeface="Menlo" charset="0"/>
                <a:cs typeface="Menlo" charset="0"/>
              </a:rPr>
              <a:t>	AND </a:t>
            </a:r>
            <a:r>
              <a:rPr lang="en-US" sz="2000" dirty="0" err="1">
                <a:latin typeface="Menlo" charset="0"/>
                <a:ea typeface="Menlo" charset="0"/>
                <a:cs typeface="Menlo" charset="0"/>
              </a:rPr>
              <a:t>p.buyer</a:t>
            </a:r>
            <a:r>
              <a:rPr lang="en-US" sz="2000" dirty="0">
                <a:latin typeface="Menlo" charset="0"/>
                <a:ea typeface="Menlo" charset="0"/>
                <a:cs typeface="Menlo" charset="0"/>
              </a:rPr>
              <a:t> = ‘Joe Blow‘)</a:t>
            </a:r>
          </a:p>
        </p:txBody>
      </p:sp>
    </p:spTree>
    <p:extLst>
      <p:ext uri="{BB962C8B-B14F-4D97-AF65-F5344CB8AC3E}">
        <p14:creationId xmlns:p14="http://schemas.microsoft.com/office/powerpoint/2010/main" val="115809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1254"/>
                                        </p:tgtEl>
                                        <p:attrNameLst>
                                          <p:attrName>style.visibility</p:attrName>
                                        </p:attrNameLst>
                                      </p:cBhvr>
                                      <p:to>
                                        <p:strVal val="visible"/>
                                      </p:to>
                                    </p:set>
                                    <p:animEffect transition="in" filter="dissolve">
                                      <p:cBhvr>
                                        <p:cTn id="7" dur="500"/>
                                        <p:tgtEl>
                                          <p:spTgt spid="181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4"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043DD40D-2378-4F8B-8576-98768B62F35F}" type="slidenum">
              <a:rPr lang="en-US"/>
              <a:pPr/>
              <a:t>29</a:t>
            </a:fld>
            <a:endParaRPr lang="en-US"/>
          </a:p>
        </p:txBody>
      </p:sp>
      <p:sp>
        <p:nvSpPr>
          <p:cNvPr id="183298" name="Rectangle 2"/>
          <p:cNvSpPr>
            <a:spLocks noGrp="1" noChangeArrowheads="1"/>
          </p:cNvSpPr>
          <p:nvPr>
            <p:ph type="title"/>
          </p:nvPr>
        </p:nvSpPr>
        <p:spPr/>
        <p:txBody>
          <a:bodyPr/>
          <a:lstStyle/>
          <a:p>
            <a:r>
              <a:rPr lang="en-US" dirty="0"/>
              <a:t>Subqueries Return Relations</a:t>
            </a:r>
          </a:p>
        </p:txBody>
      </p:sp>
      <p:sp>
        <p:nvSpPr>
          <p:cNvPr id="183299" name="Text Box 3"/>
          <p:cNvSpPr txBox="1">
            <a:spLocks noChangeArrowheads="1"/>
          </p:cNvSpPr>
          <p:nvPr/>
        </p:nvSpPr>
        <p:spPr bwMode="auto">
          <a:xfrm>
            <a:off x="1531259" y="4197709"/>
            <a:ext cx="6506909" cy="2308324"/>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name</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Product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price &gt; </a:t>
            </a:r>
            <a:r>
              <a:rPr lang="en-US" sz="2400" dirty="0">
                <a:solidFill>
                  <a:srgbClr val="FF0066"/>
                </a:solidFill>
                <a:latin typeface="Menlo" charset="0"/>
                <a:ea typeface="Menlo" charset="0"/>
                <a:cs typeface="Menlo" charset="0"/>
              </a:rPr>
              <a:t>ALL</a:t>
            </a:r>
            <a:r>
              <a:rPr lang="en-US" sz="2400" dirty="0">
                <a:latin typeface="Menlo" charset="0"/>
                <a:ea typeface="Menlo" charset="0"/>
                <a:cs typeface="Menlo" charset="0"/>
              </a:rPr>
              <a:t>(</a:t>
            </a:r>
          </a:p>
          <a:p>
            <a:pPr eaLnBrk="0" hangingPunct="0"/>
            <a:r>
              <a:rPr lang="en-US" sz="2400" dirty="0">
                <a:solidFill>
                  <a:schemeClr val="accent2"/>
                </a:solidFill>
                <a:latin typeface="Menlo" charset="0"/>
                <a:ea typeface="Menlo" charset="0"/>
                <a:cs typeface="Menlo" charset="0"/>
              </a:rPr>
              <a:t>	SELECT</a:t>
            </a:r>
            <a:r>
              <a:rPr lang="en-US" sz="2400" dirty="0">
                <a:latin typeface="Menlo" charset="0"/>
                <a:ea typeface="Menlo" charset="0"/>
                <a:cs typeface="Menlo" charset="0"/>
              </a:rPr>
              <a:t> price</a:t>
            </a:r>
          </a:p>
          <a:p>
            <a:pPr eaLnBrk="0" hangingPunct="0"/>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Product</a:t>
            </a:r>
          </a:p>
          <a:p>
            <a:pPr eaLnBrk="0" hangingPunct="0"/>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maker = ‘Gizmo-Works’)</a:t>
            </a:r>
          </a:p>
        </p:txBody>
      </p:sp>
      <p:sp>
        <p:nvSpPr>
          <p:cNvPr id="183300" name="Text Box 4"/>
          <p:cNvSpPr txBox="1">
            <a:spLocks noChangeArrowheads="1"/>
          </p:cNvSpPr>
          <p:nvPr/>
        </p:nvSpPr>
        <p:spPr bwMode="auto">
          <a:xfrm>
            <a:off x="1531259" y="3482089"/>
            <a:ext cx="5878532" cy="400110"/>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000" dirty="0">
                <a:solidFill>
                  <a:schemeClr val="accent2"/>
                </a:solidFill>
                <a:latin typeface="Menlo" charset="0"/>
                <a:ea typeface="Menlo" charset="0"/>
                <a:cs typeface="Menlo" charset="0"/>
              </a:rPr>
              <a:t>Product(name, price, category, maker)</a:t>
            </a:r>
          </a:p>
        </p:txBody>
      </p:sp>
      <p:sp>
        <p:nvSpPr>
          <p:cNvPr id="183301" name="Text Box 5"/>
          <p:cNvSpPr txBox="1">
            <a:spLocks noChangeArrowheads="1"/>
          </p:cNvSpPr>
          <p:nvPr/>
        </p:nvSpPr>
        <p:spPr bwMode="auto">
          <a:xfrm>
            <a:off x="838200" y="1596919"/>
            <a:ext cx="5234576" cy="1569660"/>
          </a:xfrm>
          <a:prstGeom prst="rect">
            <a:avLst/>
          </a:prstGeom>
          <a:noFill/>
          <a:ln w="9525">
            <a:noFill/>
            <a:miter lim="800000"/>
            <a:headEnd/>
            <a:tailEnd/>
          </a:ln>
          <a:effectLst/>
        </p:spPr>
        <p:txBody>
          <a:bodyPr wrap="none">
            <a:spAutoFit/>
          </a:bodyPr>
          <a:lstStyle/>
          <a:p>
            <a:pPr eaLnBrk="0" hangingPunct="0"/>
            <a:r>
              <a:rPr lang="en-US" sz="2400" dirty="0"/>
              <a:t>You can also use operations of the form:    </a:t>
            </a:r>
          </a:p>
          <a:p>
            <a:pPr marL="800100" lvl="1" indent="-342900" eaLnBrk="0" hangingPunct="0">
              <a:buFont typeface="Arial" charset="0"/>
              <a:buChar char="•"/>
            </a:pPr>
            <a:r>
              <a:rPr lang="en-US" sz="2400" u="sng" dirty="0"/>
              <a:t>s &gt; ALL R</a:t>
            </a:r>
          </a:p>
          <a:p>
            <a:pPr marL="800100" lvl="1" indent="-342900" eaLnBrk="0" hangingPunct="0">
              <a:buFont typeface="Arial" charset="0"/>
              <a:buChar char="•"/>
            </a:pPr>
            <a:r>
              <a:rPr lang="en-US" sz="2400" dirty="0"/>
              <a:t>s &lt; ANY R</a:t>
            </a:r>
          </a:p>
          <a:p>
            <a:pPr marL="800100" lvl="1" indent="-342900" eaLnBrk="0" hangingPunct="0">
              <a:buFont typeface="Arial" charset="0"/>
              <a:buChar char="•"/>
            </a:pPr>
            <a:r>
              <a:rPr lang="en-US" sz="2400" dirty="0"/>
              <a:t>EXISTS R</a:t>
            </a: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309135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Nested Queries</a:t>
              </a:r>
            </a:p>
          </p:txBody>
        </p:sp>
      </p:grpSp>
      <p:sp>
        <p:nvSpPr>
          <p:cNvPr id="2" name="Rectangle 1"/>
          <p:cNvSpPr/>
          <p:nvPr/>
        </p:nvSpPr>
        <p:spPr>
          <a:xfrm>
            <a:off x="8633536" y="4232567"/>
            <a:ext cx="2697327" cy="1938992"/>
          </a:xfrm>
          <a:prstGeom prst="rect">
            <a:avLst/>
          </a:prstGeom>
        </p:spPr>
        <p:txBody>
          <a:bodyPr wrap="square">
            <a:spAutoFit/>
          </a:bodyPr>
          <a:lstStyle/>
          <a:p>
            <a:pPr eaLnBrk="0" hangingPunct="0"/>
            <a:r>
              <a:rPr lang="en-US" sz="2400" dirty="0">
                <a:latin typeface="+mj-lt"/>
              </a:rPr>
              <a:t>Find products that are more expensive than all those produced by “Gizmo-Works”</a:t>
            </a:r>
          </a:p>
        </p:txBody>
      </p:sp>
      <p:sp>
        <p:nvSpPr>
          <p:cNvPr id="11" name="Rectangle 10"/>
          <p:cNvSpPr/>
          <p:nvPr/>
        </p:nvSpPr>
        <p:spPr>
          <a:xfrm>
            <a:off x="838200" y="3482089"/>
            <a:ext cx="2697327" cy="461665"/>
          </a:xfrm>
          <a:prstGeom prst="rect">
            <a:avLst/>
          </a:prstGeom>
        </p:spPr>
        <p:txBody>
          <a:bodyPr wrap="square">
            <a:spAutoFit/>
          </a:bodyPr>
          <a:lstStyle/>
          <a:p>
            <a:pPr eaLnBrk="0" hangingPunct="0"/>
            <a:r>
              <a:rPr lang="en-US" sz="2400" dirty="0">
                <a:latin typeface="+mj-lt"/>
              </a:rPr>
              <a:t>Ex:</a:t>
            </a:r>
          </a:p>
        </p:txBody>
      </p:sp>
      <p:sp>
        <p:nvSpPr>
          <p:cNvPr id="12" name="Rectangle 11"/>
          <p:cNvSpPr/>
          <p:nvPr/>
        </p:nvSpPr>
        <p:spPr>
          <a:xfrm>
            <a:off x="7227803" y="1538419"/>
            <a:ext cx="4125997"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a:spAutoFit/>
          </a:bodyPr>
          <a:lstStyle/>
          <a:p>
            <a:pPr algn="ctr"/>
            <a:r>
              <a:rPr lang="en-US" sz="2400" dirty="0">
                <a:latin typeface="+mj-lt"/>
              </a:rPr>
              <a:t>ANY and ALL not supported by SQLite.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330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32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animBg="1"/>
      <p:bldP spid="183300" grpId="0" animBg="1"/>
      <p:bldP spid="2" grpId="0"/>
      <p:bldP spid="11" grpId="0"/>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022" y="2748562"/>
            <a:ext cx="10389434" cy="1325563"/>
          </a:xfrm>
        </p:spPr>
        <p:txBody>
          <a:bodyPr>
            <a:noAutofit/>
          </a:bodyPr>
          <a:lstStyle/>
          <a:p>
            <a:r>
              <a:rPr lang="en-US" sz="2800" b="1" dirty="0"/>
              <a:t>A note on quality, not quantity:</a:t>
            </a:r>
            <a:br>
              <a:rPr lang="en-US" sz="2800" dirty="0"/>
            </a:br>
            <a:br>
              <a:rPr lang="en-US" sz="2800" dirty="0"/>
            </a:br>
            <a:r>
              <a:rPr lang="en-US" sz="2800" dirty="0"/>
              <a:t>We are following Chris </a:t>
            </a:r>
            <a:r>
              <a:rPr lang="en-US" sz="2800" dirty="0" err="1"/>
              <a:t>Ré’s</a:t>
            </a:r>
            <a:r>
              <a:rPr lang="en-US" sz="2800" dirty="0"/>
              <a:t> course material and format</a:t>
            </a:r>
            <a:br>
              <a:rPr lang="en-US" sz="2800" dirty="0"/>
            </a:br>
            <a:r>
              <a:rPr lang="en-US" sz="2800" dirty="0"/>
              <a:t>(he revised this course </a:t>
            </a:r>
            <a:r>
              <a:rPr lang="en-US" sz="2800" i="1" dirty="0"/>
              <a:t>in depth</a:t>
            </a:r>
            <a:r>
              <a:rPr lang="en-US" sz="2800" dirty="0"/>
              <a:t> several years ago</a:t>
            </a:r>
            <a:r>
              <a:rPr lang="mr-IN" sz="2800" dirty="0"/>
              <a:t>…</a:t>
            </a:r>
            <a:br>
              <a:rPr lang="en-US" sz="2800" dirty="0"/>
            </a:br>
            <a:r>
              <a:rPr lang="mr-IN" sz="2800" dirty="0"/>
              <a:t>…</a:t>
            </a:r>
            <a:r>
              <a:rPr lang="en-US" sz="2800" dirty="0"/>
              <a:t>I learned I’m now teaching this course as of three weeks ago)</a:t>
            </a:r>
            <a:br>
              <a:rPr lang="en-US" sz="2800" dirty="0"/>
            </a:br>
            <a:br>
              <a:rPr lang="en-US" sz="2800" dirty="0"/>
            </a:br>
            <a:r>
              <a:rPr lang="en-US" sz="2800" dirty="0"/>
              <a:t>We will follow Chris’s material </a:t>
            </a:r>
            <a:r>
              <a:rPr lang="en-US" sz="2800" i="1" dirty="0"/>
              <a:t>but</a:t>
            </a:r>
            <a:br>
              <a:rPr lang="en-US" sz="2800" dirty="0"/>
            </a:br>
            <a:r>
              <a:rPr lang="en-US" sz="2800" dirty="0"/>
              <a:t>I want to make sure you understand the </a:t>
            </a:r>
            <a:r>
              <a:rPr lang="en-US" sz="2800" b="1" dirty="0"/>
              <a:t>big ideas</a:t>
            </a:r>
            <a:r>
              <a:rPr lang="en-US" sz="2800" dirty="0"/>
              <a:t> in this course</a:t>
            </a:r>
            <a:br>
              <a:rPr lang="en-US" sz="2800" dirty="0"/>
            </a:br>
            <a:br>
              <a:rPr lang="en-US" sz="2800" dirty="0"/>
            </a:br>
            <a:r>
              <a:rPr lang="en-US" sz="2800" dirty="0"/>
              <a:t>So, from now on:</a:t>
            </a:r>
            <a:br>
              <a:rPr lang="en-US" sz="2800" dirty="0"/>
            </a:br>
            <a:r>
              <a:rPr lang="en-US" sz="2800" dirty="0"/>
              <a:t> -- Please come with questions and/or post on Piazza before class    to begin lecture!</a:t>
            </a:r>
            <a:br>
              <a:rPr lang="en-US" sz="2800" dirty="0"/>
            </a:br>
            <a:r>
              <a:rPr lang="en-US" sz="2800" dirty="0"/>
              <a:t> -- We may not cover everything that Chris did in one lecture; if we fall behind, I will cut less essential material from the course (still in slides, can come to OH, but not responsible for on exams, etc.)</a:t>
            </a:r>
          </a:p>
        </p:txBody>
      </p:sp>
    </p:spTree>
    <p:extLst>
      <p:ext uri="{BB962C8B-B14F-4D97-AF65-F5344CB8AC3E}">
        <p14:creationId xmlns:p14="http://schemas.microsoft.com/office/powerpoint/2010/main" val="543363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043DD40D-2378-4F8B-8576-98768B62F35F}" type="slidenum">
              <a:rPr lang="en-US"/>
              <a:pPr/>
              <a:t>30</a:t>
            </a:fld>
            <a:endParaRPr lang="en-US"/>
          </a:p>
        </p:txBody>
      </p:sp>
      <p:sp>
        <p:nvSpPr>
          <p:cNvPr id="183298" name="Rectangle 2"/>
          <p:cNvSpPr>
            <a:spLocks noGrp="1" noChangeArrowheads="1"/>
          </p:cNvSpPr>
          <p:nvPr>
            <p:ph type="title"/>
          </p:nvPr>
        </p:nvSpPr>
        <p:spPr/>
        <p:txBody>
          <a:bodyPr/>
          <a:lstStyle/>
          <a:p>
            <a:r>
              <a:rPr lang="en-US"/>
              <a:t>Subqueries Returning Relations</a:t>
            </a:r>
          </a:p>
        </p:txBody>
      </p:sp>
      <p:sp>
        <p:nvSpPr>
          <p:cNvPr id="183299" name="Text Box 3"/>
          <p:cNvSpPr txBox="1">
            <a:spLocks noChangeArrowheads="1"/>
          </p:cNvSpPr>
          <p:nvPr/>
        </p:nvSpPr>
        <p:spPr bwMode="auto">
          <a:xfrm>
            <a:off x="1180923" y="4132015"/>
            <a:ext cx="6032421" cy="255454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p1.name</a:t>
            </a:r>
          </a:p>
          <a:p>
            <a:pPr eaLnBrk="0" hangingPunct="0"/>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Product p1</a:t>
            </a:r>
          </a:p>
          <a:p>
            <a:pPr eaLnBrk="0" hangingPunct="0"/>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p1.maker = ‘Gizmo-Works’</a:t>
            </a:r>
          </a:p>
          <a:p>
            <a:pPr eaLnBrk="0" hangingPunct="0"/>
            <a:r>
              <a:rPr lang="en-US" sz="2000" dirty="0">
                <a:solidFill>
                  <a:srgbClr val="FF0066"/>
                </a:solidFill>
                <a:latin typeface="Menlo" charset="0"/>
                <a:ea typeface="Menlo" charset="0"/>
                <a:cs typeface="Menlo" charset="0"/>
              </a:rPr>
              <a:t>   </a:t>
            </a:r>
            <a:r>
              <a:rPr lang="en-US" sz="2000" dirty="0">
                <a:latin typeface="Menlo" charset="0"/>
                <a:ea typeface="Menlo" charset="0"/>
                <a:cs typeface="Menlo" charset="0"/>
              </a:rPr>
              <a:t>AND</a:t>
            </a:r>
            <a:r>
              <a:rPr lang="en-US" sz="2000" dirty="0">
                <a:solidFill>
                  <a:srgbClr val="FF0066"/>
                </a:solidFill>
                <a:latin typeface="Menlo" charset="0"/>
                <a:ea typeface="Menlo" charset="0"/>
                <a:cs typeface="Menlo" charset="0"/>
              </a:rPr>
              <a:t> EXISTS</a:t>
            </a:r>
            <a:r>
              <a:rPr lang="en-US" sz="2000" dirty="0">
                <a:latin typeface="Menlo" charset="0"/>
                <a:ea typeface="Menlo" charset="0"/>
                <a:cs typeface="Menlo" charset="0"/>
              </a:rPr>
              <a:t>(</a:t>
            </a:r>
          </a:p>
          <a:p>
            <a:pPr eaLnBrk="0" hangingPunct="0"/>
            <a:r>
              <a:rPr lang="en-US" sz="2000" dirty="0">
                <a:solidFill>
                  <a:schemeClr val="accent2"/>
                </a:solidFill>
                <a:latin typeface="Menlo" charset="0"/>
                <a:ea typeface="Menlo" charset="0"/>
                <a:cs typeface="Menlo" charset="0"/>
              </a:rPr>
              <a:t>	SELECT</a:t>
            </a:r>
            <a:r>
              <a:rPr lang="en-US" sz="2000" dirty="0">
                <a:latin typeface="Menlo" charset="0"/>
                <a:ea typeface="Menlo" charset="0"/>
                <a:cs typeface="Menlo" charset="0"/>
              </a:rPr>
              <a:t> p2.name</a:t>
            </a:r>
          </a:p>
          <a:p>
            <a:pPr eaLnBrk="0" hangingPunct="0"/>
            <a:r>
              <a:rPr lang="en-US" sz="2000" dirty="0">
                <a:latin typeface="Menlo" charset="0"/>
                <a:ea typeface="Menlo" charset="0"/>
                <a:cs typeface="Menlo" charset="0"/>
              </a:rPr>
              <a:t>      </a:t>
            </a:r>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Product p2</a:t>
            </a:r>
          </a:p>
          <a:p>
            <a:pPr eaLnBrk="0" hangingPunct="0"/>
            <a:r>
              <a:rPr lang="en-US" sz="2000" dirty="0">
                <a:latin typeface="Menlo" charset="0"/>
                <a:ea typeface="Menlo" charset="0"/>
                <a:cs typeface="Menlo" charset="0"/>
              </a:rPr>
              <a:t>      </a:t>
            </a:r>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p2.maker &lt;&gt; ‘Gizmo-Works’</a:t>
            </a:r>
          </a:p>
          <a:p>
            <a:pPr eaLnBrk="0" hangingPunct="0"/>
            <a:r>
              <a:rPr lang="en-US" sz="2000" dirty="0">
                <a:latin typeface="Menlo" charset="0"/>
                <a:ea typeface="Menlo" charset="0"/>
                <a:cs typeface="Menlo" charset="0"/>
              </a:rPr>
              <a:t>	   AND p1.name = p2.name)</a:t>
            </a:r>
          </a:p>
        </p:txBody>
      </p:sp>
      <p:sp>
        <p:nvSpPr>
          <p:cNvPr id="183300" name="Text Box 4"/>
          <p:cNvSpPr txBox="1">
            <a:spLocks noChangeArrowheads="1"/>
          </p:cNvSpPr>
          <p:nvPr/>
        </p:nvSpPr>
        <p:spPr bwMode="auto">
          <a:xfrm>
            <a:off x="1180923" y="3416395"/>
            <a:ext cx="5878532" cy="400110"/>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000" dirty="0">
                <a:solidFill>
                  <a:schemeClr val="accent2"/>
                </a:solidFill>
                <a:latin typeface="Menlo" charset="0"/>
                <a:ea typeface="Menlo" charset="0"/>
                <a:cs typeface="Menlo" charset="0"/>
              </a:rPr>
              <a:t>Product(name, price, category, maker)</a:t>
            </a:r>
          </a:p>
        </p:txBody>
      </p:sp>
      <p:sp>
        <p:nvSpPr>
          <p:cNvPr id="183301" name="Text Box 5"/>
          <p:cNvSpPr txBox="1">
            <a:spLocks noChangeArrowheads="1"/>
          </p:cNvSpPr>
          <p:nvPr/>
        </p:nvSpPr>
        <p:spPr bwMode="auto">
          <a:xfrm>
            <a:off x="838200" y="1596919"/>
            <a:ext cx="5467972" cy="1569660"/>
          </a:xfrm>
          <a:prstGeom prst="rect">
            <a:avLst/>
          </a:prstGeom>
          <a:noFill/>
          <a:ln w="9525">
            <a:noFill/>
            <a:miter lim="800000"/>
            <a:headEnd/>
            <a:tailEnd/>
          </a:ln>
          <a:effectLst/>
        </p:spPr>
        <p:txBody>
          <a:bodyPr wrap="none">
            <a:spAutoFit/>
          </a:bodyPr>
          <a:lstStyle/>
          <a:p>
            <a:pPr eaLnBrk="0" hangingPunct="0"/>
            <a:r>
              <a:rPr lang="en-US" sz="2400" dirty="0"/>
              <a:t>You can also use operations of the form:    </a:t>
            </a:r>
          </a:p>
          <a:p>
            <a:pPr marL="800100" lvl="1" indent="-342900" eaLnBrk="0" hangingPunct="0">
              <a:buFont typeface="Arial" charset="0"/>
              <a:buChar char="•"/>
            </a:pPr>
            <a:r>
              <a:rPr lang="en-US" sz="2400" dirty="0"/>
              <a:t>s &gt; ALL R</a:t>
            </a:r>
          </a:p>
          <a:p>
            <a:pPr marL="800100" lvl="1" indent="-342900" eaLnBrk="0" hangingPunct="0">
              <a:buFont typeface="Arial" charset="0"/>
              <a:buChar char="•"/>
            </a:pPr>
            <a:r>
              <a:rPr lang="en-US" sz="2400" dirty="0"/>
              <a:t>s &lt; ANY R</a:t>
            </a:r>
          </a:p>
          <a:p>
            <a:pPr marL="800100" lvl="1" indent="-342900" eaLnBrk="0" hangingPunct="0">
              <a:buFont typeface="Arial" charset="0"/>
              <a:buChar char="•"/>
            </a:pPr>
            <a:r>
              <a:rPr lang="en-US" sz="2400" u="sng" dirty="0"/>
              <a:t>EXISTS R</a:t>
            </a: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309135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Nested Queries</a:t>
              </a:r>
            </a:p>
          </p:txBody>
        </p:sp>
      </p:grpSp>
      <p:sp>
        <p:nvSpPr>
          <p:cNvPr id="2" name="Rectangle 1"/>
          <p:cNvSpPr/>
          <p:nvPr/>
        </p:nvSpPr>
        <p:spPr>
          <a:xfrm>
            <a:off x="8950737" y="3968931"/>
            <a:ext cx="2697327" cy="2677656"/>
          </a:xfrm>
          <a:prstGeom prst="rect">
            <a:avLst/>
          </a:prstGeom>
        </p:spPr>
        <p:txBody>
          <a:bodyPr wrap="square">
            <a:spAutoFit/>
          </a:bodyPr>
          <a:lstStyle/>
          <a:p>
            <a:pPr eaLnBrk="0" hangingPunct="0"/>
            <a:r>
              <a:rPr lang="en-US" sz="2400" dirty="0">
                <a:latin typeface="+mj-lt"/>
              </a:rPr>
              <a:t>Find ‘copycat’ products, i.e. products made by competitors with the same names as products made by “Gizmo-Works”</a:t>
            </a:r>
          </a:p>
        </p:txBody>
      </p:sp>
      <p:sp>
        <p:nvSpPr>
          <p:cNvPr id="11" name="Rectangle 10"/>
          <p:cNvSpPr/>
          <p:nvPr/>
        </p:nvSpPr>
        <p:spPr>
          <a:xfrm>
            <a:off x="487864" y="3416395"/>
            <a:ext cx="2697327" cy="461665"/>
          </a:xfrm>
          <a:prstGeom prst="rect">
            <a:avLst/>
          </a:prstGeom>
        </p:spPr>
        <p:txBody>
          <a:bodyPr wrap="square">
            <a:spAutoFit/>
          </a:bodyPr>
          <a:lstStyle/>
          <a:p>
            <a:pPr eaLnBrk="0" hangingPunct="0"/>
            <a:r>
              <a:rPr lang="en-US" sz="2400" dirty="0">
                <a:latin typeface="+mj-lt"/>
              </a:rPr>
              <a:t>Ex:</a:t>
            </a:r>
          </a:p>
        </p:txBody>
      </p:sp>
      <p:sp>
        <p:nvSpPr>
          <p:cNvPr id="12" name="Rectangle 11"/>
          <p:cNvSpPr/>
          <p:nvPr/>
        </p:nvSpPr>
        <p:spPr>
          <a:xfrm>
            <a:off x="7397280" y="5858392"/>
            <a:ext cx="1370067" cy="369332"/>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dirty="0">
                <a:latin typeface="+mj-lt"/>
              </a:rPr>
              <a:t>&lt;&gt; means !=</a:t>
            </a:r>
          </a:p>
        </p:txBody>
      </p:sp>
    </p:spTree>
    <p:extLst>
      <p:ext uri="{BB962C8B-B14F-4D97-AF65-F5344CB8AC3E}">
        <p14:creationId xmlns:p14="http://schemas.microsoft.com/office/powerpoint/2010/main" val="79084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330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32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animBg="1"/>
      <p:bldP spid="183300" grpId="0" animBg="1"/>
      <p:bldP spid="2" grpId="0"/>
      <p:bldP spid="11" grpId="0"/>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0283E7F1-00A3-4FC2-89CA-DCEFAF8DBF03}" type="slidenum">
              <a:rPr lang="en-US"/>
              <a:pPr/>
              <a:t>31</a:t>
            </a:fld>
            <a:endParaRPr lang="en-US"/>
          </a:p>
        </p:txBody>
      </p:sp>
      <p:sp>
        <p:nvSpPr>
          <p:cNvPr id="224258" name="Rectangle 1026"/>
          <p:cNvSpPr>
            <a:spLocks noGrp="1" noChangeArrowheads="1"/>
          </p:cNvSpPr>
          <p:nvPr>
            <p:ph type="title"/>
          </p:nvPr>
        </p:nvSpPr>
        <p:spPr>
          <a:xfrm>
            <a:off x="838200" y="671382"/>
            <a:ext cx="10515600" cy="1325563"/>
          </a:xfrm>
        </p:spPr>
        <p:txBody>
          <a:bodyPr/>
          <a:lstStyle/>
          <a:p>
            <a:r>
              <a:rPr lang="en-US" dirty="0"/>
              <a:t>Nested queries as alternatives to INTERSECT and EXCEPT</a:t>
            </a:r>
          </a:p>
        </p:txBody>
      </p:sp>
      <p:sp>
        <p:nvSpPr>
          <p:cNvPr id="224259" name="Rectangle 1027"/>
          <p:cNvSpPr>
            <a:spLocks noChangeArrowheads="1"/>
          </p:cNvSpPr>
          <p:nvPr/>
        </p:nvSpPr>
        <p:spPr bwMode="auto">
          <a:xfrm>
            <a:off x="838200" y="2594508"/>
            <a:ext cx="2416046" cy="13388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pPr>
            <a:r>
              <a:rPr lang="en-US" dirty="0">
                <a:solidFill>
                  <a:schemeClr val="accent2"/>
                </a:solidFill>
                <a:latin typeface="Menlo" charset="0"/>
                <a:ea typeface="Menlo" charset="0"/>
                <a:cs typeface="Menlo" charset="0"/>
              </a:rPr>
              <a:t>(SELECT</a:t>
            </a:r>
            <a:r>
              <a:rPr lang="en-US" dirty="0">
                <a:latin typeface="Menlo" charset="0"/>
                <a:ea typeface="Menlo" charset="0"/>
                <a:cs typeface="Menlo" charset="0"/>
              </a:rPr>
              <a:t> R.A, R.B</a:t>
            </a:r>
          </a:p>
          <a:p>
            <a:pPr>
              <a:lnSpc>
                <a:spcPct val="90000"/>
              </a:lnSpc>
            </a:pPr>
            <a:r>
              <a:rPr lang="en-US" dirty="0">
                <a:solidFill>
                  <a:schemeClr val="accent2"/>
                </a:solidFill>
                <a:latin typeface="Menlo" charset="0"/>
                <a:ea typeface="Menlo" charset="0"/>
                <a:cs typeface="Menlo" charset="0"/>
              </a:rPr>
              <a:t> FROM</a:t>
            </a:r>
            <a:r>
              <a:rPr lang="en-US" dirty="0">
                <a:latin typeface="Menlo" charset="0"/>
                <a:ea typeface="Menlo" charset="0"/>
                <a:cs typeface="Menlo" charset="0"/>
              </a:rPr>
              <a:t>   R)</a:t>
            </a:r>
            <a:br>
              <a:rPr lang="en-US" dirty="0">
                <a:latin typeface="Menlo" charset="0"/>
                <a:ea typeface="Menlo" charset="0"/>
                <a:cs typeface="Menlo" charset="0"/>
              </a:rPr>
            </a:br>
            <a:r>
              <a:rPr lang="en-US" dirty="0">
                <a:solidFill>
                  <a:srgbClr val="FF5050"/>
                </a:solidFill>
                <a:latin typeface="Menlo" charset="0"/>
                <a:ea typeface="Menlo" charset="0"/>
                <a:cs typeface="Menlo" charset="0"/>
              </a:rPr>
              <a:t>INTERSECT</a:t>
            </a:r>
          </a:p>
          <a:p>
            <a:pPr>
              <a:lnSpc>
                <a:spcPct val="90000"/>
              </a:lnSpc>
            </a:pPr>
            <a:r>
              <a:rPr lang="en-US" dirty="0">
                <a:solidFill>
                  <a:schemeClr val="accent2"/>
                </a:solidFill>
                <a:latin typeface="Menlo" charset="0"/>
                <a:ea typeface="Menlo" charset="0"/>
                <a:cs typeface="Menlo" charset="0"/>
              </a:rPr>
              <a:t>(SELECT</a:t>
            </a:r>
            <a:r>
              <a:rPr lang="en-US" dirty="0">
                <a:latin typeface="Menlo" charset="0"/>
                <a:ea typeface="Menlo" charset="0"/>
                <a:cs typeface="Menlo" charset="0"/>
              </a:rPr>
              <a:t> S.A, S.B</a:t>
            </a:r>
          </a:p>
          <a:p>
            <a:pPr>
              <a:lnSpc>
                <a:spcPct val="90000"/>
              </a:lnSpc>
            </a:pPr>
            <a:r>
              <a:rPr lang="en-US" dirty="0">
                <a:solidFill>
                  <a:schemeClr val="accent2"/>
                </a:solidFill>
                <a:latin typeface="Menlo" charset="0"/>
                <a:ea typeface="Menlo" charset="0"/>
                <a:cs typeface="Menlo" charset="0"/>
              </a:rPr>
              <a:t> FROM</a:t>
            </a:r>
            <a:r>
              <a:rPr lang="en-US" dirty="0">
                <a:latin typeface="Menlo" charset="0"/>
                <a:ea typeface="Menlo" charset="0"/>
                <a:cs typeface="Menlo" charset="0"/>
              </a:rPr>
              <a:t>   S)</a:t>
            </a:r>
          </a:p>
        </p:txBody>
      </p:sp>
      <p:sp>
        <p:nvSpPr>
          <p:cNvPr id="224260" name="Rectangle 1028"/>
          <p:cNvSpPr>
            <a:spLocks noChangeArrowheads="1"/>
          </p:cNvSpPr>
          <p:nvPr/>
        </p:nvSpPr>
        <p:spPr bwMode="auto">
          <a:xfrm>
            <a:off x="4343399" y="2594508"/>
            <a:ext cx="4786888" cy="1588127"/>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pPr>
            <a:r>
              <a:rPr lang="en-US" dirty="0">
                <a:solidFill>
                  <a:schemeClr val="accent2"/>
                </a:solidFill>
                <a:latin typeface="Menlo" charset="0"/>
                <a:ea typeface="Menlo" charset="0"/>
                <a:cs typeface="Menlo" charset="0"/>
              </a:rPr>
              <a:t>SELECT</a:t>
            </a:r>
            <a:r>
              <a:rPr lang="en-US" dirty="0">
                <a:latin typeface="Menlo" charset="0"/>
                <a:ea typeface="Menlo" charset="0"/>
                <a:cs typeface="Menlo" charset="0"/>
              </a:rPr>
              <a:t> R.A, R.B</a:t>
            </a:r>
          </a:p>
          <a:p>
            <a:pPr>
              <a:lnSpc>
                <a:spcPct val="90000"/>
              </a:lnSpc>
            </a:pPr>
            <a:r>
              <a:rPr lang="en-US" dirty="0">
                <a:solidFill>
                  <a:schemeClr val="accent2"/>
                </a:solidFill>
                <a:latin typeface="Menlo" charset="0"/>
                <a:ea typeface="Menlo" charset="0"/>
                <a:cs typeface="Menlo" charset="0"/>
              </a:rPr>
              <a:t>FROM</a:t>
            </a:r>
            <a:r>
              <a:rPr lang="en-US" dirty="0">
                <a:latin typeface="Menlo" charset="0"/>
                <a:ea typeface="Menlo" charset="0"/>
                <a:cs typeface="Menlo" charset="0"/>
              </a:rPr>
              <a:t>   R</a:t>
            </a:r>
            <a:br>
              <a:rPr lang="en-US" dirty="0">
                <a:latin typeface="Menlo" charset="0"/>
                <a:ea typeface="Menlo" charset="0"/>
                <a:cs typeface="Menlo" charset="0"/>
              </a:rPr>
            </a:br>
            <a:r>
              <a:rPr lang="en-US" dirty="0">
                <a:solidFill>
                  <a:schemeClr val="accent2"/>
                </a:solidFill>
                <a:latin typeface="Menlo" charset="0"/>
                <a:ea typeface="Menlo" charset="0"/>
                <a:cs typeface="Menlo" charset="0"/>
              </a:rPr>
              <a:t>WHERE</a:t>
            </a:r>
            <a:r>
              <a:rPr lang="en-US" dirty="0">
                <a:latin typeface="Menlo" charset="0"/>
                <a:ea typeface="Menlo" charset="0"/>
                <a:cs typeface="Menlo" charset="0"/>
              </a:rPr>
              <a:t> </a:t>
            </a:r>
            <a:r>
              <a:rPr lang="en-US" dirty="0">
                <a:solidFill>
                  <a:srgbClr val="FF5050"/>
                </a:solidFill>
                <a:latin typeface="Menlo" charset="0"/>
                <a:ea typeface="Menlo" charset="0"/>
                <a:cs typeface="Menlo" charset="0"/>
              </a:rPr>
              <a:t>EXISTS</a:t>
            </a:r>
            <a:r>
              <a:rPr lang="en-US" dirty="0">
                <a:latin typeface="Menlo" charset="0"/>
                <a:ea typeface="Menlo" charset="0"/>
                <a:cs typeface="Menlo" charset="0"/>
              </a:rPr>
              <a:t>(</a:t>
            </a:r>
          </a:p>
          <a:p>
            <a:pPr>
              <a:lnSpc>
                <a:spcPct val="90000"/>
              </a:lnSpc>
            </a:pPr>
            <a:r>
              <a:rPr lang="en-US" dirty="0">
                <a:solidFill>
                  <a:schemeClr val="accent2"/>
                </a:solidFill>
                <a:latin typeface="Menlo" charset="0"/>
                <a:ea typeface="Menlo" charset="0"/>
                <a:cs typeface="Menlo" charset="0"/>
              </a:rPr>
              <a:t>   	SELECT</a:t>
            </a:r>
            <a:r>
              <a:rPr lang="en-US" dirty="0">
                <a:latin typeface="Menlo" charset="0"/>
                <a:ea typeface="Menlo" charset="0"/>
                <a:cs typeface="Menlo" charset="0"/>
              </a:rPr>
              <a:t> *</a:t>
            </a:r>
            <a:br>
              <a:rPr lang="en-US" dirty="0">
                <a:latin typeface="Menlo" charset="0"/>
                <a:ea typeface="Menlo" charset="0"/>
                <a:cs typeface="Menlo" charset="0"/>
              </a:rPr>
            </a:br>
            <a:r>
              <a:rPr lang="en-US" dirty="0">
                <a:latin typeface="Menlo" charset="0"/>
                <a:ea typeface="Menlo" charset="0"/>
                <a:cs typeface="Menlo" charset="0"/>
              </a:rPr>
              <a:t> 	</a:t>
            </a:r>
            <a:r>
              <a:rPr lang="en-US" dirty="0">
                <a:solidFill>
                  <a:schemeClr val="accent2"/>
                </a:solidFill>
                <a:latin typeface="Menlo" charset="0"/>
                <a:ea typeface="Menlo" charset="0"/>
                <a:cs typeface="Menlo" charset="0"/>
              </a:rPr>
              <a:t>FROM</a:t>
            </a:r>
            <a:r>
              <a:rPr lang="en-US" dirty="0">
                <a:latin typeface="Menlo" charset="0"/>
                <a:ea typeface="Menlo" charset="0"/>
                <a:cs typeface="Menlo" charset="0"/>
              </a:rPr>
              <a:t> S</a:t>
            </a:r>
            <a:br>
              <a:rPr lang="en-US" dirty="0">
                <a:latin typeface="Menlo" charset="0"/>
                <a:ea typeface="Menlo" charset="0"/>
                <a:cs typeface="Menlo" charset="0"/>
              </a:rPr>
            </a:br>
            <a:r>
              <a:rPr lang="en-US" dirty="0">
                <a:latin typeface="Menlo" charset="0"/>
                <a:ea typeface="Menlo" charset="0"/>
                <a:cs typeface="Menlo" charset="0"/>
              </a:rPr>
              <a:t>       </a:t>
            </a:r>
            <a:r>
              <a:rPr lang="en-US" dirty="0">
                <a:solidFill>
                  <a:schemeClr val="accent2"/>
                </a:solidFill>
                <a:latin typeface="Menlo" charset="0"/>
                <a:ea typeface="Menlo" charset="0"/>
                <a:cs typeface="Menlo" charset="0"/>
              </a:rPr>
              <a:t>WHERE</a:t>
            </a:r>
            <a:r>
              <a:rPr lang="en-US" dirty="0">
                <a:latin typeface="Menlo" charset="0"/>
                <a:ea typeface="Menlo" charset="0"/>
                <a:cs typeface="Menlo" charset="0"/>
              </a:rPr>
              <a:t> R.A=S.A AND R.B=S.B)</a:t>
            </a:r>
          </a:p>
        </p:txBody>
      </p:sp>
      <p:sp>
        <p:nvSpPr>
          <p:cNvPr id="224261" name="AutoShape 1029"/>
          <p:cNvSpPr>
            <a:spLocks noChangeArrowheads="1"/>
          </p:cNvSpPr>
          <p:nvPr/>
        </p:nvSpPr>
        <p:spPr bwMode="auto">
          <a:xfrm>
            <a:off x="3609816" y="3163791"/>
            <a:ext cx="504984" cy="443010"/>
          </a:xfrm>
          <a:prstGeom prst="rightArrow">
            <a:avLst>
              <a:gd name="adj1" fmla="val 50000"/>
              <a:gd name="adj2" fmla="val 50245"/>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endParaRPr lang="en-US"/>
          </a:p>
        </p:txBody>
      </p:sp>
      <p:sp>
        <p:nvSpPr>
          <p:cNvPr id="224263" name="Rectangle 1031"/>
          <p:cNvSpPr>
            <a:spLocks noChangeArrowheads="1"/>
          </p:cNvSpPr>
          <p:nvPr/>
        </p:nvSpPr>
        <p:spPr bwMode="auto">
          <a:xfrm>
            <a:off x="4419599" y="4804308"/>
            <a:ext cx="4786888" cy="1588127"/>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pPr>
            <a:r>
              <a:rPr lang="en-US" dirty="0">
                <a:solidFill>
                  <a:schemeClr val="accent2"/>
                </a:solidFill>
                <a:latin typeface="Menlo" charset="0"/>
                <a:ea typeface="Menlo" charset="0"/>
                <a:cs typeface="Menlo" charset="0"/>
              </a:rPr>
              <a:t>SELECT</a:t>
            </a:r>
            <a:r>
              <a:rPr lang="en-US" dirty="0">
                <a:latin typeface="Menlo" charset="0"/>
                <a:ea typeface="Menlo" charset="0"/>
                <a:cs typeface="Menlo" charset="0"/>
              </a:rPr>
              <a:t> R.A, R.B</a:t>
            </a:r>
          </a:p>
          <a:p>
            <a:pPr>
              <a:lnSpc>
                <a:spcPct val="90000"/>
              </a:lnSpc>
            </a:pPr>
            <a:r>
              <a:rPr lang="en-US" dirty="0">
                <a:solidFill>
                  <a:schemeClr val="accent2"/>
                </a:solidFill>
                <a:latin typeface="Menlo" charset="0"/>
                <a:ea typeface="Menlo" charset="0"/>
                <a:cs typeface="Menlo" charset="0"/>
              </a:rPr>
              <a:t>FROM</a:t>
            </a:r>
            <a:r>
              <a:rPr lang="en-US" dirty="0">
                <a:latin typeface="Menlo" charset="0"/>
                <a:ea typeface="Menlo" charset="0"/>
                <a:cs typeface="Menlo" charset="0"/>
              </a:rPr>
              <a:t>   R</a:t>
            </a:r>
            <a:br>
              <a:rPr lang="en-US" dirty="0">
                <a:latin typeface="Menlo" charset="0"/>
                <a:ea typeface="Menlo" charset="0"/>
                <a:cs typeface="Menlo" charset="0"/>
              </a:rPr>
            </a:br>
            <a:r>
              <a:rPr lang="en-US" dirty="0">
                <a:solidFill>
                  <a:schemeClr val="accent2"/>
                </a:solidFill>
                <a:latin typeface="Menlo" charset="0"/>
                <a:ea typeface="Menlo" charset="0"/>
                <a:cs typeface="Menlo" charset="0"/>
              </a:rPr>
              <a:t>WHERE</a:t>
            </a:r>
            <a:r>
              <a:rPr lang="en-US" dirty="0">
                <a:latin typeface="Menlo" charset="0"/>
                <a:ea typeface="Menlo" charset="0"/>
                <a:cs typeface="Menlo" charset="0"/>
              </a:rPr>
              <a:t> </a:t>
            </a:r>
            <a:r>
              <a:rPr lang="en-US" dirty="0">
                <a:solidFill>
                  <a:srgbClr val="FF5050"/>
                </a:solidFill>
                <a:latin typeface="Menlo" charset="0"/>
                <a:ea typeface="Menlo" charset="0"/>
                <a:cs typeface="Menlo" charset="0"/>
              </a:rPr>
              <a:t>NOT</a:t>
            </a:r>
            <a:r>
              <a:rPr lang="en-US" dirty="0">
                <a:latin typeface="Menlo" charset="0"/>
                <a:ea typeface="Menlo" charset="0"/>
                <a:cs typeface="Menlo" charset="0"/>
              </a:rPr>
              <a:t> </a:t>
            </a:r>
            <a:r>
              <a:rPr lang="en-US" dirty="0">
                <a:solidFill>
                  <a:srgbClr val="FF5050"/>
                </a:solidFill>
                <a:latin typeface="Menlo" charset="0"/>
                <a:ea typeface="Menlo" charset="0"/>
                <a:cs typeface="Menlo" charset="0"/>
              </a:rPr>
              <a:t>EXISTS</a:t>
            </a:r>
            <a:r>
              <a:rPr lang="en-US" dirty="0">
                <a:latin typeface="Menlo" charset="0"/>
                <a:ea typeface="Menlo" charset="0"/>
                <a:cs typeface="Menlo" charset="0"/>
              </a:rPr>
              <a:t>(</a:t>
            </a:r>
          </a:p>
          <a:p>
            <a:pPr>
              <a:lnSpc>
                <a:spcPct val="90000"/>
              </a:lnSpc>
            </a:pPr>
            <a:r>
              <a:rPr lang="en-US" dirty="0">
                <a:solidFill>
                  <a:schemeClr val="accent2"/>
                </a:solidFill>
                <a:latin typeface="Menlo" charset="0"/>
                <a:ea typeface="Menlo" charset="0"/>
                <a:cs typeface="Menlo" charset="0"/>
              </a:rPr>
              <a:t>	SELECT</a:t>
            </a:r>
            <a:r>
              <a:rPr lang="en-US" dirty="0">
                <a:latin typeface="Menlo" charset="0"/>
                <a:ea typeface="Menlo" charset="0"/>
                <a:cs typeface="Menlo" charset="0"/>
              </a:rPr>
              <a:t> *</a:t>
            </a:r>
            <a:br>
              <a:rPr lang="en-US" dirty="0">
                <a:latin typeface="Menlo" charset="0"/>
                <a:ea typeface="Menlo" charset="0"/>
                <a:cs typeface="Menlo" charset="0"/>
              </a:rPr>
            </a:br>
            <a:r>
              <a:rPr lang="en-US" dirty="0">
                <a:latin typeface="Menlo" charset="0"/>
                <a:ea typeface="Menlo" charset="0"/>
                <a:cs typeface="Menlo" charset="0"/>
              </a:rPr>
              <a:t>       </a:t>
            </a:r>
            <a:r>
              <a:rPr lang="en-US" dirty="0">
                <a:solidFill>
                  <a:schemeClr val="accent2"/>
                </a:solidFill>
                <a:latin typeface="Menlo" charset="0"/>
                <a:ea typeface="Menlo" charset="0"/>
                <a:cs typeface="Menlo" charset="0"/>
              </a:rPr>
              <a:t>FROM</a:t>
            </a:r>
            <a:r>
              <a:rPr lang="en-US" dirty="0">
                <a:latin typeface="Menlo" charset="0"/>
                <a:ea typeface="Menlo" charset="0"/>
                <a:cs typeface="Menlo" charset="0"/>
              </a:rPr>
              <a:t> S</a:t>
            </a:r>
            <a:br>
              <a:rPr lang="en-US" dirty="0">
                <a:latin typeface="Menlo" charset="0"/>
                <a:ea typeface="Menlo" charset="0"/>
                <a:cs typeface="Menlo" charset="0"/>
              </a:rPr>
            </a:br>
            <a:r>
              <a:rPr lang="en-US" dirty="0">
                <a:latin typeface="Menlo" charset="0"/>
                <a:ea typeface="Menlo" charset="0"/>
                <a:cs typeface="Menlo" charset="0"/>
              </a:rPr>
              <a:t>       </a:t>
            </a:r>
            <a:r>
              <a:rPr lang="en-US" dirty="0">
                <a:solidFill>
                  <a:schemeClr val="accent2"/>
                </a:solidFill>
                <a:latin typeface="Menlo" charset="0"/>
                <a:ea typeface="Menlo" charset="0"/>
                <a:cs typeface="Menlo" charset="0"/>
              </a:rPr>
              <a:t>WHERE</a:t>
            </a:r>
            <a:r>
              <a:rPr lang="en-US" dirty="0">
                <a:latin typeface="Menlo" charset="0"/>
                <a:ea typeface="Menlo" charset="0"/>
                <a:cs typeface="Menlo" charset="0"/>
              </a:rPr>
              <a:t> R.A=S.A AND R.B=S.B)</a:t>
            </a:r>
          </a:p>
        </p:txBody>
      </p:sp>
      <p:grpSp>
        <p:nvGrpSpPr>
          <p:cNvPr id="13" name="Group 12"/>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309135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Nested Queries</a:t>
              </a:r>
            </a:p>
          </p:txBody>
        </p:sp>
      </p:grpSp>
      <p:sp>
        <p:nvSpPr>
          <p:cNvPr id="3" name="Rectangle 2"/>
          <p:cNvSpPr/>
          <p:nvPr/>
        </p:nvSpPr>
        <p:spPr>
          <a:xfrm>
            <a:off x="7227803" y="1538419"/>
            <a:ext cx="4125997"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a:spAutoFit/>
          </a:bodyPr>
          <a:lstStyle/>
          <a:p>
            <a:pPr algn="ctr"/>
            <a:r>
              <a:rPr lang="en-US" sz="2400" dirty="0">
                <a:latin typeface="+mj-lt"/>
              </a:rPr>
              <a:t>INTERSECT and EXCEPT not in some DBMSs!</a:t>
            </a:r>
          </a:p>
        </p:txBody>
      </p:sp>
      <p:sp>
        <p:nvSpPr>
          <p:cNvPr id="4" name="Rectangle 3"/>
          <p:cNvSpPr/>
          <p:nvPr/>
        </p:nvSpPr>
        <p:spPr>
          <a:xfrm>
            <a:off x="9664700" y="3688104"/>
            <a:ext cx="1955800" cy="147732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dirty="0">
                <a:latin typeface="+mj-lt"/>
              </a:rPr>
              <a:t>If R, S have no duplicates, then can write without sub-queries (HOW?)</a:t>
            </a:r>
          </a:p>
        </p:txBody>
      </p:sp>
      <p:sp>
        <p:nvSpPr>
          <p:cNvPr id="18" name="Rectangle 1027"/>
          <p:cNvSpPr>
            <a:spLocks noChangeArrowheads="1"/>
          </p:cNvSpPr>
          <p:nvPr/>
        </p:nvSpPr>
        <p:spPr bwMode="auto">
          <a:xfrm>
            <a:off x="838200" y="4804308"/>
            <a:ext cx="2416046" cy="13388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pPr>
            <a:r>
              <a:rPr lang="en-US" dirty="0">
                <a:solidFill>
                  <a:schemeClr val="accent2"/>
                </a:solidFill>
                <a:latin typeface="Menlo" charset="0"/>
                <a:ea typeface="Menlo" charset="0"/>
                <a:cs typeface="Menlo" charset="0"/>
              </a:rPr>
              <a:t>(SELECT</a:t>
            </a:r>
            <a:r>
              <a:rPr lang="en-US" dirty="0">
                <a:latin typeface="Menlo" charset="0"/>
                <a:ea typeface="Menlo" charset="0"/>
                <a:cs typeface="Menlo" charset="0"/>
              </a:rPr>
              <a:t> R.A, R.B</a:t>
            </a:r>
          </a:p>
          <a:p>
            <a:pPr>
              <a:lnSpc>
                <a:spcPct val="90000"/>
              </a:lnSpc>
            </a:pPr>
            <a:r>
              <a:rPr lang="en-US" dirty="0">
                <a:solidFill>
                  <a:schemeClr val="accent2"/>
                </a:solidFill>
                <a:latin typeface="Menlo" charset="0"/>
                <a:ea typeface="Menlo" charset="0"/>
                <a:cs typeface="Menlo" charset="0"/>
              </a:rPr>
              <a:t> FROM</a:t>
            </a:r>
            <a:r>
              <a:rPr lang="en-US" dirty="0">
                <a:latin typeface="Menlo" charset="0"/>
                <a:ea typeface="Menlo" charset="0"/>
                <a:cs typeface="Menlo" charset="0"/>
              </a:rPr>
              <a:t>   R)</a:t>
            </a:r>
            <a:br>
              <a:rPr lang="en-US" dirty="0">
                <a:latin typeface="Menlo" charset="0"/>
                <a:ea typeface="Menlo" charset="0"/>
                <a:cs typeface="Menlo" charset="0"/>
              </a:rPr>
            </a:br>
            <a:r>
              <a:rPr lang="en-US" dirty="0">
                <a:solidFill>
                  <a:srgbClr val="FF5050"/>
                </a:solidFill>
                <a:latin typeface="Menlo" charset="0"/>
                <a:ea typeface="Menlo" charset="0"/>
                <a:cs typeface="Menlo" charset="0"/>
              </a:rPr>
              <a:t>EXCEPT</a:t>
            </a:r>
          </a:p>
          <a:p>
            <a:pPr>
              <a:lnSpc>
                <a:spcPct val="90000"/>
              </a:lnSpc>
            </a:pPr>
            <a:r>
              <a:rPr lang="en-US" dirty="0">
                <a:solidFill>
                  <a:schemeClr val="accent2"/>
                </a:solidFill>
                <a:latin typeface="Menlo" charset="0"/>
                <a:ea typeface="Menlo" charset="0"/>
                <a:cs typeface="Menlo" charset="0"/>
              </a:rPr>
              <a:t>(SELECT</a:t>
            </a:r>
            <a:r>
              <a:rPr lang="en-US" dirty="0">
                <a:latin typeface="Menlo" charset="0"/>
                <a:ea typeface="Menlo" charset="0"/>
                <a:cs typeface="Menlo" charset="0"/>
              </a:rPr>
              <a:t> S.A, S.B</a:t>
            </a:r>
          </a:p>
          <a:p>
            <a:pPr>
              <a:lnSpc>
                <a:spcPct val="90000"/>
              </a:lnSpc>
            </a:pPr>
            <a:r>
              <a:rPr lang="en-US" dirty="0">
                <a:solidFill>
                  <a:schemeClr val="accent2"/>
                </a:solidFill>
                <a:latin typeface="Menlo" charset="0"/>
                <a:ea typeface="Menlo" charset="0"/>
                <a:cs typeface="Menlo" charset="0"/>
              </a:rPr>
              <a:t> FROM</a:t>
            </a:r>
            <a:r>
              <a:rPr lang="en-US" dirty="0">
                <a:latin typeface="Menlo" charset="0"/>
                <a:ea typeface="Menlo" charset="0"/>
                <a:cs typeface="Menlo" charset="0"/>
              </a:rPr>
              <a:t>   S)</a:t>
            </a:r>
          </a:p>
        </p:txBody>
      </p:sp>
      <p:sp>
        <p:nvSpPr>
          <p:cNvPr id="19" name="AutoShape 1029"/>
          <p:cNvSpPr>
            <a:spLocks noChangeArrowheads="1"/>
          </p:cNvSpPr>
          <p:nvPr/>
        </p:nvSpPr>
        <p:spPr bwMode="auto">
          <a:xfrm>
            <a:off x="3609816" y="5373591"/>
            <a:ext cx="504984" cy="443010"/>
          </a:xfrm>
          <a:prstGeom prst="rightArrow">
            <a:avLst>
              <a:gd name="adj1" fmla="val 50000"/>
              <a:gd name="adj2" fmla="val 50245"/>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endParaRPr lang="en-US"/>
          </a:p>
        </p:txBody>
      </p:sp>
    </p:spTree>
    <p:extLst>
      <p:ext uri="{BB962C8B-B14F-4D97-AF65-F5344CB8AC3E}">
        <p14:creationId xmlns:p14="http://schemas.microsoft.com/office/powerpoint/2010/main" val="132997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2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24261"/>
                                        </p:tgtEl>
                                        <p:attrNameLst>
                                          <p:attrName>style.visibility</p:attrName>
                                        </p:attrNameLst>
                                      </p:cBhvr>
                                      <p:to>
                                        <p:strVal val="visible"/>
                                      </p:to>
                                    </p:set>
                                    <p:animEffect transition="in" filter="dissolve">
                                      <p:cBhvr>
                                        <p:cTn id="15" dur="500"/>
                                        <p:tgtEl>
                                          <p:spTgt spid="224261"/>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224260"/>
                                        </p:tgtEl>
                                        <p:attrNameLst>
                                          <p:attrName>style.visibility</p:attrName>
                                        </p:attrNameLst>
                                      </p:cBhvr>
                                      <p:to>
                                        <p:strVal val="visible"/>
                                      </p:to>
                                    </p:set>
                                    <p:animEffect transition="in" filter="dissolve">
                                      <p:cBhvr>
                                        <p:cTn id="19" dur="500"/>
                                        <p:tgtEl>
                                          <p:spTgt spid="22426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dissolve">
                                      <p:cBhvr>
                                        <p:cTn id="28" dur="500"/>
                                        <p:tgtEl>
                                          <p:spTgt spid="19"/>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224263"/>
                                        </p:tgtEl>
                                        <p:attrNameLst>
                                          <p:attrName>style.visibility</p:attrName>
                                        </p:attrNameLst>
                                      </p:cBhvr>
                                      <p:to>
                                        <p:strVal val="visible"/>
                                      </p:to>
                                    </p:set>
                                    <p:animEffect transition="in" filter="dissolve">
                                      <p:cBhvr>
                                        <p:cTn id="32" dur="500"/>
                                        <p:tgtEl>
                                          <p:spTgt spid="22426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animBg="1"/>
      <p:bldP spid="224260" grpId="0" animBg="1" autoUpdateAnimBg="0"/>
      <p:bldP spid="224261" grpId="0" animBg="1"/>
      <p:bldP spid="224263" grpId="0" animBg="1" autoUpdateAnimBg="0"/>
      <p:bldP spid="3" grpId="0" animBg="1"/>
      <p:bldP spid="4" grpId="0" animBg="1"/>
      <p:bldP spid="18"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2"/>
          </p:nvPr>
        </p:nvSpPr>
        <p:spPr/>
        <p:txBody>
          <a:bodyPr/>
          <a:lstStyle/>
          <a:p>
            <a:fld id="{B493310C-327C-4CB2-B85E-5B7845518CE8}" type="slidenum">
              <a:rPr lang="en-US"/>
              <a:pPr/>
              <a:t>32</a:t>
            </a:fld>
            <a:endParaRPr lang="en-US"/>
          </a:p>
        </p:txBody>
      </p:sp>
      <p:sp>
        <p:nvSpPr>
          <p:cNvPr id="185346" name="Rectangle 2"/>
          <p:cNvSpPr>
            <a:spLocks noGrp="1" noChangeArrowheads="1"/>
          </p:cNvSpPr>
          <p:nvPr>
            <p:ph type="title"/>
          </p:nvPr>
        </p:nvSpPr>
        <p:spPr/>
        <p:txBody>
          <a:bodyPr/>
          <a:lstStyle/>
          <a:p>
            <a:r>
              <a:rPr lang="en-US" dirty="0"/>
              <a:t>Correlated Queries </a:t>
            </a:r>
            <a:r>
              <a:rPr lang="en-US" sz="2400" dirty="0"/>
              <a:t>Using External </a:t>
            </a:r>
            <a:r>
              <a:rPr lang="en-US" sz="2400" dirty="0" err="1"/>
              <a:t>Vars</a:t>
            </a:r>
            <a:r>
              <a:rPr lang="en-US" sz="2400" dirty="0"/>
              <a:t> in Internal Subquery</a:t>
            </a:r>
          </a:p>
        </p:txBody>
      </p:sp>
      <p:sp>
        <p:nvSpPr>
          <p:cNvPr id="185347" name="Text Box 3"/>
          <p:cNvSpPr txBox="1">
            <a:spLocks noChangeArrowheads="1"/>
          </p:cNvSpPr>
          <p:nvPr/>
        </p:nvSpPr>
        <p:spPr bwMode="auto">
          <a:xfrm>
            <a:off x="834172" y="2624882"/>
            <a:ext cx="6882834" cy="2308324"/>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DISTINCT</a:t>
            </a:r>
            <a:r>
              <a:rPr lang="en-US" sz="2400" dirty="0">
                <a:latin typeface="Menlo" charset="0"/>
                <a:ea typeface="Menlo" charset="0"/>
                <a:cs typeface="Menlo" charset="0"/>
              </a:rPr>
              <a:t> title</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Movie AS </a:t>
            </a:r>
            <a:r>
              <a:rPr lang="en-US" sz="2400" dirty="0">
                <a:solidFill>
                  <a:srgbClr val="FF5050"/>
                </a:solidFill>
                <a:latin typeface="Menlo" charset="0"/>
                <a:ea typeface="Menlo" charset="0"/>
                <a:cs typeface="Menlo" charset="0"/>
              </a:rPr>
              <a:t>m</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year &lt;&gt; </a:t>
            </a:r>
            <a:r>
              <a:rPr lang="en-US" sz="2400" dirty="0">
                <a:solidFill>
                  <a:schemeClr val="accent2"/>
                </a:solidFill>
                <a:latin typeface="Menlo" charset="0"/>
                <a:ea typeface="Menlo" charset="0"/>
                <a:cs typeface="Menlo" charset="0"/>
              </a:rPr>
              <a:t>ANY</a:t>
            </a:r>
            <a:r>
              <a:rPr lang="en-US" sz="2400" dirty="0">
                <a:latin typeface="Menlo" charset="0"/>
                <a:ea typeface="Menlo" charset="0"/>
                <a:cs typeface="Menlo" charset="0"/>
              </a:rPr>
              <a:t>(</a:t>
            </a:r>
          </a:p>
          <a:p>
            <a:pPr eaLnBrk="0" hangingPunct="0"/>
            <a:r>
              <a:rPr lang="en-US" sz="2400" dirty="0">
                <a:solidFill>
                  <a:schemeClr val="accent2"/>
                </a:solidFill>
                <a:latin typeface="Menlo" charset="0"/>
                <a:ea typeface="Menlo" charset="0"/>
                <a:cs typeface="Menlo" charset="0"/>
              </a:rPr>
              <a:t>		SELECT</a:t>
            </a:r>
            <a:r>
              <a:rPr lang="en-US" sz="2400" dirty="0">
                <a:latin typeface="Menlo" charset="0"/>
                <a:ea typeface="Menlo" charset="0"/>
                <a:cs typeface="Menlo" charset="0"/>
              </a:rPr>
              <a:t>  year</a:t>
            </a:r>
          </a:p>
          <a:p>
            <a:pPr eaLnBrk="0" hangingPunct="0"/>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Movie</a:t>
            </a:r>
          </a:p>
          <a:p>
            <a:pPr eaLnBrk="0" hangingPunct="0"/>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title =  </a:t>
            </a:r>
            <a:r>
              <a:rPr lang="en-US" sz="2400" dirty="0" err="1">
                <a:solidFill>
                  <a:srgbClr val="FF5050"/>
                </a:solidFill>
                <a:latin typeface="Menlo" charset="0"/>
                <a:ea typeface="Menlo" charset="0"/>
                <a:cs typeface="Menlo" charset="0"/>
              </a:rPr>
              <a:t>m</a:t>
            </a:r>
            <a:r>
              <a:rPr lang="en-US" sz="2400" dirty="0" err="1">
                <a:latin typeface="Menlo" charset="0"/>
                <a:ea typeface="Menlo" charset="0"/>
                <a:cs typeface="Menlo" charset="0"/>
              </a:rPr>
              <a:t>.title</a:t>
            </a:r>
            <a:r>
              <a:rPr lang="en-US" sz="2400" dirty="0">
                <a:latin typeface="Menlo" charset="0"/>
                <a:ea typeface="Menlo" charset="0"/>
                <a:cs typeface="Menlo" charset="0"/>
              </a:rPr>
              <a:t>)</a:t>
            </a:r>
          </a:p>
        </p:txBody>
      </p:sp>
      <p:sp>
        <p:nvSpPr>
          <p:cNvPr id="185348" name="Text Box 4"/>
          <p:cNvSpPr txBox="1">
            <a:spLocks noChangeArrowheads="1"/>
          </p:cNvSpPr>
          <p:nvPr/>
        </p:nvSpPr>
        <p:spPr bwMode="auto">
          <a:xfrm>
            <a:off x="838200" y="1716236"/>
            <a:ext cx="6878806" cy="46166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Movie(</a:t>
            </a:r>
            <a:r>
              <a:rPr lang="en-US" sz="2400" u="sng" dirty="0">
                <a:solidFill>
                  <a:schemeClr val="accent2"/>
                </a:solidFill>
                <a:latin typeface="Menlo" charset="0"/>
                <a:ea typeface="Menlo" charset="0"/>
                <a:cs typeface="Menlo" charset="0"/>
              </a:rPr>
              <a:t>title,</a:t>
            </a:r>
            <a:r>
              <a:rPr lang="en-US" sz="2400" dirty="0">
                <a:solidFill>
                  <a:schemeClr val="accent2"/>
                </a:solidFill>
                <a:latin typeface="Menlo" charset="0"/>
                <a:ea typeface="Menlo" charset="0"/>
                <a:cs typeface="Menlo" charset="0"/>
              </a:rPr>
              <a:t> </a:t>
            </a:r>
            <a:r>
              <a:rPr lang="en-US" sz="2400" u="sng" dirty="0">
                <a:solidFill>
                  <a:schemeClr val="accent2"/>
                </a:solidFill>
                <a:latin typeface="Menlo" charset="0"/>
                <a:ea typeface="Menlo" charset="0"/>
                <a:cs typeface="Menlo" charset="0"/>
              </a:rPr>
              <a:t>year</a:t>
            </a:r>
            <a:r>
              <a:rPr lang="en-US" sz="2400" dirty="0">
                <a:solidFill>
                  <a:schemeClr val="accent2"/>
                </a:solidFill>
                <a:latin typeface="Menlo" charset="0"/>
                <a:ea typeface="Menlo" charset="0"/>
                <a:cs typeface="Menlo" charset="0"/>
              </a:rPr>
              <a:t>, director, length)</a:t>
            </a:r>
          </a:p>
        </p:txBody>
      </p:sp>
      <p:sp>
        <p:nvSpPr>
          <p:cNvPr id="185349" name="Text Box 5"/>
          <p:cNvSpPr txBox="1">
            <a:spLocks noChangeArrowheads="1"/>
          </p:cNvSpPr>
          <p:nvPr/>
        </p:nvSpPr>
        <p:spPr bwMode="auto">
          <a:xfrm>
            <a:off x="3038368" y="5380187"/>
            <a:ext cx="6115264" cy="400110"/>
          </a:xfrm>
          <a:prstGeom prst="rect">
            <a:avLst/>
          </a:prstGeom>
          <a:solidFill>
            <a:schemeClr val="accent4">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000" i="1" dirty="0">
                <a:latin typeface="+mj-lt"/>
              </a:rPr>
              <a:t>Note also: this can still be expressed as single SFW query…</a:t>
            </a:r>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309135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Nested Queries</a:t>
              </a:r>
            </a:p>
          </p:txBody>
        </p:sp>
      </p:grpSp>
      <p:sp>
        <p:nvSpPr>
          <p:cNvPr id="2" name="Rectangle 1"/>
          <p:cNvSpPr/>
          <p:nvPr/>
        </p:nvSpPr>
        <p:spPr>
          <a:xfrm>
            <a:off x="8390587" y="2177901"/>
            <a:ext cx="2721913" cy="1200329"/>
          </a:xfrm>
          <a:prstGeom prst="rect">
            <a:avLst/>
          </a:prstGeom>
        </p:spPr>
        <p:txBody>
          <a:bodyPr wrap="square">
            <a:spAutoFit/>
          </a:bodyPr>
          <a:lstStyle/>
          <a:p>
            <a:pPr eaLnBrk="0" hangingPunct="0"/>
            <a:r>
              <a:rPr lang="en-US" sz="2400" dirty="0">
                <a:latin typeface="+mj-lt"/>
              </a:rPr>
              <a:t>Find movies whose title appears more than once.</a:t>
            </a:r>
          </a:p>
        </p:txBody>
      </p:sp>
      <p:sp>
        <p:nvSpPr>
          <p:cNvPr id="14" name="Rounded Rectangle 13"/>
          <p:cNvSpPr/>
          <p:nvPr/>
        </p:nvSpPr>
        <p:spPr>
          <a:xfrm>
            <a:off x="2129713" y="3009045"/>
            <a:ext cx="1997788" cy="369186"/>
          </a:xfrm>
          <a:prstGeom prst="roundRect">
            <a:avLst/>
          </a:prstGeom>
          <a:solidFill>
            <a:schemeClr val="accent2">
              <a:lumMod val="20000"/>
              <a:lumOff val="80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098212" y="4135660"/>
            <a:ext cx="1146888" cy="369186"/>
          </a:xfrm>
          <a:prstGeom prst="roundRect">
            <a:avLst/>
          </a:prstGeom>
          <a:solidFill>
            <a:schemeClr val="accent2">
              <a:lumMod val="20000"/>
              <a:lumOff val="80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622212" y="4482478"/>
            <a:ext cx="1489788" cy="369186"/>
          </a:xfrm>
          <a:prstGeom prst="roundRect">
            <a:avLst/>
          </a:prstGeom>
          <a:solidFill>
            <a:schemeClr val="accent2">
              <a:lumMod val="20000"/>
              <a:lumOff val="80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390587" y="3865443"/>
            <a:ext cx="2370446"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a:latin typeface="+mj-lt"/>
              </a:rPr>
              <a:t>Note the scoping of the variables!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53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5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animBg="1"/>
      <p:bldP spid="185349" grpId="0" animBg="1"/>
      <p:bldP spid="2" grpId="0"/>
      <p:bldP spid="14" grpId="0" animBg="1"/>
      <p:bldP spid="15" grpId="0" animBg="1"/>
      <p:bldP spid="16" grpId="0" animBg="1"/>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6CDBF21-8A9E-45B5-920E-882710C83F38}" type="slidenum">
              <a:rPr lang="en-US"/>
              <a:pPr/>
              <a:t>33</a:t>
            </a:fld>
            <a:endParaRPr lang="en-US"/>
          </a:p>
        </p:txBody>
      </p:sp>
      <p:sp>
        <p:nvSpPr>
          <p:cNvPr id="186370" name="Rectangle 2"/>
          <p:cNvSpPr>
            <a:spLocks noGrp="1" noChangeArrowheads="1"/>
          </p:cNvSpPr>
          <p:nvPr>
            <p:ph type="title"/>
          </p:nvPr>
        </p:nvSpPr>
        <p:spPr/>
        <p:txBody>
          <a:bodyPr/>
          <a:lstStyle/>
          <a:p>
            <a:r>
              <a:rPr lang="en-US"/>
              <a:t>Complex Correlated Query</a:t>
            </a:r>
          </a:p>
        </p:txBody>
      </p:sp>
      <p:sp>
        <p:nvSpPr>
          <p:cNvPr id="186372" name="Rectangle 4"/>
          <p:cNvSpPr>
            <a:spLocks noChangeArrowheads="1"/>
          </p:cNvSpPr>
          <p:nvPr/>
        </p:nvSpPr>
        <p:spPr bwMode="auto">
          <a:xfrm>
            <a:off x="838200" y="2544279"/>
            <a:ext cx="6692858" cy="241912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lnSpc>
                <a:spcPct val="90000"/>
              </a:lnSpc>
            </a:pPr>
            <a:r>
              <a:rPr lang="en-US" sz="2400" dirty="0">
                <a:solidFill>
                  <a:schemeClr val="accent2"/>
                </a:solidFill>
                <a:latin typeface="Menlo" charset="0"/>
                <a:ea typeface="Menlo" charset="0"/>
                <a:cs typeface="Menlo" charset="0"/>
              </a:rPr>
              <a:t>SELECT DISTINCT</a:t>
            </a:r>
            <a:r>
              <a:rPr lang="en-US" sz="2400" dirty="0">
                <a:latin typeface="Menlo" charset="0"/>
                <a:ea typeface="Menlo" charset="0"/>
                <a:cs typeface="Menlo" charset="0"/>
              </a:rPr>
              <a:t>  </a:t>
            </a:r>
            <a:r>
              <a:rPr lang="en-US" sz="2400" dirty="0" err="1">
                <a:latin typeface="Menlo" charset="0"/>
                <a:ea typeface="Menlo" charset="0"/>
                <a:cs typeface="Menlo" charset="0"/>
              </a:rPr>
              <a:t>x.name</a:t>
            </a:r>
            <a:r>
              <a:rPr lang="en-US" sz="2400" dirty="0">
                <a:latin typeface="Menlo" charset="0"/>
                <a:ea typeface="Menlo" charset="0"/>
                <a:cs typeface="Menlo" charset="0"/>
              </a:rPr>
              <a:t>, </a:t>
            </a:r>
            <a:r>
              <a:rPr lang="en-US" sz="2400" dirty="0" err="1">
                <a:latin typeface="Menlo" charset="0"/>
                <a:ea typeface="Menlo" charset="0"/>
                <a:cs typeface="Menlo" charset="0"/>
              </a:rPr>
              <a:t>x.maker</a:t>
            </a:r>
            <a:endParaRPr lang="en-US" sz="2400" dirty="0">
              <a:latin typeface="Menlo" charset="0"/>
              <a:ea typeface="Menlo" charset="0"/>
              <a:cs typeface="Menlo" charset="0"/>
            </a:endParaRPr>
          </a:p>
          <a:p>
            <a:pPr eaLnBrk="0" hangingPunct="0">
              <a:lnSpc>
                <a:spcPct val="90000"/>
              </a:lnSpc>
            </a:pPr>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Product AS x</a:t>
            </a:r>
          </a:p>
          <a:p>
            <a:pPr eaLnBrk="0" hangingPunct="0">
              <a:lnSpc>
                <a:spcPct val="90000"/>
              </a:lnSpc>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err="1">
                <a:latin typeface="Menlo" charset="0"/>
                <a:ea typeface="Menlo" charset="0"/>
                <a:cs typeface="Menlo" charset="0"/>
              </a:rPr>
              <a:t>x.price</a:t>
            </a:r>
            <a:r>
              <a:rPr lang="en-US" sz="2400" dirty="0">
                <a:latin typeface="Menlo" charset="0"/>
                <a:ea typeface="Menlo" charset="0"/>
                <a:cs typeface="Menlo" charset="0"/>
              </a:rPr>
              <a:t> &gt; </a:t>
            </a:r>
            <a:r>
              <a:rPr lang="en-US" sz="2400" dirty="0">
                <a:solidFill>
                  <a:schemeClr val="accent2"/>
                </a:solidFill>
                <a:latin typeface="Menlo" charset="0"/>
                <a:ea typeface="Menlo" charset="0"/>
                <a:cs typeface="Menlo" charset="0"/>
              </a:rPr>
              <a:t>ALL</a:t>
            </a:r>
            <a:r>
              <a:rPr lang="en-US" sz="2400" dirty="0">
                <a:latin typeface="Menlo" charset="0"/>
                <a:ea typeface="Menlo" charset="0"/>
                <a:cs typeface="Menlo" charset="0"/>
              </a:rPr>
              <a:t>(</a:t>
            </a:r>
          </a:p>
          <a:p>
            <a:pPr eaLnBrk="0" hangingPunct="0">
              <a:lnSpc>
                <a:spcPct val="90000"/>
              </a:lnSpc>
            </a:pPr>
            <a:r>
              <a:rPr lang="en-US" sz="2400" dirty="0">
                <a:solidFill>
                  <a:schemeClr val="accent2"/>
                </a:solidFill>
                <a:latin typeface="Menlo" charset="0"/>
                <a:ea typeface="Menlo" charset="0"/>
                <a:cs typeface="Menlo" charset="0"/>
              </a:rPr>
              <a:t>		SELECT</a:t>
            </a:r>
            <a:r>
              <a:rPr lang="en-US" sz="2400" dirty="0">
                <a:latin typeface="Menlo" charset="0"/>
                <a:ea typeface="Menlo" charset="0"/>
                <a:cs typeface="Menlo" charset="0"/>
              </a:rPr>
              <a:t> </a:t>
            </a:r>
            <a:r>
              <a:rPr lang="en-US" sz="2400" dirty="0" err="1">
                <a:latin typeface="Menlo" charset="0"/>
                <a:ea typeface="Menlo" charset="0"/>
                <a:cs typeface="Menlo" charset="0"/>
              </a:rPr>
              <a:t>y.price</a:t>
            </a:r>
            <a:endParaRPr lang="en-US" sz="2400" dirty="0">
              <a:latin typeface="Menlo" charset="0"/>
              <a:ea typeface="Menlo" charset="0"/>
              <a:cs typeface="Menlo" charset="0"/>
            </a:endParaRPr>
          </a:p>
          <a:p>
            <a:pPr eaLnBrk="0" hangingPunct="0">
              <a:lnSpc>
                <a:spcPct val="90000"/>
              </a:lnSpc>
            </a:pPr>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Product AS y</a:t>
            </a:r>
          </a:p>
          <a:p>
            <a:pPr eaLnBrk="0" hangingPunct="0">
              <a:lnSpc>
                <a:spcPct val="90000"/>
              </a:lnSpc>
            </a:pPr>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err="1">
                <a:latin typeface="Menlo" charset="0"/>
                <a:ea typeface="Menlo" charset="0"/>
                <a:cs typeface="Menlo" charset="0"/>
              </a:rPr>
              <a:t>x.maker</a:t>
            </a:r>
            <a:r>
              <a:rPr lang="en-US" sz="2400" dirty="0">
                <a:latin typeface="Menlo" charset="0"/>
                <a:ea typeface="Menlo" charset="0"/>
                <a:cs typeface="Menlo" charset="0"/>
              </a:rPr>
              <a:t> = </a:t>
            </a:r>
            <a:r>
              <a:rPr lang="en-US" sz="2400" dirty="0" err="1">
                <a:latin typeface="Menlo" charset="0"/>
                <a:ea typeface="Menlo" charset="0"/>
                <a:cs typeface="Menlo" charset="0"/>
              </a:rPr>
              <a:t>y.maker</a:t>
            </a:r>
            <a:r>
              <a:rPr lang="en-US" sz="2400" dirty="0">
                <a:latin typeface="Menlo" charset="0"/>
                <a:ea typeface="Menlo" charset="0"/>
                <a:cs typeface="Menlo" charset="0"/>
              </a:rPr>
              <a:t> </a:t>
            </a:r>
          </a:p>
          <a:p>
            <a:pPr eaLnBrk="0" hangingPunct="0">
              <a:lnSpc>
                <a:spcPct val="90000"/>
              </a:lnSpc>
            </a:pPr>
            <a:r>
              <a:rPr lang="en-US" sz="2400" dirty="0">
                <a:latin typeface="Menlo" charset="0"/>
                <a:ea typeface="Menlo" charset="0"/>
                <a:cs typeface="Menlo" charset="0"/>
              </a:rPr>
              <a:t>		   AND </a:t>
            </a:r>
            <a:r>
              <a:rPr lang="en-US" sz="2400" dirty="0" err="1">
                <a:latin typeface="Menlo" charset="0"/>
                <a:ea typeface="Menlo" charset="0"/>
                <a:cs typeface="Menlo" charset="0"/>
              </a:rPr>
              <a:t>y.year</a:t>
            </a:r>
            <a:r>
              <a:rPr lang="en-US" sz="2400" dirty="0">
                <a:latin typeface="Menlo" charset="0"/>
                <a:ea typeface="Menlo" charset="0"/>
                <a:cs typeface="Menlo" charset="0"/>
              </a:rPr>
              <a:t> &lt; 1972)</a:t>
            </a: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309135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Nested Queries</a:t>
              </a:r>
            </a:p>
          </p:txBody>
        </p:sp>
      </p:grpSp>
      <p:sp>
        <p:nvSpPr>
          <p:cNvPr id="2" name="Rectangle 1"/>
          <p:cNvSpPr/>
          <p:nvPr/>
        </p:nvSpPr>
        <p:spPr>
          <a:xfrm>
            <a:off x="8267658" y="2544279"/>
            <a:ext cx="3200442" cy="2086725"/>
          </a:xfrm>
          <a:prstGeom prst="rect">
            <a:avLst/>
          </a:prstGeom>
        </p:spPr>
        <p:txBody>
          <a:bodyPr wrap="square">
            <a:spAutoFit/>
          </a:bodyPr>
          <a:lstStyle/>
          <a:p>
            <a:pPr>
              <a:lnSpc>
                <a:spcPct val="90000"/>
              </a:lnSpc>
            </a:pPr>
            <a:r>
              <a:rPr lang="en-US" sz="2400" dirty="0">
                <a:latin typeface="+mj-lt"/>
              </a:rPr>
              <a:t>Find products (and their manufacturers) that are more expensive than all products made by the same manufacturer before 1972</a:t>
            </a:r>
          </a:p>
        </p:txBody>
      </p:sp>
      <p:sp>
        <p:nvSpPr>
          <p:cNvPr id="3" name="Rectangle 2"/>
          <p:cNvSpPr/>
          <p:nvPr/>
        </p:nvSpPr>
        <p:spPr>
          <a:xfrm>
            <a:off x="838200" y="1632929"/>
            <a:ext cx="6801862" cy="369332"/>
          </a:xfrm>
          <a:prstGeom prst="rect">
            <a:avLst/>
          </a:prstGeom>
          <a:solidFill>
            <a:schemeClr val="bg1"/>
          </a:solidFill>
          <a:ln>
            <a:solidFill>
              <a:schemeClr val="tx1"/>
            </a:solidFill>
          </a:ln>
          <a:effectLst>
            <a:outerShdw blurRad="50800" dist="12700" dir="2700000" algn="tl" rotWithShape="0">
              <a:prstClr val="black">
                <a:alpha val="40000"/>
              </a:prstClr>
            </a:outerShdw>
          </a:effectLst>
        </p:spPr>
        <p:txBody>
          <a:bodyPr wrap="none">
            <a:spAutoFit/>
          </a:bodyPr>
          <a:lstStyle/>
          <a:p>
            <a:pPr eaLnBrk="0" hangingPunct="0">
              <a:lnSpc>
                <a:spcPct val="90000"/>
              </a:lnSpc>
              <a:spcBef>
                <a:spcPct val="0"/>
              </a:spcBef>
              <a:buFontTx/>
              <a:buNone/>
            </a:pPr>
            <a:r>
              <a:rPr lang="en-US" sz="2000">
                <a:solidFill>
                  <a:schemeClr val="accent2"/>
                </a:solidFill>
                <a:latin typeface="Menlo" charset="0"/>
                <a:ea typeface="Menlo" charset="0"/>
                <a:cs typeface="Menlo" charset="0"/>
              </a:rPr>
              <a:t>Product(name, price</a:t>
            </a:r>
            <a:r>
              <a:rPr lang="en-US" sz="2000" dirty="0">
                <a:solidFill>
                  <a:schemeClr val="accent2"/>
                </a:solidFill>
                <a:latin typeface="Menlo" charset="0"/>
                <a:ea typeface="Menlo" charset="0"/>
                <a:cs typeface="Menlo" charset="0"/>
              </a:rPr>
              <a:t>, category, maker, year)</a:t>
            </a:r>
          </a:p>
        </p:txBody>
      </p:sp>
      <p:sp>
        <p:nvSpPr>
          <p:cNvPr id="4" name="TextBox 3"/>
          <p:cNvSpPr txBox="1"/>
          <p:nvPr/>
        </p:nvSpPr>
        <p:spPr>
          <a:xfrm>
            <a:off x="2718504" y="5790006"/>
            <a:ext cx="6754991" cy="46166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none" rtlCol="0">
            <a:spAutoFit/>
          </a:bodyPr>
          <a:lstStyle/>
          <a:p>
            <a:pPr algn="ctr"/>
            <a:r>
              <a:rPr lang="en-US" sz="2400" dirty="0">
                <a:latin typeface="+mj-lt"/>
              </a:rPr>
              <a:t>Can be </a:t>
            </a:r>
            <a:r>
              <a:rPr lang="en-US" sz="2400">
                <a:latin typeface="+mj-lt"/>
              </a:rPr>
              <a:t>very powerful (also much harder to optimize)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3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animBg="1"/>
      <p:bldP spid="2" grpId="0"/>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SQL Summary</a:t>
            </a:r>
          </a:p>
        </p:txBody>
      </p:sp>
      <p:sp>
        <p:nvSpPr>
          <p:cNvPr id="3" name="Content Placeholder 2"/>
          <p:cNvSpPr>
            <a:spLocks noGrp="1"/>
          </p:cNvSpPr>
          <p:nvPr>
            <p:ph idx="1"/>
          </p:nvPr>
        </p:nvSpPr>
        <p:spPr/>
        <p:txBody>
          <a:bodyPr>
            <a:normAutofit/>
          </a:bodyPr>
          <a:lstStyle/>
          <a:p>
            <a:r>
              <a:rPr lang="en-US" dirty="0"/>
              <a:t>SQL provides a high-level declarative language for manipulating data (DML)</a:t>
            </a:r>
          </a:p>
          <a:p>
            <a:endParaRPr lang="en-US" dirty="0"/>
          </a:p>
          <a:p>
            <a:r>
              <a:rPr lang="en-US" dirty="0"/>
              <a:t>The workhorse is the SFW block</a:t>
            </a:r>
          </a:p>
          <a:p>
            <a:endParaRPr lang="en-US" dirty="0"/>
          </a:p>
          <a:p>
            <a:r>
              <a:rPr lang="en-US" dirty="0"/>
              <a:t>Set operators are powerful but have some subtleties</a:t>
            </a:r>
          </a:p>
          <a:p>
            <a:endParaRPr lang="en-US" dirty="0"/>
          </a:p>
          <a:p>
            <a:r>
              <a:rPr lang="en-US" dirty="0"/>
              <a:t>Powerful, nested queries also allowed.</a:t>
            </a:r>
          </a:p>
          <a:p>
            <a:endParaRPr lang="en-US" dirty="0"/>
          </a:p>
        </p:txBody>
      </p:sp>
      <p:sp>
        <p:nvSpPr>
          <p:cNvPr id="4" name="Slide Number Placeholder 3"/>
          <p:cNvSpPr>
            <a:spLocks noGrp="1"/>
          </p:cNvSpPr>
          <p:nvPr>
            <p:ph type="sldNum" sz="quarter" idx="12"/>
          </p:nvPr>
        </p:nvSpPr>
        <p:spPr/>
        <p:txBody>
          <a:bodyPr/>
          <a:lstStyle/>
          <a:p>
            <a:fld id="{87B59F4F-503A-4A35-BDFA-CB903A9A9F13}" type="slidenum">
              <a:rPr lang="en-US" smtClean="0"/>
              <a:pPr/>
              <a:t>34</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268765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Summary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file"/>
              </a:rPr>
              <a:t>DB-WS03a.ipynb</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35</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263847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ACTIVITY</a:t>
              </a:r>
            </a:p>
          </p:txBody>
        </p:sp>
      </p:grpSp>
    </p:spTree>
    <p:extLst>
      <p:ext uri="{BB962C8B-B14F-4D97-AF65-F5344CB8AC3E}">
        <p14:creationId xmlns:p14="http://schemas.microsoft.com/office/powerpoint/2010/main" val="1069950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Aggregation &amp; GROUP BY</a:t>
            </a:r>
          </a:p>
        </p:txBody>
      </p:sp>
      <p:sp>
        <p:nvSpPr>
          <p:cNvPr id="4" name="Slide Number Placeholder 3"/>
          <p:cNvSpPr>
            <a:spLocks noGrp="1"/>
          </p:cNvSpPr>
          <p:nvPr>
            <p:ph type="sldNum" sz="quarter" idx="12"/>
          </p:nvPr>
        </p:nvSpPr>
        <p:spPr/>
        <p:txBody>
          <a:bodyPr/>
          <a:lstStyle/>
          <a:p>
            <a:fld id="{40A01959-B587-3B45-A9B3-C17F42F09305}" type="slidenum">
              <a:rPr lang="en-US" smtClean="0"/>
              <a:t>36</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1752403"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2</a:t>
              </a:r>
            </a:p>
          </p:txBody>
        </p:sp>
      </p:grpSp>
    </p:spTree>
    <p:extLst>
      <p:ext uri="{BB962C8B-B14F-4D97-AF65-F5344CB8AC3E}">
        <p14:creationId xmlns:p14="http://schemas.microsoft.com/office/powerpoint/2010/main" val="1191410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4661338"/>
            <a:ext cx="8610600" cy="882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What you will learn about in this section</a:t>
            </a:r>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AutoNum type="arabicPeriod"/>
            </a:pPr>
            <a:r>
              <a:rPr lang="en-US" dirty="0">
                <a:latin typeface="+mj-lt"/>
              </a:rPr>
              <a:t>Aggregation operators</a:t>
            </a:r>
          </a:p>
          <a:p>
            <a:pPr marL="514350" indent="-514350">
              <a:buAutoNum type="arabicPeriod"/>
            </a:pPr>
            <a:endParaRPr lang="en-US" dirty="0">
              <a:latin typeface="+mj-lt"/>
            </a:endParaRPr>
          </a:p>
          <a:p>
            <a:pPr marL="514350" indent="-514350">
              <a:buAutoNum type="arabicPeriod"/>
            </a:pPr>
            <a:r>
              <a:rPr lang="en-US" dirty="0">
                <a:latin typeface="+mj-lt"/>
              </a:rPr>
              <a:t>GROUP BY</a:t>
            </a:r>
          </a:p>
          <a:p>
            <a:pPr marL="514350" indent="-514350">
              <a:buAutoNum type="arabicPeriod"/>
            </a:pPr>
            <a:endParaRPr lang="en-US" dirty="0">
              <a:latin typeface="+mj-lt"/>
            </a:endParaRPr>
          </a:p>
          <a:p>
            <a:pPr marL="514350" indent="-514350">
              <a:buAutoNum type="arabicPeriod"/>
            </a:pPr>
            <a:r>
              <a:rPr lang="en-US" dirty="0">
                <a:latin typeface="+mj-lt"/>
              </a:rPr>
              <a:t>GROUP BY: with HAVING, semantics</a:t>
            </a:r>
          </a:p>
          <a:p>
            <a:pPr marL="514350" indent="-514350">
              <a:buAutoNum type="arabicPeriod"/>
            </a:pPr>
            <a:endParaRPr lang="en-US" dirty="0">
              <a:latin typeface="+mj-lt"/>
            </a:endParaRPr>
          </a:p>
          <a:p>
            <a:pPr marL="514350" indent="-514350">
              <a:buAutoNum type="arabicPeriod"/>
            </a:pPr>
            <a:r>
              <a:rPr lang="en-US" dirty="0">
                <a:latin typeface="+mj-lt"/>
              </a:rPr>
              <a:t>ACTIVITY: Fancy SQL Pt. I</a:t>
            </a:r>
          </a:p>
        </p:txBody>
      </p:sp>
      <p:sp>
        <p:nvSpPr>
          <p:cNvPr id="4" name="Slide Number Placeholder 3"/>
          <p:cNvSpPr>
            <a:spLocks noGrp="1"/>
          </p:cNvSpPr>
          <p:nvPr>
            <p:ph type="sldNum" sz="quarter" idx="12"/>
          </p:nvPr>
        </p:nvSpPr>
        <p:spPr/>
        <p:txBody>
          <a:bodyPr/>
          <a:lstStyle/>
          <a:p>
            <a:fld id="{DF92A6B5-0D7C-48A8-B49A-953CF10F77E3}" type="slidenum">
              <a:rPr lang="en-US" smtClean="0"/>
              <a:pPr/>
              <a:t>37</a:t>
            </a:fld>
            <a:endParaRPr lang="en-US" dirty="0"/>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1752403"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2</a:t>
              </a:r>
            </a:p>
          </p:txBody>
        </p:sp>
      </p:grpSp>
    </p:spTree>
    <p:extLst>
      <p:ext uri="{BB962C8B-B14F-4D97-AF65-F5344CB8AC3E}">
        <p14:creationId xmlns:p14="http://schemas.microsoft.com/office/powerpoint/2010/main" val="8950681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757B093A-BDA9-4DDC-BF9B-58FC7DF60248}" type="slidenum">
              <a:rPr lang="en-US"/>
              <a:pPr/>
              <a:t>38</a:t>
            </a:fld>
            <a:endParaRPr lang="en-US"/>
          </a:p>
        </p:txBody>
      </p:sp>
      <p:sp>
        <p:nvSpPr>
          <p:cNvPr id="177154" name="Rectangle 2"/>
          <p:cNvSpPr>
            <a:spLocks noGrp="1" noChangeArrowheads="1"/>
          </p:cNvSpPr>
          <p:nvPr>
            <p:ph type="title"/>
          </p:nvPr>
        </p:nvSpPr>
        <p:spPr/>
        <p:txBody>
          <a:bodyPr/>
          <a:lstStyle/>
          <a:p>
            <a:r>
              <a:rPr lang="en-US"/>
              <a:t>Aggregation</a:t>
            </a:r>
          </a:p>
        </p:txBody>
      </p:sp>
      <p:sp>
        <p:nvSpPr>
          <p:cNvPr id="177155" name="Text Box 3"/>
          <p:cNvSpPr txBox="1">
            <a:spLocks noChangeArrowheads="1"/>
          </p:cNvSpPr>
          <p:nvPr/>
        </p:nvSpPr>
        <p:spPr bwMode="auto">
          <a:xfrm>
            <a:off x="6084982" y="1904999"/>
            <a:ext cx="3531736"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a:solidFill>
                  <a:srgbClr val="FF0000"/>
                </a:solidFill>
                <a:latin typeface="Menlo" charset="0"/>
                <a:ea typeface="Menlo" charset="0"/>
                <a:cs typeface="Menlo" charset="0"/>
              </a:rPr>
              <a:t>COUNT</a:t>
            </a:r>
            <a:r>
              <a:rPr lang="en-US" sz="2400" dirty="0">
                <a:latin typeface="Menlo" charset="0"/>
                <a:ea typeface="Menlo" charset="0"/>
                <a:cs typeface="Menlo" charset="0"/>
              </a:rPr>
              <a:t>(*)</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Product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year &gt; 1995</a:t>
            </a:r>
          </a:p>
        </p:txBody>
      </p:sp>
      <p:sp>
        <p:nvSpPr>
          <p:cNvPr id="177156" name="Rectangle 4"/>
          <p:cNvSpPr>
            <a:spLocks noChangeArrowheads="1"/>
          </p:cNvSpPr>
          <p:nvPr/>
        </p:nvSpPr>
        <p:spPr bwMode="auto">
          <a:xfrm>
            <a:off x="6578601" y="4572971"/>
            <a:ext cx="4419599" cy="830997"/>
          </a:xfrm>
          <a:prstGeom prst="rect">
            <a:avLst/>
          </a:prstGeom>
          <a:solidFill>
            <a:schemeClr val="accent4">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spcBef>
                <a:spcPct val="50000"/>
              </a:spcBef>
            </a:pPr>
            <a:r>
              <a:rPr lang="en-US" sz="2400" i="1">
                <a:latin typeface="+mj-lt"/>
              </a:rPr>
              <a:t>Except COUNT, </a:t>
            </a:r>
            <a:r>
              <a:rPr lang="en-US" sz="2400" i="1" dirty="0">
                <a:latin typeface="+mj-lt"/>
              </a:rPr>
              <a:t>all aggregations apply to a single attribute</a:t>
            </a:r>
          </a:p>
        </p:txBody>
      </p:sp>
      <p:sp>
        <p:nvSpPr>
          <p:cNvPr id="177157" name="Text Box 5"/>
          <p:cNvSpPr txBox="1">
            <a:spLocks noChangeArrowheads="1"/>
          </p:cNvSpPr>
          <p:nvPr/>
        </p:nvSpPr>
        <p:spPr bwMode="auto">
          <a:xfrm>
            <a:off x="838200" y="1904999"/>
            <a:ext cx="4461478"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a:solidFill>
                  <a:srgbClr val="FF0000"/>
                </a:solidFill>
                <a:latin typeface="Menlo" charset="0"/>
                <a:ea typeface="Menlo" charset="0"/>
                <a:cs typeface="Menlo" charset="0"/>
              </a:rPr>
              <a:t>AVG</a:t>
            </a:r>
            <a:r>
              <a:rPr lang="en-US" sz="2400" dirty="0">
                <a:latin typeface="Menlo" charset="0"/>
                <a:ea typeface="Menlo" charset="0"/>
                <a:cs typeface="Menlo" charset="0"/>
              </a:rPr>
              <a:t>(price)</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Product</a:t>
            </a:r>
          </a:p>
          <a:p>
            <a:pPr eaLnBrk="0" hangingPunct="0"/>
            <a:r>
              <a:rPr lang="en-US" sz="2400" dirty="0">
                <a:solidFill>
                  <a:schemeClr val="accent2"/>
                </a:solidFill>
                <a:latin typeface="Menlo" charset="0"/>
                <a:ea typeface="Menlo" charset="0"/>
                <a:cs typeface="Menlo" charset="0"/>
              </a:rPr>
              <a:t>WHERE </a:t>
            </a:r>
            <a:r>
              <a:rPr lang="en-US" sz="2400" dirty="0">
                <a:latin typeface="Menlo" charset="0"/>
                <a:ea typeface="Menlo" charset="0"/>
                <a:cs typeface="Menlo" charset="0"/>
              </a:rPr>
              <a:t> maker = “Toyota”</a:t>
            </a:r>
          </a:p>
        </p:txBody>
      </p:sp>
      <p:sp>
        <p:nvSpPr>
          <p:cNvPr id="177158" name="Text Box 6"/>
          <p:cNvSpPr txBox="1">
            <a:spLocks noChangeArrowheads="1"/>
          </p:cNvSpPr>
          <p:nvPr/>
        </p:nvSpPr>
        <p:spPr bwMode="auto">
          <a:xfrm>
            <a:off x="838200" y="3657601"/>
            <a:ext cx="8161064" cy="1231106"/>
          </a:xfrm>
          <a:prstGeom prst="rect">
            <a:avLst/>
          </a:prstGeom>
          <a:noFill/>
          <a:ln w="9525">
            <a:noFill/>
            <a:miter lim="800000"/>
            <a:headEnd/>
            <a:tailEnd/>
          </a:ln>
          <a:effectLst/>
        </p:spPr>
        <p:txBody>
          <a:bodyPr wrap="square">
            <a:spAutoFit/>
          </a:bodyPr>
          <a:lstStyle/>
          <a:p>
            <a:pPr marL="457200" indent="-457200" eaLnBrk="0" hangingPunct="0">
              <a:buFont typeface="Arial" charset="0"/>
              <a:buChar char="•"/>
            </a:pPr>
            <a:r>
              <a:rPr lang="en-US" sz="2800" dirty="0"/>
              <a:t>SQL supports several </a:t>
            </a:r>
            <a:r>
              <a:rPr lang="en-US" sz="2800" b="1" dirty="0"/>
              <a:t>aggregation</a:t>
            </a:r>
            <a:r>
              <a:rPr lang="en-US" sz="2800" dirty="0"/>
              <a:t> operations:</a:t>
            </a:r>
          </a:p>
          <a:p>
            <a:pPr marL="914400" lvl="1" indent="-457200" eaLnBrk="0" hangingPunct="0">
              <a:buFont typeface="Arial" charset="0"/>
              <a:buChar char="•"/>
            </a:pPr>
            <a:r>
              <a:rPr lang="en-US" sz="2800" dirty="0"/>
              <a:t>SUM, COUNT, MIN, MAX, AVG</a:t>
            </a:r>
          </a:p>
          <a:p>
            <a:pPr eaLnBrk="0" hangingPunct="0"/>
            <a:endParaRPr lang="en-US" dirty="0"/>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896947"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2  &gt;  Aggregation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7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6" grpId="0" animBg="1"/>
      <p:bldP spid="17715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E7156AAF-1074-4920-99E0-9D21388DB79E}" type="slidenum">
              <a:rPr lang="en-US"/>
              <a:pPr/>
              <a:t>39</a:t>
            </a:fld>
            <a:endParaRPr lang="en-US"/>
          </a:p>
        </p:txBody>
      </p:sp>
      <p:sp>
        <p:nvSpPr>
          <p:cNvPr id="178179" name="Text Box 3"/>
          <p:cNvSpPr txBox="1">
            <a:spLocks noChangeArrowheads="1"/>
          </p:cNvSpPr>
          <p:nvPr/>
        </p:nvSpPr>
        <p:spPr bwMode="auto">
          <a:xfrm>
            <a:off x="825500" y="1941733"/>
            <a:ext cx="8432800" cy="523220"/>
          </a:xfrm>
          <a:prstGeom prst="rect">
            <a:avLst/>
          </a:prstGeom>
          <a:noFill/>
          <a:ln w="9525">
            <a:noFill/>
            <a:miter lim="800000"/>
            <a:headEnd/>
            <a:tailEnd/>
          </a:ln>
          <a:effectLst/>
        </p:spPr>
        <p:txBody>
          <a:bodyPr wrap="square">
            <a:spAutoFit/>
          </a:bodyPr>
          <a:lstStyle/>
          <a:p>
            <a:pPr marL="342900" indent="-342900" eaLnBrk="0" hangingPunct="0">
              <a:buFont typeface="Arial" charset="0"/>
              <a:buChar char="•"/>
            </a:pPr>
            <a:r>
              <a:rPr lang="en-US" sz="2800" dirty="0"/>
              <a:t>COUNT applies to duplicates, unless otherwise stated</a:t>
            </a:r>
          </a:p>
        </p:txBody>
      </p:sp>
      <p:sp>
        <p:nvSpPr>
          <p:cNvPr id="178180" name="Text Box 4"/>
          <p:cNvSpPr txBox="1">
            <a:spLocks noChangeArrowheads="1"/>
          </p:cNvSpPr>
          <p:nvPr/>
        </p:nvSpPr>
        <p:spPr bwMode="auto">
          <a:xfrm>
            <a:off x="854988" y="2823189"/>
            <a:ext cx="4461478"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COUNT(category) </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Product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year &gt; 1995</a:t>
            </a:r>
          </a:p>
        </p:txBody>
      </p:sp>
      <p:sp>
        <p:nvSpPr>
          <p:cNvPr id="178181" name="Rectangle 5"/>
          <p:cNvSpPr>
            <a:spLocks noChangeArrowheads="1"/>
          </p:cNvSpPr>
          <p:nvPr/>
        </p:nvSpPr>
        <p:spPr bwMode="auto">
          <a:xfrm>
            <a:off x="5906593" y="2823189"/>
            <a:ext cx="2704007" cy="646331"/>
          </a:xfrm>
          <a:prstGeom prst="rect">
            <a:avLst/>
          </a:prstGeom>
          <a:solidFill>
            <a:schemeClr val="accent4">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i="1" dirty="0">
                <a:latin typeface="+mj-lt"/>
              </a:rPr>
              <a:t>Note: Same as COUNT(*).  Why?</a:t>
            </a:r>
          </a:p>
        </p:txBody>
      </p:sp>
      <p:sp>
        <p:nvSpPr>
          <p:cNvPr id="178182" name="Rectangle 6"/>
          <p:cNvSpPr>
            <a:spLocks noChangeArrowheads="1"/>
          </p:cNvSpPr>
          <p:nvPr/>
        </p:nvSpPr>
        <p:spPr bwMode="auto">
          <a:xfrm>
            <a:off x="838200" y="4343400"/>
            <a:ext cx="3148170" cy="553998"/>
          </a:xfrm>
          <a:prstGeom prst="rect">
            <a:avLst/>
          </a:prstGeom>
          <a:noFill/>
          <a:ln w="9525">
            <a:noFill/>
            <a:miter lim="800000"/>
            <a:headEnd/>
            <a:tailEnd/>
          </a:ln>
          <a:effectLst/>
        </p:spPr>
        <p:txBody>
          <a:bodyPr wrap="none">
            <a:spAutoFit/>
          </a:bodyPr>
          <a:lstStyle/>
          <a:p>
            <a:pPr eaLnBrk="0" hangingPunct="0"/>
            <a:r>
              <a:rPr lang="en-US" sz="3000" dirty="0"/>
              <a:t>We probably want:</a:t>
            </a:r>
          </a:p>
        </p:txBody>
      </p:sp>
      <p:sp>
        <p:nvSpPr>
          <p:cNvPr id="178183" name="Text Box 7"/>
          <p:cNvSpPr txBox="1">
            <a:spLocks noChangeArrowheads="1"/>
          </p:cNvSpPr>
          <p:nvPr/>
        </p:nvSpPr>
        <p:spPr bwMode="auto">
          <a:xfrm>
            <a:off x="838200" y="5169932"/>
            <a:ext cx="5949064"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COUNT(</a:t>
            </a:r>
            <a:r>
              <a:rPr lang="en-US" sz="2400" dirty="0">
                <a:solidFill>
                  <a:schemeClr val="accent2"/>
                </a:solidFill>
                <a:latin typeface="Menlo" charset="0"/>
                <a:ea typeface="Menlo" charset="0"/>
                <a:cs typeface="Menlo" charset="0"/>
              </a:rPr>
              <a:t>DISTINCT</a:t>
            </a:r>
            <a:r>
              <a:rPr lang="en-US" sz="2400" dirty="0">
                <a:latin typeface="Menlo" charset="0"/>
                <a:ea typeface="Menlo" charset="0"/>
                <a:cs typeface="Menlo" charset="0"/>
              </a:rPr>
              <a:t> category)</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Product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year &gt; 1995</a:t>
            </a:r>
          </a:p>
        </p:txBody>
      </p:sp>
      <p:sp>
        <p:nvSpPr>
          <p:cNvPr id="178184" name="Rectangle 8"/>
          <p:cNvSpPr>
            <a:spLocks noGrp="1" noChangeArrowheads="1"/>
          </p:cNvSpPr>
          <p:nvPr>
            <p:ph type="title"/>
          </p:nvPr>
        </p:nvSpPr>
        <p:spPr/>
        <p:txBody>
          <a:bodyPr/>
          <a:lstStyle/>
          <a:p>
            <a:r>
              <a:rPr lang="en-US" dirty="0"/>
              <a:t>Aggregation: COUNT</a:t>
            </a: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2896947"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2  &gt;  Aggregation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1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81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81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81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8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p:bldP spid="178180" grpId="0" animBg="1"/>
      <p:bldP spid="178181" grpId="0" animBg="1"/>
      <p:bldP spid="178182" grpId="0"/>
      <p:bldP spid="17818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Lecture</a:t>
            </a:r>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a:latin typeface="+mj-lt"/>
            </a:endParaRPr>
          </a:p>
          <a:p>
            <a:pPr marL="514350" indent="-514350">
              <a:buFont typeface="+mj-lt"/>
              <a:buAutoNum type="arabicPeriod"/>
            </a:pPr>
            <a:r>
              <a:rPr lang="en-US" dirty="0">
                <a:latin typeface="+mj-lt"/>
              </a:rPr>
              <a:t>Set operators &amp; nested queries</a:t>
            </a:r>
          </a:p>
          <a:p>
            <a:pPr lvl="1"/>
            <a:r>
              <a:rPr lang="en-US" dirty="0">
                <a:latin typeface="+mj-lt"/>
              </a:rPr>
              <a:t>ACTIVITY: Set operator subtleties</a:t>
            </a:r>
          </a:p>
          <a:p>
            <a:pPr lvl="1"/>
            <a:endParaRPr lang="en-US" dirty="0">
              <a:latin typeface="+mj-lt"/>
            </a:endParaRPr>
          </a:p>
          <a:p>
            <a:pPr marL="514350" indent="-514350">
              <a:buFont typeface="+mj-lt"/>
              <a:buAutoNum type="arabicPeriod"/>
            </a:pPr>
            <a:r>
              <a:rPr lang="en-US" dirty="0">
                <a:latin typeface="+mj-lt"/>
              </a:rPr>
              <a:t>Aggregation &amp; GROUP BY</a:t>
            </a:r>
          </a:p>
          <a:p>
            <a:pPr lvl="1"/>
            <a:r>
              <a:rPr lang="en-US">
                <a:latin typeface="+mj-lt"/>
              </a:rPr>
              <a:t>ACTIVITY</a:t>
            </a:r>
            <a:r>
              <a:rPr lang="en-US" dirty="0">
                <a:latin typeface="+mj-lt"/>
              </a:rPr>
              <a:t>: Fancy SQL Part I</a:t>
            </a:r>
          </a:p>
          <a:p>
            <a:pPr lvl="1"/>
            <a:endParaRPr lang="en-US" dirty="0">
              <a:latin typeface="+mj-lt"/>
            </a:endParaRPr>
          </a:p>
          <a:p>
            <a:pPr marL="514350" indent="-514350">
              <a:buFont typeface="+mj-lt"/>
              <a:buAutoNum type="arabicPeriod"/>
            </a:pPr>
            <a:r>
              <a:rPr lang="en-US" dirty="0">
                <a:latin typeface="+mj-lt"/>
              </a:rPr>
              <a:t>Advanced SQL-</a:t>
            </a:r>
            <a:r>
              <a:rPr lang="en-US" dirty="0" err="1">
                <a:latin typeface="+mj-lt"/>
              </a:rPr>
              <a:t>izing</a:t>
            </a:r>
            <a:endParaRPr lang="en-US" dirty="0">
              <a:latin typeface="+mj-lt"/>
            </a:endParaRPr>
          </a:p>
          <a:p>
            <a:pPr lvl="1"/>
            <a:r>
              <a:rPr lang="en-US" dirty="0">
                <a:latin typeface="+mj-lt"/>
              </a:rPr>
              <a:t>ACTIVITY: Fancy SQL Part II</a:t>
            </a:r>
          </a:p>
          <a:p>
            <a:pPr marL="457200" lvl="1" indent="0">
              <a:buNone/>
            </a:pP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4</a:t>
            </a:fld>
            <a:endParaRPr lang="en-US"/>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4830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a:t>
              </a:r>
            </a:p>
          </p:txBody>
        </p:sp>
      </p:grpSp>
    </p:spTree>
    <p:extLst>
      <p:ext uri="{BB962C8B-B14F-4D97-AF65-F5344CB8AC3E}">
        <p14:creationId xmlns:p14="http://schemas.microsoft.com/office/powerpoint/2010/main" val="1027518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8BEF6CE4-223D-4721-B0AF-061C56D01E44}" type="slidenum">
              <a:rPr lang="en-US"/>
              <a:pPr/>
              <a:t>40</a:t>
            </a:fld>
            <a:endParaRPr lang="en-US"/>
          </a:p>
        </p:txBody>
      </p:sp>
      <p:sp>
        <p:nvSpPr>
          <p:cNvPr id="179203" name="Text Box 3"/>
          <p:cNvSpPr txBox="1">
            <a:spLocks noChangeArrowheads="1"/>
          </p:cNvSpPr>
          <p:nvPr/>
        </p:nvSpPr>
        <p:spPr bwMode="auto">
          <a:xfrm>
            <a:off x="838200" y="1891736"/>
            <a:ext cx="7622600" cy="46166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Purchase(product, date, price, quantity)</a:t>
            </a:r>
          </a:p>
        </p:txBody>
      </p:sp>
      <p:sp>
        <p:nvSpPr>
          <p:cNvPr id="179204" name="Rectangle 4"/>
          <p:cNvSpPr>
            <a:spLocks noGrp="1" noChangeArrowheads="1"/>
          </p:cNvSpPr>
          <p:nvPr>
            <p:ph type="title"/>
          </p:nvPr>
        </p:nvSpPr>
        <p:spPr/>
        <p:txBody>
          <a:bodyPr/>
          <a:lstStyle/>
          <a:p>
            <a:r>
              <a:rPr lang="en-US"/>
              <a:t>More Examples</a:t>
            </a:r>
          </a:p>
        </p:txBody>
      </p:sp>
      <p:sp>
        <p:nvSpPr>
          <p:cNvPr id="179205" name="Text Box 5"/>
          <p:cNvSpPr txBox="1">
            <a:spLocks noChangeArrowheads="1"/>
          </p:cNvSpPr>
          <p:nvPr/>
        </p:nvSpPr>
        <p:spPr bwMode="auto">
          <a:xfrm>
            <a:off x="838200" y="3060701"/>
            <a:ext cx="5391219" cy="830997"/>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SUM(price * quantity)</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Purchase</a:t>
            </a:r>
          </a:p>
        </p:txBody>
      </p:sp>
      <p:sp>
        <p:nvSpPr>
          <p:cNvPr id="179206" name="Text Box 6"/>
          <p:cNvSpPr txBox="1">
            <a:spLocks noChangeArrowheads="1"/>
          </p:cNvSpPr>
          <p:nvPr/>
        </p:nvSpPr>
        <p:spPr bwMode="auto">
          <a:xfrm>
            <a:off x="838200" y="4737100"/>
            <a:ext cx="5391219"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SUM(price * quantity)</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Purchase</a:t>
            </a:r>
          </a:p>
          <a:p>
            <a:pPr eaLnBrk="0" hangingPunct="0"/>
            <a:r>
              <a:rPr lang="en-US" sz="2400" dirty="0">
                <a:solidFill>
                  <a:schemeClr val="accent2"/>
                </a:solidFill>
                <a:latin typeface="Menlo" charset="0"/>
                <a:ea typeface="Menlo" charset="0"/>
                <a:cs typeface="Menlo" charset="0"/>
              </a:rPr>
              <a:t>WHERE </a:t>
            </a:r>
            <a:r>
              <a:rPr lang="en-US" sz="2400" dirty="0">
                <a:latin typeface="Menlo" charset="0"/>
                <a:ea typeface="Menlo" charset="0"/>
                <a:cs typeface="Menlo" charset="0"/>
              </a:rPr>
              <a:t> product = ‘bagel’</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896947"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2  &gt;  Aggregation</a:t>
              </a:r>
            </a:p>
          </p:txBody>
        </p:sp>
      </p:grpSp>
      <p:sp>
        <p:nvSpPr>
          <p:cNvPr id="2" name="TextBox 1"/>
          <p:cNvSpPr txBox="1"/>
          <p:nvPr/>
        </p:nvSpPr>
        <p:spPr>
          <a:xfrm>
            <a:off x="7251700" y="4046324"/>
            <a:ext cx="3371436" cy="523220"/>
          </a:xfrm>
          <a:prstGeom prst="rect">
            <a:avLst/>
          </a:prstGeom>
          <a:noFill/>
        </p:spPr>
        <p:txBody>
          <a:bodyPr wrap="none" rtlCol="0">
            <a:spAutoFit/>
          </a:bodyPr>
          <a:lstStyle/>
          <a:p>
            <a:r>
              <a:rPr lang="en-US" sz="2800" dirty="0">
                <a:latin typeface="+mj-lt"/>
              </a:rPr>
              <a:t>What do these mean?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92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5" grpId="0" animBg="1"/>
      <p:bldP spid="179206" grpId="0" animBg="1"/>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p:txBody>
          <a:bodyPr/>
          <a:lstStyle/>
          <a:p>
            <a:fld id="{6F853D0A-9BCB-460A-B87C-22D150A4087A}" type="slidenum">
              <a:rPr lang="en-US"/>
              <a:pPr/>
              <a:t>41</a:t>
            </a:fld>
            <a:endParaRPr lang="en-US"/>
          </a:p>
        </p:txBody>
      </p:sp>
      <p:sp>
        <p:nvSpPr>
          <p:cNvPr id="180226" name="Rectangle 2"/>
          <p:cNvSpPr>
            <a:spLocks noGrp="1" noChangeArrowheads="1"/>
          </p:cNvSpPr>
          <p:nvPr>
            <p:ph type="title"/>
          </p:nvPr>
        </p:nvSpPr>
        <p:spPr/>
        <p:txBody>
          <a:bodyPr/>
          <a:lstStyle/>
          <a:p>
            <a:r>
              <a:rPr lang="en-US"/>
              <a:t>Simple Aggregations</a:t>
            </a:r>
          </a:p>
        </p:txBody>
      </p:sp>
      <p:sp>
        <p:nvSpPr>
          <p:cNvPr id="180236" name="Rectangle 12"/>
          <p:cNvSpPr>
            <a:spLocks noChangeArrowheads="1"/>
          </p:cNvSpPr>
          <p:nvPr/>
        </p:nvSpPr>
        <p:spPr bwMode="auto">
          <a:xfrm>
            <a:off x="3084472" y="1546840"/>
            <a:ext cx="1700145" cy="584775"/>
          </a:xfrm>
          <a:prstGeom prst="rect">
            <a:avLst/>
          </a:prstGeom>
          <a:noFill/>
          <a:ln w="9525">
            <a:noFill/>
            <a:miter lim="800000"/>
            <a:headEnd/>
            <a:tailEnd/>
          </a:ln>
          <a:effectLst/>
        </p:spPr>
        <p:txBody>
          <a:bodyPr wrap="none">
            <a:spAutoFit/>
          </a:bodyPr>
          <a:lstStyle/>
          <a:p>
            <a:r>
              <a:rPr lang="en-US" sz="3200">
                <a:solidFill>
                  <a:schemeClr val="accent2"/>
                </a:solidFill>
              </a:rPr>
              <a:t>Purchase</a:t>
            </a:r>
          </a:p>
        </p:txBody>
      </p:sp>
      <p:graphicFrame>
        <p:nvGraphicFramePr>
          <p:cNvPr id="180271" name="Group 47"/>
          <p:cNvGraphicFramePr>
            <a:graphicFrameLocks noGrp="1"/>
          </p:cNvGraphicFramePr>
          <p:nvPr>
            <p:extLst>
              <p:ext uri="{D42A27DB-BD31-4B8C-83A1-F6EECF244321}">
                <p14:modId xmlns:p14="http://schemas.microsoft.com/office/powerpoint/2010/main" val="86272143"/>
              </p:ext>
            </p:extLst>
          </p:nvPr>
        </p:nvGraphicFramePr>
        <p:xfrm>
          <a:off x="3155950" y="2191544"/>
          <a:ext cx="5880100" cy="2489200"/>
        </p:xfrm>
        <a:graphic>
          <a:graphicData uri="http://schemas.openxmlformats.org/drawingml/2006/table">
            <a:tbl>
              <a:tblPr/>
              <a:tblGrid>
                <a:gridCol w="1470025">
                  <a:extLst>
                    <a:ext uri="{9D8B030D-6E8A-4147-A177-3AD203B41FA5}">
                      <a16:colId xmlns:a16="http://schemas.microsoft.com/office/drawing/2014/main" val="20000"/>
                    </a:ext>
                  </a:extLst>
                </a:gridCol>
                <a:gridCol w="1470025">
                  <a:extLst>
                    <a:ext uri="{9D8B030D-6E8A-4147-A177-3AD203B41FA5}">
                      <a16:colId xmlns:a16="http://schemas.microsoft.com/office/drawing/2014/main" val="20001"/>
                    </a:ext>
                  </a:extLst>
                </a:gridCol>
                <a:gridCol w="1470025">
                  <a:extLst>
                    <a:ext uri="{9D8B030D-6E8A-4147-A177-3AD203B41FA5}">
                      <a16:colId xmlns:a16="http://schemas.microsoft.com/office/drawing/2014/main" val="20002"/>
                    </a:ext>
                  </a:extLst>
                </a:gridCol>
                <a:gridCol w="1470025">
                  <a:extLst>
                    <a:ext uri="{9D8B030D-6E8A-4147-A177-3AD203B41FA5}">
                      <a16:colId xmlns:a16="http://schemas.microsoft.com/office/drawing/2014/main" val="20003"/>
                    </a:ext>
                  </a:extLst>
                </a:gridCol>
              </a:tblGrid>
              <a:tr h="498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Times New Roman" charset="0"/>
                        </a:rPr>
                        <a:t>Product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Times New Roman" charset="0"/>
                        </a:rPr>
                        <a:t>Date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Times New Roman" charset="0"/>
                        </a:rPr>
                        <a:t>Quantity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8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bagel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10/21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7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banana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8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banana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8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bagel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10/25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1.50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0272" name="Text Box 48"/>
          <p:cNvSpPr txBox="1">
            <a:spLocks noChangeArrowheads="1"/>
          </p:cNvSpPr>
          <p:nvPr/>
        </p:nvSpPr>
        <p:spPr bwMode="auto">
          <a:xfrm>
            <a:off x="838200" y="5105341"/>
            <a:ext cx="5372099"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SUM(price * quantity)</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Purchase</a:t>
            </a:r>
          </a:p>
          <a:p>
            <a:pPr eaLnBrk="0" hangingPunct="0"/>
            <a:r>
              <a:rPr lang="en-US" sz="2400" dirty="0">
                <a:solidFill>
                  <a:schemeClr val="accent2"/>
                </a:solidFill>
                <a:latin typeface="Menlo" charset="0"/>
                <a:ea typeface="Menlo" charset="0"/>
                <a:cs typeface="Menlo" charset="0"/>
              </a:rPr>
              <a:t>WHERE </a:t>
            </a:r>
            <a:r>
              <a:rPr lang="en-US" sz="2400" dirty="0">
                <a:latin typeface="Menlo" charset="0"/>
                <a:ea typeface="Menlo" charset="0"/>
                <a:cs typeface="Menlo" charset="0"/>
              </a:rPr>
              <a:t> product = ‘bagel’</a:t>
            </a:r>
          </a:p>
        </p:txBody>
      </p:sp>
      <p:sp>
        <p:nvSpPr>
          <p:cNvPr id="180273" name="AutoShape 49"/>
          <p:cNvSpPr>
            <a:spLocks noChangeArrowheads="1"/>
          </p:cNvSpPr>
          <p:nvPr/>
        </p:nvSpPr>
        <p:spPr bwMode="auto">
          <a:xfrm>
            <a:off x="6584176" y="5400645"/>
            <a:ext cx="1041400" cy="609720"/>
          </a:xfrm>
          <a:prstGeom prst="rightArrow">
            <a:avLst>
              <a:gd name="adj1" fmla="val 50000"/>
              <a:gd name="adj2" fmla="val 50245"/>
            </a:avLst>
          </a:prstGeom>
          <a:solidFill>
            <a:srgbClr val="C0C0C0">
              <a:alpha val="50000"/>
            </a:srgbClr>
          </a:solidFill>
          <a:ln w="9525">
            <a:solidFill>
              <a:schemeClr val="tx1"/>
            </a:solidFill>
            <a:miter lim="800000"/>
            <a:headEnd/>
            <a:tailEnd/>
          </a:ln>
          <a:effectLst/>
        </p:spPr>
        <p:txBody>
          <a:bodyPr wrap="square" anchor="ctr">
            <a:spAutoFit/>
          </a:bodyPr>
          <a:lstStyle/>
          <a:p>
            <a:endParaRPr lang="en-US"/>
          </a:p>
        </p:txBody>
      </p:sp>
      <p:sp>
        <p:nvSpPr>
          <p:cNvPr id="180274" name="Rectangle 50"/>
          <p:cNvSpPr>
            <a:spLocks noChangeArrowheads="1"/>
          </p:cNvSpPr>
          <p:nvPr/>
        </p:nvSpPr>
        <p:spPr bwMode="auto">
          <a:xfrm>
            <a:off x="7883992" y="5418239"/>
            <a:ext cx="3508893" cy="523220"/>
          </a:xfrm>
          <a:prstGeom prst="rect">
            <a:avLst/>
          </a:prstGeom>
          <a:noFill/>
          <a:ln w="9525">
            <a:noFill/>
            <a:miter lim="800000"/>
            <a:headEnd/>
            <a:tailEnd/>
          </a:ln>
          <a:effectLst/>
        </p:spPr>
        <p:txBody>
          <a:bodyPr wrap="none">
            <a:spAutoFit/>
          </a:bodyPr>
          <a:lstStyle/>
          <a:p>
            <a:r>
              <a:rPr lang="en-US" sz="2800" dirty="0"/>
              <a:t>50  (= 1</a:t>
            </a:r>
            <a:r>
              <a:rPr lang="en-US" sz="2800" dirty="0">
                <a:latin typeface="Menlo" charset="0"/>
                <a:ea typeface="Menlo" charset="0"/>
                <a:cs typeface="Menlo" charset="0"/>
              </a:rPr>
              <a:t>*</a:t>
            </a:r>
            <a:r>
              <a:rPr lang="en-US" sz="2800" dirty="0"/>
              <a:t>20 + 1.50</a:t>
            </a:r>
            <a:r>
              <a:rPr lang="en-US" sz="2800" dirty="0">
                <a:latin typeface="Menlo" charset="0"/>
                <a:ea typeface="Menlo" charset="0"/>
                <a:cs typeface="Menlo" charset="0"/>
              </a:rPr>
              <a:t>*</a:t>
            </a:r>
            <a:r>
              <a:rPr lang="en-US" sz="2800" dirty="0"/>
              <a:t>20)</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896947"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2  &gt;  Aggregation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0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80273"/>
                                        </p:tgtEl>
                                        <p:attrNameLst>
                                          <p:attrName>style.visibility</p:attrName>
                                        </p:attrNameLst>
                                      </p:cBhvr>
                                      <p:to>
                                        <p:strVal val="visible"/>
                                      </p:to>
                                    </p:set>
                                    <p:animEffect transition="in" filter="dissolve">
                                      <p:cBhvr>
                                        <p:cTn id="11" dur="500"/>
                                        <p:tgtEl>
                                          <p:spTgt spid="180273"/>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80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72" grpId="0" animBg="1"/>
      <p:bldP spid="180273" grpId="0" animBg="1"/>
      <p:bldP spid="18027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60074683-2E2F-4C51-A164-2F22C9DE3054}" type="slidenum">
              <a:rPr lang="en-US" sz="2400"/>
              <a:pPr/>
              <a:t>42</a:t>
            </a:fld>
            <a:endParaRPr lang="en-US" sz="2400"/>
          </a:p>
        </p:txBody>
      </p:sp>
      <p:sp>
        <p:nvSpPr>
          <p:cNvPr id="181250" name="Rectangle 2"/>
          <p:cNvSpPr>
            <a:spLocks noGrp="1" noChangeArrowheads="1"/>
          </p:cNvSpPr>
          <p:nvPr>
            <p:ph type="title"/>
          </p:nvPr>
        </p:nvSpPr>
        <p:spPr/>
        <p:txBody>
          <a:bodyPr/>
          <a:lstStyle/>
          <a:p>
            <a:r>
              <a:rPr lang="en-US" dirty="0"/>
              <a:t>Grouping and Aggregation</a:t>
            </a:r>
          </a:p>
        </p:txBody>
      </p:sp>
      <p:sp>
        <p:nvSpPr>
          <p:cNvPr id="181252" name="Rectangle 4"/>
          <p:cNvSpPr>
            <a:spLocks noChangeArrowheads="1"/>
          </p:cNvSpPr>
          <p:nvPr/>
        </p:nvSpPr>
        <p:spPr bwMode="auto">
          <a:xfrm>
            <a:off x="838200" y="3007611"/>
            <a:ext cx="8334583" cy="193899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 </a:t>
            </a:r>
            <a:r>
              <a:rPr lang="en-US" sz="2400" dirty="0">
                <a:latin typeface="Menlo" charset="0"/>
                <a:ea typeface="Menlo" charset="0"/>
                <a:cs typeface="Menlo" charset="0"/>
              </a:rPr>
              <a:t>  product,</a:t>
            </a:r>
          </a:p>
          <a:p>
            <a:pPr eaLnBrk="0" hangingPunct="0"/>
            <a:r>
              <a:rPr lang="en-US" sz="2400" dirty="0">
                <a:latin typeface="Menlo" charset="0"/>
                <a:ea typeface="Menlo" charset="0"/>
                <a:cs typeface="Menlo" charset="0"/>
              </a:rPr>
              <a:t>	    SUM(price * quantity) AS </a:t>
            </a:r>
            <a:r>
              <a:rPr lang="en-US" sz="2400" dirty="0" err="1">
                <a:latin typeface="Menlo" charset="0"/>
                <a:ea typeface="Menlo" charset="0"/>
                <a:cs typeface="Menlo" charset="0"/>
              </a:rPr>
              <a:t>TotalSales</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Purchase</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date &gt; ‘10/1/2005’</a:t>
            </a:r>
          </a:p>
          <a:p>
            <a:pPr eaLnBrk="0" hangingPunct="0"/>
            <a:r>
              <a:rPr lang="en-US" sz="2400" dirty="0">
                <a:solidFill>
                  <a:srgbClr val="FF0066"/>
                </a:solidFill>
                <a:latin typeface="Menlo" charset="0"/>
                <a:ea typeface="Menlo" charset="0"/>
                <a:cs typeface="Menlo" charset="0"/>
              </a:rPr>
              <a:t>GROUP BY</a:t>
            </a:r>
            <a:r>
              <a:rPr lang="en-US" sz="2400" dirty="0">
                <a:latin typeface="Menlo" charset="0"/>
                <a:ea typeface="Menlo" charset="0"/>
                <a:cs typeface="Menlo" charset="0"/>
              </a:rPr>
              <a:t> product</a:t>
            </a:r>
          </a:p>
        </p:txBody>
      </p:sp>
      <p:sp>
        <p:nvSpPr>
          <p:cNvPr id="181253" name="Text Box 5"/>
          <p:cNvSpPr txBox="1">
            <a:spLocks noChangeArrowheads="1"/>
          </p:cNvSpPr>
          <p:nvPr/>
        </p:nvSpPr>
        <p:spPr bwMode="auto">
          <a:xfrm>
            <a:off x="4038609" y="5722003"/>
            <a:ext cx="4114781" cy="523220"/>
          </a:xfrm>
          <a:prstGeom prst="rect">
            <a:avLst/>
          </a:prstGeom>
          <a:noFill/>
          <a:ln w="9525">
            <a:noFill/>
            <a:miter lim="800000"/>
            <a:headEnd/>
            <a:tailEnd/>
          </a:ln>
          <a:effectLst/>
        </p:spPr>
        <p:txBody>
          <a:bodyPr wrap="none">
            <a:spAutoFit/>
          </a:bodyPr>
          <a:lstStyle/>
          <a:p>
            <a:r>
              <a:rPr lang="en-US" sz="2800" dirty="0">
                <a:latin typeface="+mj-lt"/>
              </a:rPr>
              <a:t>Let’s see what this means…</a:t>
            </a:r>
          </a:p>
        </p:txBody>
      </p:sp>
      <p:sp>
        <p:nvSpPr>
          <p:cNvPr id="181254" name="Rectangle 6"/>
          <p:cNvSpPr>
            <a:spLocks noChangeArrowheads="1"/>
          </p:cNvSpPr>
          <p:nvPr/>
        </p:nvSpPr>
        <p:spPr bwMode="auto">
          <a:xfrm>
            <a:off x="9438481" y="3007611"/>
            <a:ext cx="2433638" cy="1200329"/>
          </a:xfrm>
          <a:prstGeom prst="rect">
            <a:avLst/>
          </a:prstGeom>
          <a:noFill/>
          <a:ln w="9525">
            <a:noFill/>
            <a:miter lim="800000"/>
            <a:headEnd/>
            <a:tailEnd/>
          </a:ln>
          <a:effectLst/>
        </p:spPr>
        <p:txBody>
          <a:bodyPr wrap="square">
            <a:spAutoFit/>
          </a:bodyPr>
          <a:lstStyle/>
          <a:p>
            <a:r>
              <a:rPr lang="en-US" sz="2400" dirty="0">
                <a:latin typeface="+mj-lt"/>
              </a:rPr>
              <a:t>Find total sales after 10/1/2005 per product.</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746393"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2  &gt;  GROUP BY</a:t>
              </a:r>
            </a:p>
          </p:txBody>
        </p:sp>
      </p:grpSp>
      <p:sp>
        <p:nvSpPr>
          <p:cNvPr id="12" name="Text Box 3"/>
          <p:cNvSpPr txBox="1">
            <a:spLocks noChangeArrowheads="1"/>
          </p:cNvSpPr>
          <p:nvPr/>
        </p:nvSpPr>
        <p:spPr bwMode="auto">
          <a:xfrm>
            <a:off x="838200" y="1770546"/>
            <a:ext cx="7622600" cy="46166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Purchase(product, date, price, quantity)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2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12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1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2" grpId="0" animBg="1"/>
      <p:bldP spid="181253" grpId="0"/>
      <p:bldP spid="18125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D816053-BFB1-44E9-9605-58935677B8A9}" type="slidenum">
              <a:rPr lang="en-US"/>
              <a:pPr/>
              <a:t>43</a:t>
            </a:fld>
            <a:endParaRPr lang="en-US"/>
          </a:p>
        </p:txBody>
      </p:sp>
      <p:sp>
        <p:nvSpPr>
          <p:cNvPr id="182274" name="Rectangle 2"/>
          <p:cNvSpPr>
            <a:spLocks noGrp="1" noChangeArrowheads="1"/>
          </p:cNvSpPr>
          <p:nvPr>
            <p:ph type="title"/>
          </p:nvPr>
        </p:nvSpPr>
        <p:spPr/>
        <p:txBody>
          <a:bodyPr/>
          <a:lstStyle/>
          <a:p>
            <a:r>
              <a:rPr lang="en-US"/>
              <a:t>Grouping and Aggregation</a:t>
            </a:r>
          </a:p>
        </p:txBody>
      </p:sp>
      <p:sp>
        <p:nvSpPr>
          <p:cNvPr id="182275" name="Text Box 3"/>
          <p:cNvSpPr txBox="1">
            <a:spLocks noChangeArrowheads="1"/>
          </p:cNvSpPr>
          <p:nvPr/>
        </p:nvSpPr>
        <p:spPr bwMode="auto">
          <a:xfrm>
            <a:off x="838200" y="2654300"/>
            <a:ext cx="10515600" cy="3108543"/>
          </a:xfrm>
          <a:prstGeom prst="rect">
            <a:avLst/>
          </a:prstGeom>
          <a:noFill/>
          <a:ln w="9525">
            <a:noFill/>
            <a:miter lim="800000"/>
            <a:headEnd/>
            <a:tailEnd/>
          </a:ln>
          <a:effectLst/>
        </p:spPr>
        <p:txBody>
          <a:bodyPr wrap="square">
            <a:spAutoFit/>
          </a:bodyPr>
          <a:lstStyle/>
          <a:p>
            <a:pPr eaLnBrk="0" hangingPunct="0"/>
            <a:r>
              <a:rPr lang="en-US" sz="2800" dirty="0"/>
              <a:t>1. Compute the </a:t>
            </a:r>
            <a:r>
              <a:rPr lang="en-US" sz="2800" dirty="0">
                <a:solidFill>
                  <a:schemeClr val="accent2"/>
                </a:solidFill>
              </a:rPr>
              <a:t>FROM</a:t>
            </a:r>
            <a:r>
              <a:rPr lang="en-US" sz="2800" dirty="0"/>
              <a:t> and </a:t>
            </a:r>
            <a:r>
              <a:rPr lang="en-US" sz="2800" dirty="0">
                <a:solidFill>
                  <a:schemeClr val="accent2"/>
                </a:solidFill>
              </a:rPr>
              <a:t>WHERE</a:t>
            </a:r>
            <a:r>
              <a:rPr lang="en-US" sz="2800" dirty="0"/>
              <a:t> clauses</a:t>
            </a:r>
          </a:p>
          <a:p>
            <a:pPr eaLnBrk="0" hangingPunct="0"/>
            <a:endParaRPr lang="en-US" sz="2800" dirty="0"/>
          </a:p>
          <a:p>
            <a:pPr eaLnBrk="0" hangingPunct="0"/>
            <a:endParaRPr lang="en-US" sz="2800" dirty="0"/>
          </a:p>
          <a:p>
            <a:pPr eaLnBrk="0" hangingPunct="0"/>
            <a:r>
              <a:rPr lang="en-US" sz="2800" dirty="0"/>
              <a:t>2. Group by the attributes in the </a:t>
            </a:r>
            <a:r>
              <a:rPr lang="en-US" sz="2800" dirty="0">
                <a:solidFill>
                  <a:schemeClr val="accent2"/>
                </a:solidFill>
              </a:rPr>
              <a:t>GROUP BY</a:t>
            </a:r>
          </a:p>
          <a:p>
            <a:pPr eaLnBrk="0" hangingPunct="0"/>
            <a:endParaRPr lang="en-US" sz="2800" dirty="0"/>
          </a:p>
          <a:p>
            <a:pPr eaLnBrk="0" hangingPunct="0"/>
            <a:endParaRPr lang="en-US" sz="2800" dirty="0"/>
          </a:p>
          <a:p>
            <a:pPr eaLnBrk="0" hangingPunct="0"/>
            <a:r>
              <a:rPr lang="en-US" sz="2800" dirty="0"/>
              <a:t>3. Compute the </a:t>
            </a:r>
            <a:r>
              <a:rPr lang="en-US" sz="2800" dirty="0">
                <a:solidFill>
                  <a:schemeClr val="accent2"/>
                </a:solidFill>
              </a:rPr>
              <a:t>SELECT</a:t>
            </a:r>
            <a:r>
              <a:rPr lang="en-US" sz="2800" dirty="0"/>
              <a:t> clause: grouped attributes and aggregates</a:t>
            </a:r>
          </a:p>
        </p:txBody>
      </p:sp>
      <p:sp>
        <p:nvSpPr>
          <p:cNvPr id="2" name="TextBox 1"/>
          <p:cNvSpPr txBox="1"/>
          <p:nvPr/>
        </p:nvSpPr>
        <p:spPr>
          <a:xfrm>
            <a:off x="838200" y="1690688"/>
            <a:ext cx="4092339" cy="584775"/>
          </a:xfrm>
          <a:prstGeom prst="rect">
            <a:avLst/>
          </a:prstGeom>
          <a:noFill/>
        </p:spPr>
        <p:txBody>
          <a:bodyPr wrap="none" rtlCol="0">
            <a:spAutoFit/>
          </a:bodyPr>
          <a:lstStyle/>
          <a:p>
            <a:r>
              <a:rPr lang="en-US" sz="3200" u="sng" dirty="0">
                <a:latin typeface="+mj-lt"/>
              </a:rPr>
              <a:t>Semantics of the query:</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2746393"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2  &gt;  GROUP BY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22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4"/>
          <p:cNvSpPr>
            <a:spLocks noGrp="1"/>
          </p:cNvSpPr>
          <p:nvPr>
            <p:ph type="sldNum" sz="quarter" idx="12"/>
          </p:nvPr>
        </p:nvSpPr>
        <p:spPr/>
        <p:txBody>
          <a:bodyPr/>
          <a:lstStyle/>
          <a:p>
            <a:fld id="{3F57AEB7-BA22-4EB6-A91B-7EA529618DD9}" type="slidenum">
              <a:rPr lang="en-US"/>
              <a:pPr/>
              <a:t>44</a:t>
            </a:fld>
            <a:endParaRPr lang="en-US"/>
          </a:p>
        </p:txBody>
      </p:sp>
      <p:sp>
        <p:nvSpPr>
          <p:cNvPr id="183298" name="Rectangle 2"/>
          <p:cNvSpPr>
            <a:spLocks noGrp="1" noChangeArrowheads="1"/>
          </p:cNvSpPr>
          <p:nvPr>
            <p:ph type="title"/>
          </p:nvPr>
        </p:nvSpPr>
        <p:spPr>
          <a:xfrm>
            <a:off x="806450" y="622300"/>
            <a:ext cx="10045700" cy="1143000"/>
          </a:xfrm>
        </p:spPr>
        <p:txBody>
          <a:bodyPr>
            <a:normAutofit/>
          </a:bodyPr>
          <a:lstStyle/>
          <a:p>
            <a:r>
              <a:rPr lang="en-US" dirty="0"/>
              <a:t>1. Compute the </a:t>
            </a:r>
            <a:r>
              <a:rPr lang="en-US" dirty="0">
                <a:solidFill>
                  <a:schemeClr val="accent2"/>
                </a:solidFill>
              </a:rPr>
              <a:t>FROM</a:t>
            </a:r>
            <a:r>
              <a:rPr lang="en-US" dirty="0"/>
              <a:t> and </a:t>
            </a:r>
            <a:r>
              <a:rPr lang="en-US" dirty="0">
                <a:solidFill>
                  <a:schemeClr val="accent2"/>
                </a:solidFill>
              </a:rPr>
              <a:t>WHERE</a:t>
            </a:r>
            <a:r>
              <a:rPr lang="en-US" dirty="0"/>
              <a:t> clauses</a:t>
            </a:r>
            <a:endParaRPr lang="en-US" sz="3200" dirty="0"/>
          </a:p>
        </p:txBody>
      </p:sp>
      <p:graphicFrame>
        <p:nvGraphicFramePr>
          <p:cNvPr id="183354" name="Group 58"/>
          <p:cNvGraphicFramePr>
            <a:graphicFrameLocks noGrp="1"/>
          </p:cNvGraphicFramePr>
          <p:nvPr>
            <p:extLst>
              <p:ext uri="{D42A27DB-BD31-4B8C-83A1-F6EECF244321}">
                <p14:modId xmlns:p14="http://schemas.microsoft.com/office/powerpoint/2010/main" val="348080053"/>
              </p:ext>
            </p:extLst>
          </p:nvPr>
        </p:nvGraphicFramePr>
        <p:xfrm>
          <a:off x="3638550" y="3807618"/>
          <a:ext cx="4381500" cy="1981200"/>
        </p:xfrm>
        <a:graphic>
          <a:graphicData uri="http://schemas.openxmlformats.org/drawingml/2006/table">
            <a:tbl>
              <a:tblPr/>
              <a:tblGrid>
                <a:gridCol w="1095375">
                  <a:extLst>
                    <a:ext uri="{9D8B030D-6E8A-4147-A177-3AD203B41FA5}">
                      <a16:colId xmlns:a16="http://schemas.microsoft.com/office/drawing/2014/main" val="20000"/>
                    </a:ext>
                  </a:extLst>
                </a:gridCol>
                <a:gridCol w="1095375">
                  <a:extLst>
                    <a:ext uri="{9D8B030D-6E8A-4147-A177-3AD203B41FA5}">
                      <a16:colId xmlns:a16="http://schemas.microsoft.com/office/drawing/2014/main" val="20001"/>
                    </a:ext>
                  </a:extLst>
                </a:gridCol>
                <a:gridCol w="1095375">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tblGrid>
              <a:tr h="3869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Times New Roman" charset="0"/>
                        </a:rPr>
                        <a:t>Product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Times New Roman" charset="0"/>
                        </a:rPr>
                        <a:t>Date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charset="0"/>
                        </a:rPr>
                        <a:t>Quantity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69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Bagel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5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Bagel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Banana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69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Banana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AutoShape 79"/>
          <p:cNvSpPr>
            <a:spLocks noChangeArrowheads="1"/>
          </p:cNvSpPr>
          <p:nvPr/>
        </p:nvSpPr>
        <p:spPr bwMode="auto">
          <a:xfrm>
            <a:off x="2095500" y="4431386"/>
            <a:ext cx="905874" cy="733663"/>
          </a:xfrm>
          <a:prstGeom prst="rightArrow">
            <a:avLst>
              <a:gd name="adj1" fmla="val 50000"/>
              <a:gd name="adj2" fmla="val 50245"/>
            </a:avLst>
          </a:prstGeom>
          <a:solidFill>
            <a:srgbClr val="C0C0C0">
              <a:alpha val="50000"/>
            </a:srgbClr>
          </a:solidFill>
          <a:ln w="9525">
            <a:solidFill>
              <a:schemeClr val="tx1"/>
            </a:solidFill>
            <a:miter lim="800000"/>
            <a:headEnd/>
            <a:tailEnd/>
          </a:ln>
          <a:effectLst/>
        </p:spPr>
        <p:txBody>
          <a:bodyPr wrap="square" anchor="ctr">
            <a:spAutoFit/>
          </a:bodyPr>
          <a:lstStyle/>
          <a:p>
            <a:endParaRPr lang="en-US"/>
          </a:p>
        </p:txBody>
      </p:sp>
      <p:sp>
        <p:nvSpPr>
          <p:cNvPr id="6" name="Rectangle 4"/>
          <p:cNvSpPr>
            <a:spLocks noChangeArrowheads="1"/>
          </p:cNvSpPr>
          <p:nvPr/>
        </p:nvSpPr>
        <p:spPr bwMode="auto">
          <a:xfrm>
            <a:off x="806451" y="1760656"/>
            <a:ext cx="7326894"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dirty="0">
                <a:solidFill>
                  <a:schemeClr val="bg1">
                    <a:lumMod val="85000"/>
                  </a:schemeClr>
                </a:solidFill>
                <a:latin typeface="Menlo" charset="0"/>
                <a:ea typeface="Menlo" charset="0"/>
                <a:cs typeface="Menlo" charset="0"/>
              </a:rPr>
              <a:t>SELECT   product, SUM(price*quantity) AS </a:t>
            </a:r>
            <a:r>
              <a:rPr lang="en-US" dirty="0" err="1">
                <a:solidFill>
                  <a:schemeClr val="bg1">
                    <a:lumMod val="85000"/>
                  </a:schemeClr>
                </a:solidFill>
                <a:latin typeface="Menlo" charset="0"/>
                <a:ea typeface="Menlo" charset="0"/>
                <a:cs typeface="Menlo" charset="0"/>
              </a:rPr>
              <a:t>TotalSales</a:t>
            </a:r>
            <a:endParaRPr lang="en-US" dirty="0">
              <a:solidFill>
                <a:schemeClr val="bg1">
                  <a:lumMod val="85000"/>
                </a:schemeClr>
              </a:solidFill>
              <a:latin typeface="Menlo" charset="0"/>
              <a:ea typeface="Menlo" charset="0"/>
              <a:cs typeface="Menlo" charset="0"/>
            </a:endParaRPr>
          </a:p>
          <a:p>
            <a:pPr eaLnBrk="0" hangingPunct="0"/>
            <a:r>
              <a:rPr lang="en-US" dirty="0">
                <a:solidFill>
                  <a:schemeClr val="accent2"/>
                </a:solidFill>
                <a:latin typeface="Menlo" charset="0"/>
                <a:ea typeface="Menlo" charset="0"/>
                <a:cs typeface="Menlo" charset="0"/>
              </a:rPr>
              <a:t>FROM</a:t>
            </a:r>
            <a:r>
              <a:rPr lang="en-US" dirty="0">
                <a:latin typeface="Menlo" charset="0"/>
                <a:ea typeface="Menlo" charset="0"/>
                <a:cs typeface="Menlo" charset="0"/>
              </a:rPr>
              <a:t>     Purchase</a:t>
            </a:r>
          </a:p>
          <a:p>
            <a:pPr eaLnBrk="0" hangingPunct="0"/>
            <a:r>
              <a:rPr lang="en-US" dirty="0">
                <a:solidFill>
                  <a:schemeClr val="accent2"/>
                </a:solidFill>
                <a:latin typeface="Menlo" charset="0"/>
                <a:ea typeface="Menlo" charset="0"/>
                <a:cs typeface="Menlo" charset="0"/>
              </a:rPr>
              <a:t>WHERE</a:t>
            </a:r>
            <a:r>
              <a:rPr lang="en-US" dirty="0">
                <a:latin typeface="Menlo" charset="0"/>
                <a:ea typeface="Menlo" charset="0"/>
                <a:cs typeface="Menlo" charset="0"/>
              </a:rPr>
              <a:t>    date &gt; ‘10/1/2005’</a:t>
            </a:r>
          </a:p>
          <a:p>
            <a:pPr eaLnBrk="0" hangingPunct="0"/>
            <a:r>
              <a:rPr lang="en-US" dirty="0">
                <a:solidFill>
                  <a:schemeClr val="bg1">
                    <a:lumMod val="85000"/>
                  </a:schemeClr>
                </a:solidFill>
                <a:latin typeface="Menlo" charset="0"/>
                <a:ea typeface="Menlo" charset="0"/>
                <a:cs typeface="Menlo" charset="0"/>
              </a:rPr>
              <a:t>GROUP BY product</a:t>
            </a: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2746393"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2  &gt;  GROUP BY</a:t>
              </a:r>
            </a:p>
          </p:txBody>
        </p:sp>
      </p:grpSp>
      <p:sp>
        <p:nvSpPr>
          <p:cNvPr id="2" name="Rectangle 1"/>
          <p:cNvSpPr/>
          <p:nvPr/>
        </p:nvSpPr>
        <p:spPr>
          <a:xfrm>
            <a:off x="2095500" y="4062054"/>
            <a:ext cx="740557" cy="369332"/>
          </a:xfrm>
          <a:prstGeom prst="rect">
            <a:avLst/>
          </a:prstGeom>
        </p:spPr>
        <p:txBody>
          <a:bodyPr wrap="none">
            <a:spAutoFit/>
          </a:bodyPr>
          <a:lstStyle/>
          <a:p>
            <a:r>
              <a:rPr lang="en-US" dirty="0">
                <a:solidFill>
                  <a:schemeClr val="accent2"/>
                </a:solidFill>
                <a:latin typeface="Menlo" charset="0"/>
                <a:ea typeface="Menlo" charset="0"/>
                <a:cs typeface="Menlo" charset="0"/>
              </a:rPr>
              <a:t>FROM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83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58"/>
          <p:cNvGraphicFramePr>
            <a:graphicFrameLocks noGrp="1"/>
          </p:cNvGraphicFramePr>
          <p:nvPr>
            <p:extLst>
              <p:ext uri="{D42A27DB-BD31-4B8C-83A1-F6EECF244321}">
                <p14:modId xmlns:p14="http://schemas.microsoft.com/office/powerpoint/2010/main" val="1479731408"/>
              </p:ext>
            </p:extLst>
          </p:nvPr>
        </p:nvGraphicFramePr>
        <p:xfrm>
          <a:off x="240440" y="3939002"/>
          <a:ext cx="4381500" cy="1981200"/>
        </p:xfrm>
        <a:graphic>
          <a:graphicData uri="http://schemas.openxmlformats.org/drawingml/2006/table">
            <a:tbl>
              <a:tblPr/>
              <a:tblGrid>
                <a:gridCol w="1095375">
                  <a:extLst>
                    <a:ext uri="{9D8B030D-6E8A-4147-A177-3AD203B41FA5}">
                      <a16:colId xmlns:a16="http://schemas.microsoft.com/office/drawing/2014/main" val="20000"/>
                    </a:ext>
                  </a:extLst>
                </a:gridCol>
                <a:gridCol w="1095375">
                  <a:extLst>
                    <a:ext uri="{9D8B030D-6E8A-4147-A177-3AD203B41FA5}">
                      <a16:colId xmlns:a16="http://schemas.microsoft.com/office/drawing/2014/main" val="20001"/>
                    </a:ext>
                  </a:extLst>
                </a:gridCol>
                <a:gridCol w="1095375">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tblGrid>
              <a:tr h="3869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charset="0"/>
                        </a:rPr>
                        <a:t>Product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Times New Roman" charset="0"/>
                        </a:rPr>
                        <a:t>Date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Times New Roman" charset="0"/>
                        </a:rPr>
                        <a:t>Quantity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69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Bagel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5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Bagel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Banana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69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Banana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8" name="Slide Number Placeholder 4"/>
          <p:cNvSpPr>
            <a:spLocks noGrp="1"/>
          </p:cNvSpPr>
          <p:nvPr>
            <p:ph type="sldNum" sz="quarter" idx="12"/>
          </p:nvPr>
        </p:nvSpPr>
        <p:spPr/>
        <p:txBody>
          <a:bodyPr/>
          <a:lstStyle/>
          <a:p>
            <a:fld id="{3F57AEB7-BA22-4EB6-A91B-7EA529618DD9}" type="slidenum">
              <a:rPr lang="en-US"/>
              <a:pPr/>
              <a:t>45</a:t>
            </a:fld>
            <a:endParaRPr lang="en-US"/>
          </a:p>
        </p:txBody>
      </p:sp>
      <p:sp>
        <p:nvSpPr>
          <p:cNvPr id="183298" name="Rectangle 2"/>
          <p:cNvSpPr>
            <a:spLocks noGrp="1" noChangeArrowheads="1"/>
          </p:cNvSpPr>
          <p:nvPr>
            <p:ph type="title"/>
          </p:nvPr>
        </p:nvSpPr>
        <p:spPr>
          <a:xfrm>
            <a:off x="806450" y="622300"/>
            <a:ext cx="10045700" cy="1143000"/>
          </a:xfrm>
        </p:spPr>
        <p:txBody>
          <a:bodyPr>
            <a:normAutofit/>
          </a:bodyPr>
          <a:lstStyle/>
          <a:p>
            <a:pPr eaLnBrk="0" hangingPunct="0"/>
            <a:r>
              <a:rPr lang="en-US" dirty="0"/>
              <a:t>2. Group by the attributes in the </a:t>
            </a:r>
            <a:r>
              <a:rPr lang="en-US" dirty="0">
                <a:solidFill>
                  <a:schemeClr val="accent2"/>
                </a:solidFill>
              </a:rPr>
              <a:t>GROUP BY</a:t>
            </a:r>
          </a:p>
        </p:txBody>
      </p:sp>
      <p:sp>
        <p:nvSpPr>
          <p:cNvPr id="5" name="AutoShape 79"/>
          <p:cNvSpPr>
            <a:spLocks noChangeArrowheads="1"/>
          </p:cNvSpPr>
          <p:nvPr/>
        </p:nvSpPr>
        <p:spPr bwMode="auto">
          <a:xfrm>
            <a:off x="4952050" y="4431385"/>
            <a:ext cx="905874" cy="733663"/>
          </a:xfrm>
          <a:prstGeom prst="rightArrow">
            <a:avLst>
              <a:gd name="adj1" fmla="val 50000"/>
              <a:gd name="adj2" fmla="val 50245"/>
            </a:avLst>
          </a:prstGeom>
          <a:solidFill>
            <a:srgbClr val="C0C0C0">
              <a:alpha val="50000"/>
            </a:srgbClr>
          </a:solidFill>
          <a:ln w="9525">
            <a:solidFill>
              <a:schemeClr val="tx1"/>
            </a:solidFill>
            <a:miter lim="800000"/>
            <a:headEnd/>
            <a:tailEnd/>
          </a:ln>
          <a:effectLst/>
        </p:spPr>
        <p:txBody>
          <a:bodyPr wrap="square" anchor="ctr">
            <a:spAutoFit/>
          </a:bodyPr>
          <a:lstStyle/>
          <a:p>
            <a:endParaRPr lang="en-US"/>
          </a:p>
        </p:txBody>
      </p:sp>
      <p:sp>
        <p:nvSpPr>
          <p:cNvPr id="6" name="Rectangle 4"/>
          <p:cNvSpPr>
            <a:spLocks noChangeArrowheads="1"/>
          </p:cNvSpPr>
          <p:nvPr/>
        </p:nvSpPr>
        <p:spPr bwMode="auto">
          <a:xfrm>
            <a:off x="806450" y="2094051"/>
            <a:ext cx="7288409"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dirty="0">
                <a:solidFill>
                  <a:schemeClr val="bg1">
                    <a:lumMod val="85000"/>
                  </a:schemeClr>
                </a:solidFill>
                <a:latin typeface="Menlo" charset="0"/>
                <a:ea typeface="Menlo" charset="0"/>
                <a:cs typeface="Menlo" charset="0"/>
              </a:rPr>
              <a:t>SELECT   product, SUM(price*quantity) AS </a:t>
            </a:r>
            <a:r>
              <a:rPr lang="en-US" dirty="0" err="1">
                <a:solidFill>
                  <a:schemeClr val="bg1">
                    <a:lumMod val="85000"/>
                  </a:schemeClr>
                </a:solidFill>
                <a:latin typeface="Menlo" charset="0"/>
                <a:ea typeface="Menlo" charset="0"/>
                <a:cs typeface="Menlo" charset="0"/>
              </a:rPr>
              <a:t>TotalSales</a:t>
            </a:r>
            <a:endParaRPr lang="en-US" dirty="0">
              <a:solidFill>
                <a:schemeClr val="bg1">
                  <a:lumMod val="85000"/>
                </a:schemeClr>
              </a:solidFill>
              <a:latin typeface="Menlo" charset="0"/>
              <a:ea typeface="Menlo" charset="0"/>
              <a:cs typeface="Menlo" charset="0"/>
            </a:endParaRPr>
          </a:p>
          <a:p>
            <a:pPr eaLnBrk="0" hangingPunct="0"/>
            <a:r>
              <a:rPr lang="en-US" dirty="0">
                <a:solidFill>
                  <a:schemeClr val="bg1">
                    <a:lumMod val="85000"/>
                  </a:schemeClr>
                </a:solidFill>
                <a:latin typeface="Menlo" charset="0"/>
                <a:ea typeface="Menlo" charset="0"/>
                <a:cs typeface="Menlo" charset="0"/>
              </a:rPr>
              <a:t>FROM     Purchase</a:t>
            </a:r>
          </a:p>
          <a:p>
            <a:pPr eaLnBrk="0" hangingPunct="0"/>
            <a:r>
              <a:rPr lang="en-US" dirty="0">
                <a:solidFill>
                  <a:schemeClr val="bg1">
                    <a:lumMod val="85000"/>
                  </a:schemeClr>
                </a:solidFill>
                <a:latin typeface="Menlo" charset="0"/>
                <a:ea typeface="Menlo" charset="0"/>
                <a:cs typeface="Menlo" charset="0"/>
              </a:rPr>
              <a:t>WHERE    date &gt; ‘10/1/2005’</a:t>
            </a:r>
          </a:p>
          <a:p>
            <a:pPr eaLnBrk="0" hangingPunct="0"/>
            <a:r>
              <a:rPr lang="en-US" dirty="0">
                <a:solidFill>
                  <a:srgbClr val="FF0000"/>
                </a:solidFill>
                <a:latin typeface="Menlo" charset="0"/>
                <a:ea typeface="Menlo" charset="0"/>
                <a:cs typeface="Menlo" charset="0"/>
              </a:rPr>
              <a:t>GROUP BY </a:t>
            </a:r>
            <a:r>
              <a:rPr lang="en-US" dirty="0">
                <a:latin typeface="Menlo" charset="0"/>
                <a:ea typeface="Menlo" charset="0"/>
                <a:cs typeface="Menlo" charset="0"/>
              </a:rPr>
              <a:t>product</a:t>
            </a: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2746393"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2  &gt;  GROUP BY</a:t>
              </a:r>
            </a:p>
          </p:txBody>
        </p:sp>
      </p:grpSp>
      <p:sp>
        <p:nvSpPr>
          <p:cNvPr id="2" name="Rectangle 1"/>
          <p:cNvSpPr/>
          <p:nvPr/>
        </p:nvSpPr>
        <p:spPr>
          <a:xfrm>
            <a:off x="4709524" y="4073486"/>
            <a:ext cx="1300356" cy="369332"/>
          </a:xfrm>
          <a:prstGeom prst="rect">
            <a:avLst/>
          </a:prstGeom>
        </p:spPr>
        <p:txBody>
          <a:bodyPr wrap="none">
            <a:spAutoFit/>
          </a:bodyPr>
          <a:lstStyle/>
          <a:p>
            <a:r>
              <a:rPr lang="en-US" dirty="0">
                <a:solidFill>
                  <a:srgbClr val="FF0000"/>
                </a:solidFill>
                <a:latin typeface="Menlo" charset="0"/>
                <a:ea typeface="Menlo" charset="0"/>
                <a:cs typeface="Menlo" charset="0"/>
              </a:rPr>
              <a:t>GROUP BY </a:t>
            </a:r>
            <a:endParaRPr lang="en-US" dirty="0"/>
          </a:p>
        </p:txBody>
      </p:sp>
      <p:graphicFrame>
        <p:nvGraphicFramePr>
          <p:cNvPr id="12" name="Group 58"/>
          <p:cNvGraphicFramePr>
            <a:graphicFrameLocks noGrp="1"/>
          </p:cNvGraphicFramePr>
          <p:nvPr>
            <p:extLst>
              <p:ext uri="{D42A27DB-BD31-4B8C-83A1-F6EECF244321}">
                <p14:modId xmlns:p14="http://schemas.microsoft.com/office/powerpoint/2010/main" val="2117775747"/>
              </p:ext>
            </p:extLst>
          </p:nvPr>
        </p:nvGraphicFramePr>
        <p:xfrm>
          <a:off x="6096000" y="3939002"/>
          <a:ext cx="4381500" cy="1981200"/>
        </p:xfrm>
        <a:graphic>
          <a:graphicData uri="http://schemas.openxmlformats.org/drawingml/2006/table">
            <a:tbl>
              <a:tblPr/>
              <a:tblGrid>
                <a:gridCol w="1095375">
                  <a:extLst>
                    <a:ext uri="{9D8B030D-6E8A-4147-A177-3AD203B41FA5}">
                      <a16:colId xmlns:a16="http://schemas.microsoft.com/office/drawing/2014/main" val="20000"/>
                    </a:ext>
                  </a:extLst>
                </a:gridCol>
                <a:gridCol w="1095375">
                  <a:extLst>
                    <a:ext uri="{9D8B030D-6E8A-4147-A177-3AD203B41FA5}">
                      <a16:colId xmlns:a16="http://schemas.microsoft.com/office/drawing/2014/main" val="20001"/>
                    </a:ext>
                  </a:extLst>
                </a:gridCol>
                <a:gridCol w="1095375">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charset="0"/>
                        </a:rPr>
                        <a:t>Product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Times New Roman" charset="0"/>
                        </a:rPr>
                        <a:t>Date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Times New Roman" charset="0"/>
                        </a:rPr>
                        <a:t>Quantity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6981">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Bagel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5920">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92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Banana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6981">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9688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dissolv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4"/>
          <p:cNvSpPr>
            <a:spLocks noGrp="1"/>
          </p:cNvSpPr>
          <p:nvPr>
            <p:ph type="sldNum" sz="quarter" idx="12"/>
          </p:nvPr>
        </p:nvSpPr>
        <p:spPr/>
        <p:txBody>
          <a:bodyPr/>
          <a:lstStyle/>
          <a:p>
            <a:fld id="{3F57AEB7-BA22-4EB6-A91B-7EA529618DD9}" type="slidenum">
              <a:rPr lang="en-US"/>
              <a:pPr/>
              <a:t>46</a:t>
            </a:fld>
            <a:endParaRPr lang="en-US"/>
          </a:p>
        </p:txBody>
      </p:sp>
      <p:sp>
        <p:nvSpPr>
          <p:cNvPr id="183298" name="Rectangle 2"/>
          <p:cNvSpPr>
            <a:spLocks noGrp="1" noChangeArrowheads="1"/>
          </p:cNvSpPr>
          <p:nvPr>
            <p:ph type="title"/>
          </p:nvPr>
        </p:nvSpPr>
        <p:spPr>
          <a:xfrm>
            <a:off x="806450" y="622300"/>
            <a:ext cx="10045700" cy="1143000"/>
          </a:xfrm>
        </p:spPr>
        <p:txBody>
          <a:bodyPr>
            <a:normAutofit fontScale="90000"/>
          </a:bodyPr>
          <a:lstStyle/>
          <a:p>
            <a:pPr eaLnBrk="0" hangingPunct="0"/>
            <a:r>
              <a:rPr lang="en-US" dirty="0"/>
              <a:t>3. Compute the </a:t>
            </a:r>
            <a:r>
              <a:rPr lang="en-US" dirty="0">
                <a:solidFill>
                  <a:schemeClr val="accent2"/>
                </a:solidFill>
              </a:rPr>
              <a:t>SELECT</a:t>
            </a:r>
            <a:r>
              <a:rPr lang="en-US" dirty="0"/>
              <a:t> clause: grouped attributes and aggregates</a:t>
            </a:r>
          </a:p>
        </p:txBody>
      </p:sp>
      <p:sp>
        <p:nvSpPr>
          <p:cNvPr id="5" name="AutoShape 79"/>
          <p:cNvSpPr>
            <a:spLocks noChangeArrowheads="1"/>
          </p:cNvSpPr>
          <p:nvPr/>
        </p:nvSpPr>
        <p:spPr bwMode="auto">
          <a:xfrm>
            <a:off x="6453610" y="4300000"/>
            <a:ext cx="905874" cy="733663"/>
          </a:xfrm>
          <a:prstGeom prst="rightArrow">
            <a:avLst>
              <a:gd name="adj1" fmla="val 50000"/>
              <a:gd name="adj2" fmla="val 50245"/>
            </a:avLst>
          </a:prstGeom>
          <a:solidFill>
            <a:srgbClr val="C0C0C0">
              <a:alpha val="50000"/>
            </a:srgbClr>
          </a:solidFill>
          <a:ln w="9525">
            <a:solidFill>
              <a:schemeClr val="tx1"/>
            </a:solidFill>
            <a:miter lim="800000"/>
            <a:headEnd/>
            <a:tailEnd/>
          </a:ln>
          <a:effectLst/>
        </p:spPr>
        <p:txBody>
          <a:bodyPr wrap="square" anchor="ctr">
            <a:spAutoFit/>
          </a:bodyPr>
          <a:lstStyle/>
          <a:p>
            <a:endParaRPr lang="en-US"/>
          </a:p>
        </p:txBody>
      </p:sp>
      <p:sp>
        <p:nvSpPr>
          <p:cNvPr id="6" name="Rectangle 4"/>
          <p:cNvSpPr>
            <a:spLocks noChangeArrowheads="1"/>
          </p:cNvSpPr>
          <p:nvPr/>
        </p:nvSpPr>
        <p:spPr bwMode="auto">
          <a:xfrm>
            <a:off x="806450" y="1986284"/>
            <a:ext cx="7272281"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dirty="0">
                <a:solidFill>
                  <a:schemeClr val="accent2"/>
                </a:solidFill>
                <a:latin typeface="Menlo" charset="0"/>
                <a:ea typeface="Menlo" charset="0"/>
                <a:cs typeface="Menlo" charset="0"/>
              </a:rPr>
              <a:t>SELECT</a:t>
            </a:r>
            <a:r>
              <a:rPr lang="en-US" dirty="0">
                <a:latin typeface="Menlo" charset="0"/>
                <a:ea typeface="Menlo" charset="0"/>
                <a:cs typeface="Menlo" charset="0"/>
              </a:rPr>
              <a:t>   product, SUM(price*quantity) AS </a:t>
            </a:r>
            <a:r>
              <a:rPr lang="en-US" dirty="0" err="1">
                <a:latin typeface="Menlo" charset="0"/>
                <a:ea typeface="Menlo" charset="0"/>
                <a:cs typeface="Menlo" charset="0"/>
              </a:rPr>
              <a:t>TotalSales</a:t>
            </a:r>
            <a:endParaRPr lang="en-US" dirty="0">
              <a:latin typeface="Menlo" charset="0"/>
              <a:ea typeface="Menlo" charset="0"/>
              <a:cs typeface="Menlo" charset="0"/>
            </a:endParaRPr>
          </a:p>
          <a:p>
            <a:pPr eaLnBrk="0" hangingPunct="0"/>
            <a:r>
              <a:rPr lang="en-US" dirty="0">
                <a:solidFill>
                  <a:schemeClr val="bg1">
                    <a:lumMod val="85000"/>
                  </a:schemeClr>
                </a:solidFill>
                <a:latin typeface="Menlo" charset="0"/>
                <a:ea typeface="Menlo" charset="0"/>
                <a:cs typeface="Menlo" charset="0"/>
              </a:rPr>
              <a:t>FROM     Purchase</a:t>
            </a:r>
          </a:p>
          <a:p>
            <a:pPr eaLnBrk="0" hangingPunct="0"/>
            <a:r>
              <a:rPr lang="en-US" dirty="0">
                <a:solidFill>
                  <a:schemeClr val="bg1">
                    <a:lumMod val="85000"/>
                  </a:schemeClr>
                </a:solidFill>
                <a:latin typeface="Menlo" charset="0"/>
                <a:ea typeface="Menlo" charset="0"/>
                <a:cs typeface="Menlo" charset="0"/>
              </a:rPr>
              <a:t>WHERE    date &gt; ‘10/1/2005’</a:t>
            </a:r>
          </a:p>
          <a:p>
            <a:pPr eaLnBrk="0" hangingPunct="0"/>
            <a:r>
              <a:rPr lang="en-US" dirty="0">
                <a:solidFill>
                  <a:schemeClr val="bg1">
                    <a:lumMod val="85000"/>
                  </a:schemeClr>
                </a:solidFill>
                <a:latin typeface="Menlo" charset="0"/>
                <a:ea typeface="Menlo" charset="0"/>
                <a:cs typeface="Menlo" charset="0"/>
              </a:rPr>
              <a:t>GROUP BY product</a:t>
            </a:r>
          </a:p>
        </p:txBody>
      </p:sp>
      <p:graphicFrame>
        <p:nvGraphicFramePr>
          <p:cNvPr id="7" name="Group 74"/>
          <p:cNvGraphicFramePr>
            <a:graphicFrameLocks noGrp="1"/>
          </p:cNvGraphicFramePr>
          <p:nvPr>
            <p:extLst>
              <p:ext uri="{D42A27DB-BD31-4B8C-83A1-F6EECF244321}">
                <p14:modId xmlns:p14="http://schemas.microsoft.com/office/powerpoint/2010/main" val="3845216580"/>
              </p:ext>
            </p:extLst>
          </p:nvPr>
        </p:nvGraphicFramePr>
        <p:xfrm>
          <a:off x="7771442" y="3776079"/>
          <a:ext cx="3429000" cy="1803401"/>
        </p:xfrm>
        <a:graphic>
          <a:graphicData uri="http://schemas.openxmlformats.org/drawingml/2006/table">
            <a:tbl>
              <a:tblPr/>
              <a:tblGrid>
                <a:gridCol w="1524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601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accent2"/>
                          </a:solidFill>
                          <a:effectLst/>
                          <a:latin typeface="Times New Roman" charset="0"/>
                        </a:rPr>
                        <a:t>Product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accent2"/>
                          </a:solidFill>
                          <a:effectLst/>
                          <a:latin typeface="Times New Roman" charset="0"/>
                        </a:rPr>
                        <a:t>TotalSales</a:t>
                      </a:r>
                      <a:endParaRPr kumimoji="0" lang="en-US" sz="2800" b="0" i="0" u="none" strike="noStrike" cap="none" normalizeH="0" baseline="0" dirty="0">
                        <a:ln>
                          <a:noFill/>
                        </a:ln>
                        <a:solidFill>
                          <a:schemeClr val="accent2"/>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0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Bagel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charset="0"/>
                        </a:rPr>
                        <a:t>50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charset="0"/>
                        </a:rPr>
                        <a:t>Banana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charset="0"/>
                        </a:rPr>
                        <a:t>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2746393"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2  &gt;  GROUP BY</a:t>
              </a:r>
            </a:p>
          </p:txBody>
        </p:sp>
      </p:grpSp>
      <p:sp>
        <p:nvSpPr>
          <p:cNvPr id="2" name="Rectangle 1"/>
          <p:cNvSpPr/>
          <p:nvPr/>
        </p:nvSpPr>
        <p:spPr>
          <a:xfrm>
            <a:off x="6340981" y="3930668"/>
            <a:ext cx="1018503" cy="369332"/>
          </a:xfrm>
          <a:prstGeom prst="rect">
            <a:avLst/>
          </a:prstGeom>
        </p:spPr>
        <p:txBody>
          <a:bodyPr wrap="none">
            <a:spAutoFit/>
          </a:bodyPr>
          <a:lstStyle/>
          <a:p>
            <a:r>
              <a:rPr lang="en-US" dirty="0">
                <a:solidFill>
                  <a:schemeClr val="accent2"/>
                </a:solidFill>
                <a:latin typeface="Menlo" charset="0"/>
                <a:ea typeface="Menlo" charset="0"/>
                <a:cs typeface="Menlo" charset="0"/>
              </a:rPr>
              <a:t>SELECT</a:t>
            </a:r>
            <a:endParaRPr lang="en-US" dirty="0"/>
          </a:p>
        </p:txBody>
      </p:sp>
      <p:graphicFrame>
        <p:nvGraphicFramePr>
          <p:cNvPr id="12" name="Group 58"/>
          <p:cNvGraphicFramePr>
            <a:graphicFrameLocks noGrp="1"/>
          </p:cNvGraphicFramePr>
          <p:nvPr>
            <p:extLst>
              <p:ext uri="{D42A27DB-BD31-4B8C-83A1-F6EECF244321}">
                <p14:modId xmlns:p14="http://schemas.microsoft.com/office/powerpoint/2010/main" val="205299711"/>
              </p:ext>
            </p:extLst>
          </p:nvPr>
        </p:nvGraphicFramePr>
        <p:xfrm>
          <a:off x="806450" y="3776079"/>
          <a:ext cx="4381500" cy="1981200"/>
        </p:xfrm>
        <a:graphic>
          <a:graphicData uri="http://schemas.openxmlformats.org/drawingml/2006/table">
            <a:tbl>
              <a:tblPr/>
              <a:tblGrid>
                <a:gridCol w="1095375">
                  <a:extLst>
                    <a:ext uri="{9D8B030D-6E8A-4147-A177-3AD203B41FA5}">
                      <a16:colId xmlns:a16="http://schemas.microsoft.com/office/drawing/2014/main" val="20000"/>
                    </a:ext>
                  </a:extLst>
                </a:gridCol>
                <a:gridCol w="1095375">
                  <a:extLst>
                    <a:ext uri="{9D8B030D-6E8A-4147-A177-3AD203B41FA5}">
                      <a16:colId xmlns:a16="http://schemas.microsoft.com/office/drawing/2014/main" val="20001"/>
                    </a:ext>
                  </a:extLst>
                </a:gridCol>
                <a:gridCol w="1095375">
                  <a:extLst>
                    <a:ext uri="{9D8B030D-6E8A-4147-A177-3AD203B41FA5}">
                      <a16:colId xmlns:a16="http://schemas.microsoft.com/office/drawing/2014/main" val="20002"/>
                    </a:ext>
                  </a:extLst>
                </a:gridCol>
                <a:gridCol w="1095375">
                  <a:extLst>
                    <a:ext uri="{9D8B030D-6E8A-4147-A177-3AD203B41FA5}">
                      <a16:colId xmlns:a16="http://schemas.microsoft.com/office/drawing/2014/main" val="20003"/>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charset="0"/>
                        </a:rPr>
                        <a:t>Product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Times New Roman" charset="0"/>
                        </a:rPr>
                        <a:t>Date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Times New Roman" charset="0"/>
                        </a:rPr>
                        <a:t>Quantity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6981">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Bagel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5920">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92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Banana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6981">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5076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8BC799A-A04E-4773-B15B-034B0121996E}" type="slidenum">
              <a:rPr lang="en-US"/>
              <a:pPr/>
              <a:t>47</a:t>
            </a:fld>
            <a:endParaRPr lang="en-US"/>
          </a:p>
        </p:txBody>
      </p:sp>
      <p:sp>
        <p:nvSpPr>
          <p:cNvPr id="196610" name="Rectangle 1026"/>
          <p:cNvSpPr>
            <a:spLocks noGrp="1" noChangeArrowheads="1"/>
          </p:cNvSpPr>
          <p:nvPr>
            <p:ph type="title"/>
          </p:nvPr>
        </p:nvSpPr>
        <p:spPr>
          <a:xfrm>
            <a:off x="2209800" y="358492"/>
            <a:ext cx="7772400" cy="1143000"/>
          </a:xfrm>
        </p:spPr>
        <p:txBody>
          <a:bodyPr/>
          <a:lstStyle/>
          <a:p>
            <a:r>
              <a:rPr lang="en-US"/>
              <a:t>GROUP BY </a:t>
            </a:r>
            <a:r>
              <a:rPr lang="en-US" dirty="0" err="1"/>
              <a:t>v.s</a:t>
            </a:r>
            <a:r>
              <a:rPr lang="en-US" dirty="0"/>
              <a:t>. Nested </a:t>
            </a:r>
            <a:r>
              <a:rPr lang="en-US" dirty="0" err="1"/>
              <a:t>Quereis</a:t>
            </a:r>
            <a:endParaRPr lang="en-US" dirty="0"/>
          </a:p>
        </p:txBody>
      </p:sp>
      <p:sp>
        <p:nvSpPr>
          <p:cNvPr id="196616" name="Text Box 1032"/>
          <p:cNvSpPr txBox="1">
            <a:spLocks noChangeArrowheads="1"/>
          </p:cNvSpPr>
          <p:nvPr/>
        </p:nvSpPr>
        <p:spPr bwMode="auto">
          <a:xfrm>
            <a:off x="1008382" y="1685919"/>
            <a:ext cx="9668031" cy="1569660"/>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 </a:t>
            </a:r>
            <a:r>
              <a:rPr lang="en-US" sz="2400" dirty="0">
                <a:latin typeface="Menlo" charset="0"/>
                <a:ea typeface="Menlo" charset="0"/>
                <a:cs typeface="Menlo" charset="0"/>
              </a:rPr>
              <a:t>  product, Sum(price*quantity) </a:t>
            </a:r>
            <a:r>
              <a:rPr lang="en-US" sz="2400" dirty="0">
                <a:solidFill>
                  <a:schemeClr val="accent2"/>
                </a:solidFill>
                <a:latin typeface="Menlo" charset="0"/>
                <a:ea typeface="Menlo" charset="0"/>
                <a:cs typeface="Menlo" charset="0"/>
              </a:rPr>
              <a:t>AS</a:t>
            </a:r>
            <a:r>
              <a:rPr lang="en-US" sz="2400" dirty="0">
                <a:latin typeface="Menlo" charset="0"/>
                <a:ea typeface="Menlo" charset="0"/>
                <a:cs typeface="Menlo" charset="0"/>
              </a:rPr>
              <a:t> </a:t>
            </a:r>
            <a:r>
              <a:rPr lang="en-US" sz="2400" dirty="0" err="1">
                <a:latin typeface="Menlo" charset="0"/>
                <a:ea typeface="Menlo" charset="0"/>
                <a:cs typeface="Menlo" charset="0"/>
              </a:rPr>
              <a:t>TotalSales</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Purchase</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date &gt; ‘10/1/2005’</a:t>
            </a:r>
          </a:p>
          <a:p>
            <a:pPr eaLnBrk="0" hangingPunct="0"/>
            <a:r>
              <a:rPr lang="en-US" sz="2400" dirty="0">
                <a:solidFill>
                  <a:srgbClr val="FF5050"/>
                </a:solidFill>
                <a:latin typeface="Menlo" charset="0"/>
                <a:ea typeface="Menlo" charset="0"/>
                <a:cs typeface="Menlo" charset="0"/>
              </a:rPr>
              <a:t>GROUP BY</a:t>
            </a:r>
            <a:r>
              <a:rPr lang="en-US" sz="2400" dirty="0">
                <a:latin typeface="Menlo" charset="0"/>
                <a:ea typeface="Menlo" charset="0"/>
                <a:cs typeface="Menlo" charset="0"/>
              </a:rPr>
              <a:t> product</a:t>
            </a:r>
          </a:p>
        </p:txBody>
      </p:sp>
      <p:sp>
        <p:nvSpPr>
          <p:cNvPr id="196618" name="Text Box 1034"/>
          <p:cNvSpPr txBox="1">
            <a:spLocks noChangeArrowheads="1"/>
          </p:cNvSpPr>
          <p:nvPr/>
        </p:nvSpPr>
        <p:spPr bwMode="auto">
          <a:xfrm>
            <a:off x="1008382" y="3673781"/>
            <a:ext cx="9668031" cy="267765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r>
              <a:rPr lang="en-US" sz="2400" dirty="0">
                <a:solidFill>
                  <a:schemeClr val="accent2"/>
                </a:solidFill>
                <a:latin typeface="Menlo" charset="0"/>
                <a:ea typeface="Menlo" charset="0"/>
                <a:cs typeface="Menlo" charset="0"/>
              </a:rPr>
              <a:t>SELECT DISTINCT</a:t>
            </a:r>
            <a:r>
              <a:rPr lang="en-US" sz="2400" dirty="0">
                <a:latin typeface="Menlo" charset="0"/>
                <a:ea typeface="Menlo" charset="0"/>
                <a:cs typeface="Menlo" charset="0"/>
              </a:rPr>
              <a:t> </a:t>
            </a:r>
            <a:r>
              <a:rPr lang="en-US" sz="2400" dirty="0" err="1">
                <a:latin typeface="Menlo" charset="0"/>
                <a:ea typeface="Menlo" charset="0"/>
                <a:cs typeface="Menlo" charset="0"/>
              </a:rPr>
              <a:t>x.product</a:t>
            </a:r>
            <a:r>
              <a:rPr lang="en-US" sz="2400" dirty="0">
                <a:latin typeface="Menlo" charset="0"/>
                <a:ea typeface="Menlo" charset="0"/>
                <a:cs typeface="Menlo" charset="0"/>
              </a:rPr>
              <a:t>, </a:t>
            </a:r>
          </a:p>
          <a:p>
            <a:pPr eaLnBrk="0" hangingPunct="0"/>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Sum(</a:t>
            </a:r>
            <a:r>
              <a:rPr lang="en-US" sz="2400" dirty="0" err="1">
                <a:latin typeface="Menlo" charset="0"/>
                <a:ea typeface="Menlo" charset="0"/>
                <a:cs typeface="Menlo" charset="0"/>
              </a:rPr>
              <a:t>y.price</a:t>
            </a:r>
            <a:r>
              <a:rPr lang="en-US" sz="2400" dirty="0">
                <a:latin typeface="Menlo" charset="0"/>
                <a:ea typeface="Menlo" charset="0"/>
                <a:cs typeface="Menlo" charset="0"/>
              </a:rPr>
              <a:t>*</a:t>
            </a:r>
            <a:r>
              <a:rPr lang="en-US" sz="2400" dirty="0" err="1">
                <a:latin typeface="Menlo" charset="0"/>
                <a:ea typeface="Menlo" charset="0"/>
                <a:cs typeface="Menlo" charset="0"/>
              </a:rPr>
              <a:t>y.quantity</a:t>
            </a:r>
            <a:r>
              <a:rPr lang="en-US" sz="2400" dirty="0">
                <a:latin typeface="Menlo" charset="0"/>
                <a:ea typeface="Menlo" charset="0"/>
                <a:cs typeface="Menlo" charset="0"/>
              </a:rPr>
              <a:t>)</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Purchase y</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err="1">
                <a:latin typeface="Menlo" charset="0"/>
                <a:ea typeface="Menlo" charset="0"/>
                <a:cs typeface="Menlo" charset="0"/>
              </a:rPr>
              <a:t>x.product</a:t>
            </a:r>
            <a:r>
              <a:rPr lang="en-US" sz="2400" dirty="0">
                <a:latin typeface="Menlo" charset="0"/>
                <a:ea typeface="Menlo" charset="0"/>
                <a:cs typeface="Menlo" charset="0"/>
              </a:rPr>
              <a:t> = </a:t>
            </a:r>
            <a:r>
              <a:rPr lang="en-US" sz="2400" dirty="0" err="1">
                <a:latin typeface="Menlo" charset="0"/>
                <a:ea typeface="Menlo" charset="0"/>
                <a:cs typeface="Menlo" charset="0"/>
              </a:rPr>
              <a:t>y.product</a:t>
            </a:r>
            <a:r>
              <a:rPr lang="en-US" sz="2400" dirty="0">
                <a:latin typeface="Menlo" charset="0"/>
                <a:ea typeface="Menlo" charset="0"/>
                <a:cs typeface="Menlo" charset="0"/>
              </a:rPr>
              <a:t> </a:t>
            </a:r>
            <a:br>
              <a:rPr lang="en-US" sz="2400" dirty="0">
                <a:latin typeface="Menlo" charset="0"/>
                <a:ea typeface="Menlo" charset="0"/>
                <a:cs typeface="Menlo" charset="0"/>
              </a:rPr>
            </a:br>
            <a:r>
              <a:rPr lang="en-US" sz="2400" dirty="0">
                <a:latin typeface="Menlo" charset="0"/>
                <a:ea typeface="Menlo" charset="0"/>
                <a:cs typeface="Menlo" charset="0"/>
              </a:rPr>
              <a:t>           AND </a:t>
            </a:r>
            <a:r>
              <a:rPr lang="en-US" sz="2400" dirty="0" err="1">
                <a:latin typeface="Menlo" charset="0"/>
                <a:ea typeface="Menlo" charset="0"/>
                <a:cs typeface="Menlo" charset="0"/>
              </a:rPr>
              <a:t>y.date</a:t>
            </a:r>
            <a:r>
              <a:rPr lang="en-US" sz="2400" dirty="0">
                <a:latin typeface="Menlo" charset="0"/>
                <a:ea typeface="Menlo" charset="0"/>
                <a:cs typeface="Menlo" charset="0"/>
              </a:rPr>
              <a:t> &gt; ‘10/1/2005’) </a:t>
            </a:r>
            <a:r>
              <a:rPr lang="en-US" sz="2400" dirty="0">
                <a:solidFill>
                  <a:schemeClr val="accent2"/>
                </a:solidFill>
                <a:latin typeface="Menlo" charset="0"/>
                <a:ea typeface="Menlo" charset="0"/>
                <a:cs typeface="Menlo" charset="0"/>
              </a:rPr>
              <a:t>AS</a:t>
            </a:r>
            <a:r>
              <a:rPr lang="en-US" sz="2400" dirty="0">
                <a:latin typeface="Menlo" charset="0"/>
                <a:ea typeface="Menlo" charset="0"/>
                <a:cs typeface="Menlo" charset="0"/>
              </a:rPr>
              <a:t> </a:t>
            </a:r>
            <a:r>
              <a:rPr lang="en-US" sz="2400" dirty="0" err="1">
                <a:latin typeface="Menlo" charset="0"/>
                <a:ea typeface="Menlo" charset="0"/>
                <a:cs typeface="Menlo" charset="0"/>
              </a:rPr>
              <a:t>TotalSales</a:t>
            </a:r>
            <a:endParaRPr lang="en-US" sz="2400" dirty="0">
              <a:latin typeface="Menlo" charset="0"/>
              <a:ea typeface="Menlo" charset="0"/>
              <a:cs typeface="Menlo" charset="0"/>
            </a:endParaRP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Purchase x</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err="1">
                <a:latin typeface="Menlo" charset="0"/>
                <a:ea typeface="Menlo" charset="0"/>
                <a:cs typeface="Menlo" charset="0"/>
              </a:rPr>
              <a:t>x.date</a:t>
            </a:r>
            <a:r>
              <a:rPr lang="en-US" sz="2400" dirty="0">
                <a:latin typeface="Menlo" charset="0"/>
                <a:ea typeface="Menlo" charset="0"/>
                <a:cs typeface="Menlo" charset="0"/>
              </a:rPr>
              <a:t> &gt; ‘10/1/2005’</a:t>
            </a: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2746393"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2  &gt;  GROUP BY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6" grpId="0" animBg="1"/>
      <p:bldP spid="19661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49E92735-C9B9-4325-BCC9-0EAC5E63928C}" type="slidenum">
              <a:rPr lang="en-US"/>
              <a:pPr/>
              <a:t>48</a:t>
            </a:fld>
            <a:endParaRPr lang="en-US"/>
          </a:p>
        </p:txBody>
      </p:sp>
      <p:sp>
        <p:nvSpPr>
          <p:cNvPr id="186370" name="Rectangle 2"/>
          <p:cNvSpPr>
            <a:spLocks noGrp="1" noChangeArrowheads="1"/>
          </p:cNvSpPr>
          <p:nvPr>
            <p:ph type="title"/>
          </p:nvPr>
        </p:nvSpPr>
        <p:spPr/>
        <p:txBody>
          <a:bodyPr/>
          <a:lstStyle/>
          <a:p>
            <a:r>
              <a:rPr lang="en-US"/>
              <a:t>HAVING Clause</a:t>
            </a:r>
          </a:p>
        </p:txBody>
      </p:sp>
      <p:sp>
        <p:nvSpPr>
          <p:cNvPr id="186372" name="Text Box 4"/>
          <p:cNvSpPr txBox="1">
            <a:spLocks noChangeArrowheads="1"/>
          </p:cNvSpPr>
          <p:nvPr/>
        </p:nvSpPr>
        <p:spPr bwMode="auto">
          <a:xfrm>
            <a:off x="8305800" y="2360063"/>
            <a:ext cx="2933700" cy="2677656"/>
          </a:xfrm>
          <a:prstGeom prst="rect">
            <a:avLst/>
          </a:prstGeom>
          <a:noFill/>
          <a:ln w="9525">
            <a:noFill/>
            <a:miter lim="800000"/>
            <a:headEnd/>
            <a:tailEnd/>
          </a:ln>
          <a:effectLst/>
        </p:spPr>
        <p:txBody>
          <a:bodyPr wrap="square">
            <a:spAutoFit/>
          </a:bodyPr>
          <a:lstStyle/>
          <a:p>
            <a:pPr eaLnBrk="0" hangingPunct="0"/>
            <a:r>
              <a:rPr lang="en-US" sz="2800" dirty="0">
                <a:latin typeface="+mj-lt"/>
              </a:rPr>
              <a:t>Same query as before, except that we consider only products that have more than</a:t>
            </a:r>
          </a:p>
          <a:p>
            <a:pPr eaLnBrk="0" hangingPunct="0"/>
            <a:r>
              <a:rPr lang="en-US" sz="2800" dirty="0">
                <a:latin typeface="+mj-lt"/>
              </a:rPr>
              <a:t>100 buyers</a:t>
            </a:r>
          </a:p>
        </p:txBody>
      </p:sp>
      <p:sp>
        <p:nvSpPr>
          <p:cNvPr id="186373" name="Text Box 5"/>
          <p:cNvSpPr txBox="1">
            <a:spLocks noChangeArrowheads="1"/>
          </p:cNvSpPr>
          <p:nvPr/>
        </p:nvSpPr>
        <p:spPr bwMode="auto">
          <a:xfrm>
            <a:off x="838200" y="4809119"/>
            <a:ext cx="6576289" cy="461665"/>
          </a:xfrm>
          <a:prstGeom prst="rect">
            <a:avLst/>
          </a:prstGeom>
          <a:solidFill>
            <a:schemeClr val="accent1">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latin typeface="+mj-lt"/>
              </a:rPr>
              <a:t>HAVING clauses contains conditions on </a:t>
            </a:r>
            <a:r>
              <a:rPr lang="en-US" sz="2400" b="1" dirty="0">
                <a:latin typeface="+mj-lt"/>
              </a:rPr>
              <a:t>aggregates</a:t>
            </a: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2746393"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2  &gt;  GROUP BY</a:t>
              </a:r>
            </a:p>
          </p:txBody>
        </p:sp>
      </p:grpSp>
      <p:sp>
        <p:nvSpPr>
          <p:cNvPr id="11" name="Text Box 1032"/>
          <p:cNvSpPr txBox="1">
            <a:spLocks noChangeArrowheads="1"/>
          </p:cNvSpPr>
          <p:nvPr/>
        </p:nvSpPr>
        <p:spPr bwMode="auto">
          <a:xfrm>
            <a:off x="838200" y="2381482"/>
            <a:ext cx="7064755" cy="193899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 </a:t>
            </a:r>
            <a:r>
              <a:rPr lang="en-US" sz="2400" dirty="0">
                <a:latin typeface="Menlo" charset="0"/>
                <a:ea typeface="Menlo" charset="0"/>
                <a:cs typeface="Menlo" charset="0"/>
              </a:rPr>
              <a:t>  product, SUM(price*quantity)</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Purchase</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date &gt; ‘10/1/2005’</a:t>
            </a:r>
          </a:p>
          <a:p>
            <a:pPr eaLnBrk="0" hangingPunct="0"/>
            <a:r>
              <a:rPr lang="en-US" sz="2400" dirty="0">
                <a:solidFill>
                  <a:schemeClr val="accent2"/>
                </a:solidFill>
                <a:latin typeface="Menlo" charset="0"/>
                <a:ea typeface="Menlo" charset="0"/>
                <a:cs typeface="Menlo" charset="0"/>
              </a:rPr>
              <a:t>GROUP BY </a:t>
            </a:r>
            <a:r>
              <a:rPr lang="en-US" sz="2400" dirty="0">
                <a:latin typeface="Menlo" charset="0"/>
                <a:ea typeface="Menlo" charset="0"/>
                <a:cs typeface="Menlo" charset="0"/>
              </a:rPr>
              <a:t>product</a:t>
            </a:r>
          </a:p>
          <a:p>
            <a:pPr eaLnBrk="0" hangingPunct="0"/>
            <a:r>
              <a:rPr lang="en-US" sz="2400" dirty="0">
                <a:solidFill>
                  <a:srgbClr val="FF0000"/>
                </a:solidFill>
                <a:latin typeface="Menlo" charset="0"/>
                <a:ea typeface="Menlo" charset="0"/>
                <a:cs typeface="Menlo" charset="0"/>
              </a:rPr>
              <a:t>HAVING</a:t>
            </a:r>
            <a:r>
              <a:rPr lang="en-US" sz="2400" dirty="0">
                <a:latin typeface="Menlo" charset="0"/>
                <a:ea typeface="Menlo" charset="0"/>
                <a:cs typeface="Menlo" charset="0"/>
              </a:rPr>
              <a:t>   SUM(quantity) &gt; 100</a:t>
            </a:r>
          </a:p>
        </p:txBody>
      </p:sp>
      <p:sp>
        <p:nvSpPr>
          <p:cNvPr id="12" name="Text Box 5"/>
          <p:cNvSpPr txBox="1">
            <a:spLocks noChangeArrowheads="1"/>
          </p:cNvSpPr>
          <p:nvPr/>
        </p:nvSpPr>
        <p:spPr bwMode="auto">
          <a:xfrm>
            <a:off x="838200" y="5759429"/>
            <a:ext cx="7104253" cy="461665"/>
          </a:xfrm>
          <a:prstGeom prst="rect">
            <a:avLst/>
          </a:prstGeom>
          <a:solidFill>
            <a:schemeClr val="accent4">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i="1" dirty="0">
                <a:latin typeface="+mj-lt"/>
              </a:rPr>
              <a:t>Whereas WHERE clauses condition on </a:t>
            </a:r>
            <a:r>
              <a:rPr lang="en-US" sz="2400" b="1" i="1" dirty="0">
                <a:latin typeface="+mj-lt"/>
              </a:rPr>
              <a:t>individual tuples…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63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63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p:bldP spid="186373" grpId="0" animBg="1"/>
      <p:bldP spid="11" grpId="0" animBg="1"/>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B416A94-9259-4A86-8439-1E49423A5C0C}" type="slidenum">
              <a:rPr lang="en-US"/>
              <a:pPr/>
              <a:t>49</a:t>
            </a:fld>
            <a:endParaRPr lang="en-US"/>
          </a:p>
        </p:txBody>
      </p:sp>
      <p:sp>
        <p:nvSpPr>
          <p:cNvPr id="187394" name="Rectangle 2"/>
          <p:cNvSpPr>
            <a:spLocks noGrp="1" noChangeArrowheads="1"/>
          </p:cNvSpPr>
          <p:nvPr>
            <p:ph type="title"/>
          </p:nvPr>
        </p:nvSpPr>
        <p:spPr>
          <a:xfrm>
            <a:off x="838200" y="464654"/>
            <a:ext cx="10515600" cy="1325563"/>
          </a:xfrm>
        </p:spPr>
        <p:txBody>
          <a:bodyPr>
            <a:normAutofit/>
          </a:bodyPr>
          <a:lstStyle/>
          <a:p>
            <a:r>
              <a:rPr lang="en-US"/>
              <a:t>General form of Grouping and Aggregation</a:t>
            </a:r>
          </a:p>
        </p:txBody>
      </p:sp>
      <p:sp>
        <p:nvSpPr>
          <p:cNvPr id="187395" name="Rectangle 3"/>
          <p:cNvSpPr>
            <a:spLocks noGrp="1" noChangeArrowheads="1"/>
          </p:cNvSpPr>
          <p:nvPr>
            <p:ph type="body" idx="1"/>
          </p:nvPr>
        </p:nvSpPr>
        <p:spPr>
          <a:xfrm>
            <a:off x="838200" y="4637361"/>
            <a:ext cx="10515600" cy="1228131"/>
          </a:xfrm>
        </p:spPr>
        <p:txBody>
          <a:bodyPr>
            <a:noAutofit/>
          </a:bodyPr>
          <a:lstStyle/>
          <a:p>
            <a:r>
              <a:rPr lang="en-US" sz="2400" dirty="0"/>
              <a:t>S = Can ONLY contain attributes a</a:t>
            </a:r>
            <a:r>
              <a:rPr lang="en-US" sz="2400" baseline="-25000" dirty="0"/>
              <a:t>1</a:t>
            </a:r>
            <a:r>
              <a:rPr lang="en-US" sz="2400" dirty="0"/>
              <a:t>,…,</a:t>
            </a:r>
            <a:r>
              <a:rPr lang="en-US" sz="2400" dirty="0" err="1"/>
              <a:t>a</a:t>
            </a:r>
            <a:r>
              <a:rPr lang="en-US" sz="2400" baseline="-25000" dirty="0" err="1"/>
              <a:t>k</a:t>
            </a:r>
            <a:r>
              <a:rPr lang="en-US" sz="2400" dirty="0"/>
              <a:t> and/or aggregates over other attributes</a:t>
            </a:r>
          </a:p>
          <a:p>
            <a:r>
              <a:rPr lang="en-US" sz="2400" dirty="0"/>
              <a:t>C</a:t>
            </a:r>
            <a:r>
              <a:rPr lang="en-US" sz="2400" baseline="-25000" dirty="0"/>
              <a:t>1</a:t>
            </a:r>
            <a:r>
              <a:rPr lang="en-US" sz="2400" dirty="0"/>
              <a:t> = is any condition on the attributes in R</a:t>
            </a:r>
            <a:r>
              <a:rPr lang="en-US" sz="2400" baseline="-25000" dirty="0"/>
              <a:t>1</a:t>
            </a:r>
            <a:r>
              <a:rPr lang="en-US" sz="2400" dirty="0"/>
              <a:t>,…,R</a:t>
            </a:r>
            <a:r>
              <a:rPr lang="en-US" sz="2400" baseline="-25000" dirty="0"/>
              <a:t>n</a:t>
            </a:r>
          </a:p>
          <a:p>
            <a:r>
              <a:rPr lang="en-US" sz="2400" dirty="0"/>
              <a:t>C</a:t>
            </a:r>
            <a:r>
              <a:rPr lang="en-US" sz="2400" baseline="-25000" dirty="0"/>
              <a:t>2</a:t>
            </a:r>
            <a:r>
              <a:rPr lang="en-US" sz="2400" dirty="0"/>
              <a:t> = is any condition on the aggregate expressions</a:t>
            </a: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2746393"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2  &gt;  GROUP BY</a:t>
              </a:r>
            </a:p>
          </p:txBody>
        </p:sp>
      </p:grpSp>
      <p:sp>
        <p:nvSpPr>
          <p:cNvPr id="2" name="Rectangle 1"/>
          <p:cNvSpPr/>
          <p:nvPr/>
        </p:nvSpPr>
        <p:spPr>
          <a:xfrm>
            <a:off x="3956050" y="2002685"/>
            <a:ext cx="4279900" cy="2031325"/>
          </a:xfrm>
          <a:prstGeom prst="rect">
            <a:avLst/>
          </a:prstGeom>
          <a:solidFill>
            <a:schemeClr val="bg1"/>
          </a:solidFill>
          <a:ln>
            <a:solidFill>
              <a:schemeClr val="tx1"/>
            </a:solidFill>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800" dirty="0">
                <a:solidFill>
                  <a:schemeClr val="accent2"/>
                </a:solidFill>
                <a:latin typeface="Menlo" charset="0"/>
                <a:ea typeface="Menlo" charset="0"/>
                <a:cs typeface="Menlo" charset="0"/>
              </a:rPr>
              <a:t>SELECT</a:t>
            </a:r>
            <a:r>
              <a:rPr lang="en-US" sz="2800" dirty="0">
                <a:latin typeface="Menlo" charset="0"/>
                <a:ea typeface="Menlo" charset="0"/>
                <a:cs typeface="Menlo" charset="0"/>
              </a:rPr>
              <a:t>     S</a:t>
            </a:r>
          </a:p>
          <a:p>
            <a:pPr>
              <a:lnSpc>
                <a:spcPct val="90000"/>
              </a:lnSpc>
              <a:buFontTx/>
              <a:buNone/>
            </a:pPr>
            <a:r>
              <a:rPr lang="en-US" sz="2800" dirty="0">
                <a:solidFill>
                  <a:schemeClr val="accent2"/>
                </a:solidFill>
                <a:latin typeface="Menlo" charset="0"/>
                <a:ea typeface="Menlo" charset="0"/>
                <a:cs typeface="Menlo" charset="0"/>
              </a:rPr>
              <a:t>FROM</a:t>
            </a:r>
            <a:r>
              <a:rPr lang="en-US" sz="2800" dirty="0">
                <a:latin typeface="Menlo" charset="0"/>
                <a:ea typeface="Menlo" charset="0"/>
                <a:cs typeface="Menlo" charset="0"/>
              </a:rPr>
              <a:t>       R</a:t>
            </a:r>
            <a:r>
              <a:rPr lang="en-US" sz="2800" baseline="-25000" dirty="0">
                <a:latin typeface="Menlo" charset="0"/>
                <a:ea typeface="Menlo" charset="0"/>
                <a:cs typeface="Menlo" charset="0"/>
              </a:rPr>
              <a:t>1</a:t>
            </a:r>
            <a:r>
              <a:rPr lang="en-US" sz="2800" dirty="0">
                <a:latin typeface="Menlo" charset="0"/>
                <a:ea typeface="Menlo" charset="0"/>
                <a:cs typeface="Menlo" charset="0"/>
              </a:rPr>
              <a:t>,…,R</a:t>
            </a:r>
            <a:r>
              <a:rPr lang="en-US" sz="2800" baseline="-25000" dirty="0">
                <a:latin typeface="Menlo" charset="0"/>
                <a:ea typeface="Menlo" charset="0"/>
                <a:cs typeface="Menlo" charset="0"/>
              </a:rPr>
              <a:t>n</a:t>
            </a:r>
          </a:p>
          <a:p>
            <a:pPr>
              <a:lnSpc>
                <a:spcPct val="90000"/>
              </a:lnSpc>
              <a:buFontTx/>
              <a:buNone/>
            </a:pPr>
            <a:r>
              <a:rPr lang="en-US" sz="2800" dirty="0">
                <a:solidFill>
                  <a:schemeClr val="accent2"/>
                </a:solidFill>
                <a:latin typeface="Menlo" charset="0"/>
                <a:ea typeface="Menlo" charset="0"/>
                <a:cs typeface="Menlo" charset="0"/>
              </a:rPr>
              <a:t>WHERE</a:t>
            </a:r>
            <a:r>
              <a:rPr lang="en-US" sz="2800" dirty="0">
                <a:latin typeface="Menlo" charset="0"/>
                <a:ea typeface="Menlo" charset="0"/>
                <a:cs typeface="Menlo" charset="0"/>
              </a:rPr>
              <a:t>      C</a:t>
            </a:r>
            <a:r>
              <a:rPr lang="en-US" sz="2800" baseline="-25000" dirty="0">
                <a:latin typeface="Menlo" charset="0"/>
                <a:ea typeface="Menlo" charset="0"/>
                <a:cs typeface="Menlo" charset="0"/>
              </a:rPr>
              <a:t>1</a:t>
            </a:r>
          </a:p>
          <a:p>
            <a:pPr>
              <a:lnSpc>
                <a:spcPct val="90000"/>
              </a:lnSpc>
              <a:buFontTx/>
              <a:buNone/>
            </a:pPr>
            <a:r>
              <a:rPr lang="en-US" sz="2800" dirty="0">
                <a:solidFill>
                  <a:schemeClr val="accent2"/>
                </a:solidFill>
                <a:latin typeface="Menlo" charset="0"/>
                <a:ea typeface="Menlo" charset="0"/>
                <a:cs typeface="Menlo" charset="0"/>
              </a:rPr>
              <a:t>GROUP BY</a:t>
            </a:r>
            <a:r>
              <a:rPr lang="en-US" sz="2800" dirty="0">
                <a:latin typeface="Menlo" charset="0"/>
                <a:ea typeface="Menlo" charset="0"/>
                <a:cs typeface="Menlo" charset="0"/>
              </a:rPr>
              <a:t>   a</a:t>
            </a:r>
            <a:r>
              <a:rPr lang="en-US" sz="2800" baseline="-25000" dirty="0">
                <a:latin typeface="Menlo" charset="0"/>
                <a:ea typeface="Menlo" charset="0"/>
                <a:cs typeface="Menlo" charset="0"/>
              </a:rPr>
              <a:t>1</a:t>
            </a:r>
            <a:r>
              <a:rPr lang="en-US" sz="2800" dirty="0">
                <a:latin typeface="Menlo" charset="0"/>
                <a:ea typeface="Menlo" charset="0"/>
                <a:cs typeface="Menlo" charset="0"/>
              </a:rPr>
              <a:t>,…,</a:t>
            </a:r>
            <a:r>
              <a:rPr lang="en-US" sz="2800" dirty="0" err="1">
                <a:latin typeface="Menlo" charset="0"/>
                <a:ea typeface="Menlo" charset="0"/>
                <a:cs typeface="Menlo" charset="0"/>
              </a:rPr>
              <a:t>a</a:t>
            </a:r>
            <a:r>
              <a:rPr lang="en-US" sz="2800" baseline="-25000" dirty="0" err="1">
                <a:latin typeface="Menlo" charset="0"/>
                <a:ea typeface="Menlo" charset="0"/>
                <a:cs typeface="Menlo" charset="0"/>
              </a:rPr>
              <a:t>k</a:t>
            </a:r>
            <a:endParaRPr lang="en-US" sz="2800" baseline="-25000" dirty="0">
              <a:latin typeface="Menlo" charset="0"/>
              <a:ea typeface="Menlo" charset="0"/>
              <a:cs typeface="Menlo" charset="0"/>
            </a:endParaRPr>
          </a:p>
          <a:p>
            <a:pPr>
              <a:lnSpc>
                <a:spcPct val="90000"/>
              </a:lnSpc>
              <a:buFontTx/>
              <a:buNone/>
            </a:pPr>
            <a:r>
              <a:rPr lang="en-US" sz="2800" dirty="0">
                <a:solidFill>
                  <a:schemeClr val="accent2"/>
                </a:solidFill>
                <a:latin typeface="Menlo" charset="0"/>
                <a:ea typeface="Menlo" charset="0"/>
                <a:cs typeface="Menlo" charset="0"/>
              </a:rPr>
              <a:t>HAVING</a:t>
            </a:r>
            <a:r>
              <a:rPr lang="en-US" sz="2800" dirty="0">
                <a:latin typeface="Menlo" charset="0"/>
                <a:ea typeface="Menlo" charset="0"/>
                <a:cs typeface="Menlo" charset="0"/>
              </a:rPr>
              <a:t>     C</a:t>
            </a:r>
            <a:r>
              <a:rPr lang="en-US" sz="2800" baseline="-25000" dirty="0">
                <a:latin typeface="Menlo" charset="0"/>
                <a:ea typeface="Menlo" charset="0"/>
                <a:cs typeface="Menlo" charset="0"/>
              </a:rPr>
              <a:t>2</a:t>
            </a:r>
          </a:p>
        </p:txBody>
      </p:sp>
      <p:sp>
        <p:nvSpPr>
          <p:cNvPr id="3" name="TextBox 2"/>
          <p:cNvSpPr txBox="1"/>
          <p:nvPr/>
        </p:nvSpPr>
        <p:spPr>
          <a:xfrm>
            <a:off x="10986817" y="4264842"/>
            <a:ext cx="892488" cy="46166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2400" i="1" dirty="0">
                <a:latin typeface="+mj-lt"/>
              </a:rPr>
              <a:t>Why?</a:t>
            </a:r>
          </a:p>
        </p:txBody>
      </p:sp>
    </p:spTree>
    <p:extLst>
      <p:ext uri="{BB962C8B-B14F-4D97-AF65-F5344CB8AC3E}">
        <p14:creationId xmlns:p14="http://schemas.microsoft.com/office/powerpoint/2010/main" val="204347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3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739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Set Operators &amp; Nested Queries</a:t>
            </a:r>
          </a:p>
        </p:txBody>
      </p:sp>
      <p:sp>
        <p:nvSpPr>
          <p:cNvPr id="4" name="Slide Number Placeholder 3"/>
          <p:cNvSpPr>
            <a:spLocks noGrp="1"/>
          </p:cNvSpPr>
          <p:nvPr>
            <p:ph type="sldNum" sz="quarter" idx="12"/>
          </p:nvPr>
        </p:nvSpPr>
        <p:spPr/>
        <p:txBody>
          <a:bodyPr/>
          <a:lstStyle/>
          <a:p>
            <a:fld id="{40A01959-B587-3B45-A9B3-C17F42F09305}" type="slidenum">
              <a:rPr lang="en-US" smtClean="0"/>
              <a:t>5</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1752403"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a:t>
              </a:r>
            </a:p>
          </p:txBody>
        </p:sp>
      </p:grpSp>
    </p:spTree>
    <p:extLst>
      <p:ext uri="{BB962C8B-B14F-4D97-AF65-F5344CB8AC3E}">
        <p14:creationId xmlns:p14="http://schemas.microsoft.com/office/powerpoint/2010/main" val="1678955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B416A94-9259-4A86-8439-1E49423A5C0C}" type="slidenum">
              <a:rPr lang="en-US"/>
              <a:pPr/>
              <a:t>50</a:t>
            </a:fld>
            <a:endParaRPr lang="en-US"/>
          </a:p>
        </p:txBody>
      </p:sp>
      <p:sp>
        <p:nvSpPr>
          <p:cNvPr id="187394" name="Rectangle 2"/>
          <p:cNvSpPr>
            <a:spLocks noGrp="1" noChangeArrowheads="1"/>
          </p:cNvSpPr>
          <p:nvPr>
            <p:ph type="title"/>
          </p:nvPr>
        </p:nvSpPr>
        <p:spPr>
          <a:xfrm>
            <a:off x="838200" y="464654"/>
            <a:ext cx="10515600" cy="1325563"/>
          </a:xfrm>
        </p:spPr>
        <p:txBody>
          <a:bodyPr>
            <a:normAutofit/>
          </a:bodyPr>
          <a:lstStyle/>
          <a:p>
            <a:r>
              <a:rPr lang="en-US"/>
              <a:t>General form of Grouping and Aggregation</a:t>
            </a: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2746393"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2  &gt;  GROUP BY</a:t>
              </a:r>
            </a:p>
          </p:txBody>
        </p:sp>
      </p:grpSp>
      <p:sp>
        <p:nvSpPr>
          <p:cNvPr id="2" name="Rectangle 1"/>
          <p:cNvSpPr/>
          <p:nvPr/>
        </p:nvSpPr>
        <p:spPr>
          <a:xfrm>
            <a:off x="3956050" y="1790217"/>
            <a:ext cx="4279900" cy="1754326"/>
          </a:xfrm>
          <a:prstGeom prst="rect">
            <a:avLst/>
          </a:prstGeom>
          <a:solidFill>
            <a:schemeClr val="bg1"/>
          </a:solidFill>
          <a:ln>
            <a:solidFill>
              <a:schemeClr val="tx1"/>
            </a:solidFill>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S</a:t>
            </a:r>
          </a:p>
          <a:p>
            <a:pPr>
              <a:lnSpc>
                <a:spcPct val="90000"/>
              </a:lnSpc>
              <a:buFontTx/>
              <a:buNone/>
            </a:pPr>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a:t>
            </a:r>
            <a:r>
              <a:rPr lang="en-US" sz="2400" baseline="-25000" dirty="0">
                <a:latin typeface="Menlo" charset="0"/>
                <a:ea typeface="Menlo" charset="0"/>
                <a:cs typeface="Menlo" charset="0"/>
              </a:rPr>
              <a:t>1</a:t>
            </a:r>
            <a:r>
              <a:rPr lang="en-US" sz="2400" dirty="0">
                <a:latin typeface="Menlo" charset="0"/>
                <a:ea typeface="Menlo" charset="0"/>
                <a:cs typeface="Menlo" charset="0"/>
              </a:rPr>
              <a:t>,…,R</a:t>
            </a:r>
            <a:r>
              <a:rPr lang="en-US" sz="2400" baseline="-25000" dirty="0">
                <a:latin typeface="Menlo" charset="0"/>
                <a:ea typeface="Menlo" charset="0"/>
                <a:cs typeface="Menlo" charset="0"/>
              </a:rPr>
              <a:t>n</a:t>
            </a: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C</a:t>
            </a:r>
            <a:r>
              <a:rPr lang="en-US" sz="2400" baseline="-25000" dirty="0">
                <a:latin typeface="Menlo" charset="0"/>
                <a:ea typeface="Menlo" charset="0"/>
                <a:cs typeface="Menlo" charset="0"/>
              </a:rPr>
              <a:t>1</a:t>
            </a:r>
          </a:p>
          <a:p>
            <a:pPr>
              <a:lnSpc>
                <a:spcPct val="90000"/>
              </a:lnSpc>
              <a:buFontTx/>
              <a:buNone/>
            </a:pPr>
            <a:r>
              <a:rPr lang="en-US" sz="2400" dirty="0">
                <a:solidFill>
                  <a:schemeClr val="accent2"/>
                </a:solidFill>
                <a:latin typeface="Menlo" charset="0"/>
                <a:ea typeface="Menlo" charset="0"/>
                <a:cs typeface="Menlo" charset="0"/>
              </a:rPr>
              <a:t>GROUP BY</a:t>
            </a:r>
            <a:r>
              <a:rPr lang="en-US" sz="2400" dirty="0">
                <a:latin typeface="Menlo" charset="0"/>
                <a:ea typeface="Menlo" charset="0"/>
                <a:cs typeface="Menlo" charset="0"/>
              </a:rPr>
              <a:t>   a</a:t>
            </a:r>
            <a:r>
              <a:rPr lang="en-US" sz="2400" baseline="-25000" dirty="0">
                <a:latin typeface="Menlo" charset="0"/>
                <a:ea typeface="Menlo" charset="0"/>
                <a:cs typeface="Menlo" charset="0"/>
              </a:rPr>
              <a:t>1</a:t>
            </a:r>
            <a:r>
              <a:rPr lang="en-US" sz="2400" dirty="0">
                <a:latin typeface="Menlo" charset="0"/>
                <a:ea typeface="Menlo" charset="0"/>
                <a:cs typeface="Menlo" charset="0"/>
              </a:rPr>
              <a:t>,…,</a:t>
            </a:r>
            <a:r>
              <a:rPr lang="en-US" sz="2400" dirty="0" err="1">
                <a:latin typeface="Menlo" charset="0"/>
                <a:ea typeface="Menlo" charset="0"/>
                <a:cs typeface="Menlo" charset="0"/>
              </a:rPr>
              <a:t>a</a:t>
            </a:r>
            <a:r>
              <a:rPr lang="en-US" sz="2400" baseline="-25000" dirty="0" err="1">
                <a:latin typeface="Menlo" charset="0"/>
                <a:ea typeface="Menlo" charset="0"/>
                <a:cs typeface="Menlo" charset="0"/>
              </a:rPr>
              <a:t>k</a:t>
            </a:r>
            <a:endParaRPr lang="en-US" sz="2400" baseline="-25000" dirty="0">
              <a:latin typeface="Menlo" charset="0"/>
              <a:ea typeface="Menlo" charset="0"/>
              <a:cs typeface="Menlo" charset="0"/>
            </a:endParaRPr>
          </a:p>
          <a:p>
            <a:pPr>
              <a:lnSpc>
                <a:spcPct val="90000"/>
              </a:lnSpc>
              <a:buFontTx/>
              <a:buNone/>
            </a:pPr>
            <a:r>
              <a:rPr lang="en-US" sz="2400" dirty="0">
                <a:solidFill>
                  <a:schemeClr val="accent2"/>
                </a:solidFill>
                <a:latin typeface="Menlo" charset="0"/>
                <a:ea typeface="Menlo" charset="0"/>
                <a:cs typeface="Menlo" charset="0"/>
              </a:rPr>
              <a:t>HAVING</a:t>
            </a:r>
            <a:r>
              <a:rPr lang="en-US" sz="2400" dirty="0">
                <a:latin typeface="Menlo" charset="0"/>
                <a:ea typeface="Menlo" charset="0"/>
                <a:cs typeface="Menlo" charset="0"/>
              </a:rPr>
              <a:t>     C</a:t>
            </a:r>
            <a:r>
              <a:rPr lang="en-US" sz="2400" baseline="-25000" dirty="0">
                <a:latin typeface="Menlo" charset="0"/>
                <a:ea typeface="Menlo" charset="0"/>
                <a:cs typeface="Menlo" charset="0"/>
              </a:rPr>
              <a:t>2</a:t>
            </a:r>
          </a:p>
        </p:txBody>
      </p:sp>
      <p:sp>
        <p:nvSpPr>
          <p:cNvPr id="11" name="Rectangle 3"/>
          <p:cNvSpPr txBox="1">
            <a:spLocks noChangeArrowheads="1"/>
          </p:cNvSpPr>
          <p:nvPr/>
        </p:nvSpPr>
        <p:spPr>
          <a:xfrm>
            <a:off x="2133601" y="3809998"/>
            <a:ext cx="8240486" cy="260584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09600" indent="-609600">
              <a:buFont typeface="Arial"/>
              <a:buNone/>
            </a:pPr>
            <a:r>
              <a:rPr lang="en-US" sz="2400" dirty="0"/>
              <a:t>Evaluation steps:</a:t>
            </a:r>
          </a:p>
          <a:p>
            <a:pPr marL="609600" indent="-609600">
              <a:buFontTx/>
              <a:buAutoNum type="arabicPeriod"/>
            </a:pPr>
            <a:r>
              <a:rPr lang="en-US" sz="2400" dirty="0"/>
              <a:t>Evaluate </a:t>
            </a:r>
            <a:r>
              <a:rPr lang="en-US" sz="2400" dirty="0">
                <a:solidFill>
                  <a:schemeClr val="accent2"/>
                </a:solidFill>
              </a:rPr>
              <a:t>FROM-WHERE</a:t>
            </a:r>
            <a:r>
              <a:rPr lang="en-US" sz="2400" dirty="0"/>
              <a:t>: apply condition C</a:t>
            </a:r>
            <a:r>
              <a:rPr lang="en-US" sz="2400" baseline="-25000" dirty="0"/>
              <a:t>1</a:t>
            </a:r>
            <a:r>
              <a:rPr lang="en-US" sz="2400" dirty="0"/>
              <a:t> on the  attributes in R</a:t>
            </a:r>
            <a:r>
              <a:rPr lang="en-US" sz="2400" baseline="-25000" dirty="0"/>
              <a:t>1</a:t>
            </a:r>
            <a:r>
              <a:rPr lang="en-US" sz="2400" dirty="0"/>
              <a:t>,…,R</a:t>
            </a:r>
            <a:r>
              <a:rPr lang="en-US" sz="2400" baseline="-25000" dirty="0"/>
              <a:t>n</a:t>
            </a:r>
            <a:endParaRPr lang="en-US" sz="2400" dirty="0">
              <a:solidFill>
                <a:srgbClr val="000000"/>
              </a:solidFill>
            </a:endParaRPr>
          </a:p>
          <a:p>
            <a:pPr marL="609600" indent="-609600">
              <a:buFontTx/>
              <a:buAutoNum type="arabicPeriod"/>
            </a:pPr>
            <a:r>
              <a:rPr lang="en-US" sz="2400" dirty="0">
                <a:solidFill>
                  <a:srgbClr val="000000"/>
                </a:solidFill>
              </a:rPr>
              <a:t> </a:t>
            </a:r>
            <a:r>
              <a:rPr lang="en-US" sz="2400" dirty="0">
                <a:solidFill>
                  <a:schemeClr val="accent2"/>
                </a:solidFill>
              </a:rPr>
              <a:t>GROUP BY </a:t>
            </a:r>
            <a:r>
              <a:rPr lang="en-US" sz="2400" dirty="0"/>
              <a:t>the attributes a</a:t>
            </a:r>
            <a:r>
              <a:rPr lang="en-US" sz="2400" baseline="-25000" dirty="0"/>
              <a:t>1</a:t>
            </a:r>
            <a:r>
              <a:rPr lang="en-US" sz="2400" dirty="0"/>
              <a:t>,…,</a:t>
            </a:r>
            <a:r>
              <a:rPr lang="en-US" sz="2400" dirty="0" err="1"/>
              <a:t>a</a:t>
            </a:r>
            <a:r>
              <a:rPr lang="en-US" sz="2400" baseline="-25000" dirty="0" err="1"/>
              <a:t>k</a:t>
            </a:r>
            <a:r>
              <a:rPr lang="en-US" baseline="-25000" dirty="0"/>
              <a:t> </a:t>
            </a:r>
            <a:endParaRPr lang="en-US" sz="2400" dirty="0"/>
          </a:p>
          <a:p>
            <a:pPr marL="609600" indent="-609600">
              <a:buFontTx/>
              <a:buAutoNum type="arabicPeriod"/>
            </a:pPr>
            <a:r>
              <a:rPr lang="en-US" sz="2400" dirty="0">
                <a:solidFill>
                  <a:srgbClr val="000000"/>
                </a:solidFill>
              </a:rPr>
              <a:t> </a:t>
            </a:r>
            <a:r>
              <a:rPr lang="en-US" sz="2400" dirty="0">
                <a:solidFill>
                  <a:srgbClr val="FF0000"/>
                </a:solidFill>
              </a:rPr>
              <a:t>Apply condition C</a:t>
            </a:r>
            <a:r>
              <a:rPr lang="en-US" sz="2400" baseline="-25000" dirty="0">
                <a:solidFill>
                  <a:srgbClr val="FF0000"/>
                </a:solidFill>
              </a:rPr>
              <a:t>2</a:t>
            </a:r>
            <a:r>
              <a:rPr lang="en-US" sz="2400" dirty="0">
                <a:solidFill>
                  <a:srgbClr val="FF0000"/>
                </a:solidFill>
              </a:rPr>
              <a:t> to each group (may have aggregates)</a:t>
            </a:r>
          </a:p>
          <a:p>
            <a:pPr marL="609600" indent="-609600">
              <a:buFontTx/>
              <a:buAutoNum type="arabicPeriod"/>
            </a:pPr>
            <a:r>
              <a:rPr lang="en-US" sz="2400" dirty="0"/>
              <a:t> Compute aggregates in S and return the result</a:t>
            </a:r>
          </a:p>
        </p:txBody>
      </p:sp>
    </p:spTree>
    <p:extLst>
      <p:ext uri="{BB962C8B-B14F-4D97-AF65-F5344CB8AC3E}">
        <p14:creationId xmlns:p14="http://schemas.microsoft.com/office/powerpoint/2010/main" val="80458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9E0AEFFA-C79D-4CA6-BC1B-EBA359CCE9EC}" type="slidenum">
              <a:rPr lang="en-US"/>
              <a:pPr/>
              <a:t>51</a:t>
            </a:fld>
            <a:endParaRPr lang="en-US"/>
          </a:p>
        </p:txBody>
      </p:sp>
      <p:sp>
        <p:nvSpPr>
          <p:cNvPr id="164866" name="Rectangle 2"/>
          <p:cNvSpPr>
            <a:spLocks noGrp="1" noChangeArrowheads="1"/>
          </p:cNvSpPr>
          <p:nvPr>
            <p:ph type="title"/>
          </p:nvPr>
        </p:nvSpPr>
        <p:spPr/>
        <p:txBody>
          <a:bodyPr/>
          <a:lstStyle/>
          <a:p>
            <a:r>
              <a:rPr lang="en-US" dirty="0"/>
              <a:t>Group-by </a:t>
            </a:r>
            <a:r>
              <a:rPr lang="en-US" dirty="0" err="1"/>
              <a:t>v.s</a:t>
            </a:r>
            <a:r>
              <a:rPr lang="en-US" dirty="0"/>
              <a:t>. Nested Query</a:t>
            </a:r>
          </a:p>
        </p:txBody>
      </p:sp>
      <p:sp>
        <p:nvSpPr>
          <p:cNvPr id="164867" name="Rectangle 3"/>
          <p:cNvSpPr>
            <a:spLocks noGrp="1" noChangeArrowheads="1"/>
          </p:cNvSpPr>
          <p:nvPr>
            <p:ph type="body" idx="1"/>
          </p:nvPr>
        </p:nvSpPr>
        <p:spPr>
          <a:xfrm>
            <a:off x="838200" y="2842614"/>
            <a:ext cx="7772400" cy="2209800"/>
          </a:xfrm>
        </p:spPr>
        <p:txBody>
          <a:bodyPr/>
          <a:lstStyle/>
          <a:p>
            <a:r>
              <a:rPr lang="en-US" dirty="0"/>
              <a:t>Find authors who wrote </a:t>
            </a:r>
            <a:r>
              <a:rPr lang="en-US" dirty="0">
                <a:latin typeface="Symbol" charset="2"/>
              </a:rPr>
              <a:t>³</a:t>
            </a:r>
            <a:r>
              <a:rPr lang="en-US" dirty="0"/>
              <a:t> 10 documents:</a:t>
            </a:r>
          </a:p>
          <a:p>
            <a:r>
              <a:rPr lang="en-US" dirty="0"/>
              <a:t>Attempt 1: with nested queries</a:t>
            </a:r>
          </a:p>
        </p:txBody>
      </p:sp>
      <p:sp>
        <p:nvSpPr>
          <p:cNvPr id="164869" name="Text Box 5"/>
          <p:cNvSpPr txBox="1">
            <a:spLocks noChangeArrowheads="1"/>
          </p:cNvSpPr>
          <p:nvPr/>
        </p:nvSpPr>
        <p:spPr bwMode="auto">
          <a:xfrm>
            <a:off x="838200" y="4048026"/>
            <a:ext cx="8366393" cy="2308324"/>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DISTINCT</a:t>
            </a:r>
            <a:r>
              <a:rPr lang="en-US" sz="2400" dirty="0">
                <a:latin typeface="Menlo" charset="0"/>
                <a:ea typeface="Menlo" charset="0"/>
                <a:cs typeface="Menlo" charset="0"/>
              </a:rPr>
              <a:t> </a:t>
            </a:r>
            <a:r>
              <a:rPr lang="en-US" sz="2400" dirty="0" err="1">
                <a:latin typeface="Menlo" charset="0"/>
                <a:ea typeface="Menlo" charset="0"/>
                <a:cs typeface="Menlo" charset="0"/>
              </a:rPr>
              <a:t>Author.name</a:t>
            </a:r>
            <a:endParaRPr lang="en-US" sz="2400" dirty="0">
              <a:latin typeface="Menlo" charset="0"/>
              <a:ea typeface="Menlo" charset="0"/>
              <a:cs typeface="Menlo" charset="0"/>
            </a:endParaRPr>
          </a:p>
          <a:p>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Author</a:t>
            </a:r>
          </a:p>
          <a:p>
            <a:r>
              <a:rPr lang="en-US" sz="2400" dirty="0">
                <a:solidFill>
                  <a:schemeClr val="accent2"/>
                </a:solidFill>
                <a:latin typeface="Menlo" charset="0"/>
                <a:ea typeface="Menlo" charset="0"/>
                <a:cs typeface="Menlo" charset="0"/>
              </a:rPr>
              <a:t>WHERE  </a:t>
            </a:r>
            <a:r>
              <a:rPr lang="en-US" sz="2400" dirty="0">
                <a:latin typeface="Menlo" charset="0"/>
                <a:ea typeface="Menlo" charset="0"/>
                <a:cs typeface="Menlo" charset="0"/>
              </a:rPr>
              <a:t>COUNT(</a:t>
            </a:r>
          </a:p>
          <a:p>
            <a:r>
              <a:rPr lang="en-US" sz="2400" dirty="0">
                <a:solidFill>
                  <a:schemeClr val="accent2"/>
                </a:solidFill>
                <a:latin typeface="Menlo" charset="0"/>
                <a:ea typeface="Menlo" charset="0"/>
                <a:cs typeface="Menlo" charset="0"/>
              </a:rPr>
              <a:t>	SELECT</a:t>
            </a:r>
            <a:r>
              <a:rPr lang="en-US" sz="2400" dirty="0">
                <a:latin typeface="Menlo" charset="0"/>
                <a:ea typeface="Menlo" charset="0"/>
                <a:cs typeface="Menlo" charset="0"/>
              </a:rPr>
              <a:t> </a:t>
            </a:r>
            <a:r>
              <a:rPr lang="en-US" sz="2400" dirty="0" err="1">
                <a:latin typeface="Menlo" charset="0"/>
                <a:ea typeface="Menlo" charset="0"/>
                <a:cs typeface="Menlo" charset="0"/>
              </a:rPr>
              <a:t>Wrote.url</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Wrote</a:t>
            </a:r>
            <a:br>
              <a:rPr lang="en-US" sz="2400" dirty="0">
                <a:latin typeface="Menlo" charset="0"/>
                <a:ea typeface="Menlo" charset="0"/>
                <a:cs typeface="Menlo" charset="0"/>
              </a:rPr>
            </a:br>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err="1">
                <a:latin typeface="Menlo" charset="0"/>
                <a:ea typeface="Menlo" charset="0"/>
                <a:cs typeface="Menlo" charset="0"/>
              </a:rPr>
              <a:t>Author.login</a:t>
            </a:r>
            <a:r>
              <a:rPr lang="en-US" sz="2400" dirty="0">
                <a:latin typeface="Menlo" charset="0"/>
                <a:ea typeface="Menlo" charset="0"/>
                <a:cs typeface="Menlo" charset="0"/>
              </a:rPr>
              <a:t> = </a:t>
            </a:r>
            <a:r>
              <a:rPr lang="en-US" sz="2400" dirty="0" err="1">
                <a:latin typeface="Menlo" charset="0"/>
                <a:ea typeface="Menlo" charset="0"/>
                <a:cs typeface="Menlo" charset="0"/>
              </a:rPr>
              <a:t>Wrote.login</a:t>
            </a:r>
            <a:r>
              <a:rPr lang="en-US" sz="2400" dirty="0">
                <a:latin typeface="Menlo" charset="0"/>
                <a:ea typeface="Menlo" charset="0"/>
                <a:cs typeface="Menlo" charset="0"/>
              </a:rPr>
              <a:t>) &gt; 10</a:t>
            </a:r>
          </a:p>
        </p:txBody>
      </p:sp>
      <p:sp>
        <p:nvSpPr>
          <p:cNvPr id="164873" name="Rectangle 9"/>
          <p:cNvSpPr>
            <a:spLocks noChangeArrowheads="1"/>
          </p:cNvSpPr>
          <p:nvPr/>
        </p:nvSpPr>
        <p:spPr bwMode="auto">
          <a:xfrm>
            <a:off x="838200" y="1668629"/>
            <a:ext cx="3717684" cy="904863"/>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spcBef>
                <a:spcPct val="20000"/>
              </a:spcBef>
            </a:pPr>
            <a:r>
              <a:rPr lang="en-US" sz="2400">
                <a:solidFill>
                  <a:schemeClr val="accent2"/>
                </a:solidFill>
                <a:latin typeface="Menlo" charset="0"/>
                <a:ea typeface="Menlo" charset="0"/>
                <a:cs typeface="Menlo" charset="0"/>
              </a:rPr>
              <a:t>Author(</a:t>
            </a:r>
            <a:r>
              <a:rPr lang="en-US" sz="2400" u="sng" err="1">
                <a:solidFill>
                  <a:schemeClr val="accent2"/>
                </a:solidFill>
                <a:latin typeface="Menlo" charset="0"/>
                <a:ea typeface="Menlo" charset="0"/>
                <a:cs typeface="Menlo" charset="0"/>
              </a:rPr>
              <a:t>login</a:t>
            </a:r>
            <a:r>
              <a:rPr lang="en-US" sz="2400">
                <a:solidFill>
                  <a:schemeClr val="accent2"/>
                </a:solidFill>
                <a:latin typeface="Menlo" charset="0"/>
                <a:ea typeface="Menlo" charset="0"/>
                <a:cs typeface="Menlo" charset="0"/>
              </a:rPr>
              <a:t>, name</a:t>
            </a:r>
            <a:r>
              <a:rPr lang="en-US" sz="2400" dirty="0">
                <a:solidFill>
                  <a:schemeClr val="accent2"/>
                </a:solidFill>
                <a:latin typeface="Menlo" charset="0"/>
                <a:ea typeface="Menlo" charset="0"/>
                <a:cs typeface="Menlo" charset="0"/>
              </a:rPr>
              <a:t>)</a:t>
            </a:r>
          </a:p>
          <a:p>
            <a:pPr>
              <a:spcBef>
                <a:spcPct val="20000"/>
              </a:spcBef>
            </a:pPr>
            <a:r>
              <a:rPr lang="en-US" sz="2400" dirty="0">
                <a:solidFill>
                  <a:schemeClr val="accent2"/>
                </a:solidFill>
                <a:latin typeface="Menlo" charset="0"/>
                <a:ea typeface="Menlo" charset="0"/>
                <a:cs typeface="Menlo" charset="0"/>
              </a:rPr>
              <a:t>Wrote(login, url)</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746393"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2  &gt;  GROUP BY</a:t>
              </a:r>
            </a:p>
          </p:txBody>
        </p:sp>
      </p:grpSp>
      <p:sp>
        <p:nvSpPr>
          <p:cNvPr id="2" name="Rectangle 1"/>
          <p:cNvSpPr/>
          <p:nvPr/>
        </p:nvSpPr>
        <p:spPr>
          <a:xfrm>
            <a:off x="9893300" y="4129084"/>
            <a:ext cx="1079500" cy="92333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a:latin typeface="+mj-lt"/>
              </a:rPr>
              <a:t>This is</a:t>
            </a:r>
            <a:br>
              <a:rPr lang="en-US">
                <a:latin typeface="+mj-lt"/>
              </a:rPr>
            </a:br>
            <a:r>
              <a:rPr lang="en-US">
                <a:latin typeface="+mj-lt"/>
              </a:rPr>
              <a:t>SQL by</a:t>
            </a:r>
            <a:br>
              <a:rPr lang="en-US">
                <a:latin typeface="+mj-lt"/>
              </a:rPr>
            </a:br>
            <a:r>
              <a:rPr lang="en-US">
                <a:latin typeface="+mj-lt"/>
              </a:rPr>
              <a:t>a novice</a:t>
            </a:r>
            <a:endParaRPr lang="en-US" dirty="0">
              <a:latin typeface="+mj-lt"/>
            </a:endParaRPr>
          </a:p>
        </p:txBody>
      </p:sp>
    </p:spTree>
    <p:extLst>
      <p:ext uri="{BB962C8B-B14F-4D97-AF65-F5344CB8AC3E}">
        <p14:creationId xmlns:p14="http://schemas.microsoft.com/office/powerpoint/2010/main" val="194639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86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486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48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9" grpId="0" animBg="1"/>
      <p:bldP spid="164873" grpId="0" animBg="1"/>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9C9B6BD1-4CEC-473C-A992-0164528D1046}" type="slidenum">
              <a:rPr lang="en-US"/>
              <a:pPr/>
              <a:t>52</a:t>
            </a:fld>
            <a:endParaRPr lang="en-US"/>
          </a:p>
        </p:txBody>
      </p:sp>
      <p:sp>
        <p:nvSpPr>
          <p:cNvPr id="195586" name="Rectangle 2"/>
          <p:cNvSpPr>
            <a:spLocks noGrp="1" noChangeArrowheads="1"/>
          </p:cNvSpPr>
          <p:nvPr>
            <p:ph type="title"/>
          </p:nvPr>
        </p:nvSpPr>
        <p:spPr/>
        <p:txBody>
          <a:bodyPr/>
          <a:lstStyle/>
          <a:p>
            <a:r>
              <a:rPr lang="en-US" dirty="0"/>
              <a:t>Group-by </a:t>
            </a:r>
            <a:r>
              <a:rPr lang="en-US" dirty="0" err="1"/>
              <a:t>v.s</a:t>
            </a:r>
            <a:r>
              <a:rPr lang="en-US" dirty="0"/>
              <a:t>. Nested Query</a:t>
            </a:r>
          </a:p>
        </p:txBody>
      </p:sp>
      <p:sp>
        <p:nvSpPr>
          <p:cNvPr id="195587" name="Rectangle 3"/>
          <p:cNvSpPr>
            <a:spLocks noGrp="1" noChangeArrowheads="1"/>
          </p:cNvSpPr>
          <p:nvPr>
            <p:ph type="body" idx="1"/>
          </p:nvPr>
        </p:nvSpPr>
        <p:spPr/>
        <p:txBody>
          <a:bodyPr/>
          <a:lstStyle/>
          <a:p>
            <a:r>
              <a:rPr lang="en-US" dirty="0"/>
              <a:t>Find all authors who wrote at least 10 documents:</a:t>
            </a:r>
          </a:p>
          <a:p>
            <a:r>
              <a:rPr lang="en-US" dirty="0"/>
              <a:t>Attempt 2: SQL style (with GROUP BY)</a:t>
            </a:r>
          </a:p>
        </p:txBody>
      </p:sp>
      <p:sp>
        <p:nvSpPr>
          <p:cNvPr id="195588" name="Text Box 4"/>
          <p:cNvSpPr txBox="1">
            <a:spLocks noChangeArrowheads="1"/>
          </p:cNvSpPr>
          <p:nvPr/>
        </p:nvSpPr>
        <p:spPr bwMode="auto">
          <a:xfrm>
            <a:off x="838200" y="3161320"/>
            <a:ext cx="6692858" cy="193899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err="1">
                <a:latin typeface="Menlo" charset="0"/>
                <a:ea typeface="Menlo" charset="0"/>
                <a:cs typeface="Menlo" charset="0"/>
              </a:rPr>
              <a:t>Author.name</a:t>
            </a:r>
            <a:endParaRPr lang="en-US" sz="2400" dirty="0">
              <a:latin typeface="Menlo" charset="0"/>
              <a:ea typeface="Menlo" charset="0"/>
              <a:cs typeface="Menlo" charset="0"/>
            </a:endParaRPr>
          </a:p>
          <a:p>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  Author, Wrote</a:t>
            </a:r>
          </a:p>
          <a:p>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err="1">
                <a:latin typeface="Menlo" charset="0"/>
                <a:ea typeface="Menlo" charset="0"/>
                <a:cs typeface="Menlo" charset="0"/>
              </a:rPr>
              <a:t>Author.login</a:t>
            </a:r>
            <a:r>
              <a:rPr lang="en-US" sz="2400" dirty="0">
                <a:latin typeface="Menlo" charset="0"/>
                <a:ea typeface="Menlo" charset="0"/>
                <a:cs typeface="Menlo" charset="0"/>
              </a:rPr>
              <a:t> = </a:t>
            </a:r>
            <a:r>
              <a:rPr lang="en-US" sz="2400" dirty="0" err="1">
                <a:latin typeface="Menlo" charset="0"/>
                <a:ea typeface="Menlo" charset="0"/>
                <a:cs typeface="Menlo" charset="0"/>
              </a:rPr>
              <a:t>Wrote.login</a:t>
            </a:r>
            <a:endParaRPr lang="en-US" sz="2400" dirty="0">
              <a:latin typeface="Menlo" charset="0"/>
              <a:ea typeface="Menlo" charset="0"/>
              <a:cs typeface="Menlo" charset="0"/>
            </a:endParaRPr>
          </a:p>
          <a:p>
            <a:r>
              <a:rPr lang="en-US" sz="2400" dirty="0">
                <a:solidFill>
                  <a:schemeClr val="accent2"/>
                </a:solidFill>
                <a:latin typeface="Menlo" charset="0"/>
                <a:ea typeface="Menlo" charset="0"/>
                <a:cs typeface="Menlo" charset="0"/>
              </a:rPr>
              <a:t>GROUP BY</a:t>
            </a:r>
            <a:r>
              <a:rPr lang="en-US" sz="2400" dirty="0">
                <a:latin typeface="Menlo" charset="0"/>
                <a:ea typeface="Menlo" charset="0"/>
                <a:cs typeface="Menlo" charset="0"/>
              </a:rPr>
              <a:t> </a:t>
            </a:r>
            <a:r>
              <a:rPr lang="en-US" sz="2400" dirty="0" err="1">
                <a:latin typeface="Menlo" charset="0"/>
                <a:ea typeface="Menlo" charset="0"/>
                <a:cs typeface="Menlo" charset="0"/>
              </a:rPr>
              <a:t>Author.name</a:t>
            </a:r>
            <a:endParaRPr lang="en-US" sz="2400" dirty="0">
              <a:latin typeface="Menlo" charset="0"/>
              <a:ea typeface="Menlo" charset="0"/>
              <a:cs typeface="Menlo" charset="0"/>
            </a:endParaRPr>
          </a:p>
          <a:p>
            <a:r>
              <a:rPr lang="en-US" sz="2400" dirty="0">
                <a:solidFill>
                  <a:schemeClr val="accent2"/>
                </a:solidFill>
                <a:latin typeface="Menlo" charset="0"/>
                <a:ea typeface="Menlo" charset="0"/>
                <a:cs typeface="Menlo" charset="0"/>
              </a:rPr>
              <a:t>HAVING   </a:t>
            </a:r>
            <a:r>
              <a:rPr lang="en-US" sz="2400" dirty="0">
                <a:latin typeface="Menlo" charset="0"/>
                <a:ea typeface="Menlo" charset="0"/>
                <a:cs typeface="Menlo" charset="0"/>
              </a:rPr>
              <a:t>COUNT(</a:t>
            </a:r>
            <a:r>
              <a:rPr lang="en-US" sz="2400" dirty="0" err="1">
                <a:latin typeface="Menlo" charset="0"/>
                <a:ea typeface="Menlo" charset="0"/>
                <a:cs typeface="Menlo" charset="0"/>
              </a:rPr>
              <a:t>Wrote.url</a:t>
            </a:r>
            <a:r>
              <a:rPr lang="en-US" sz="2400" dirty="0">
                <a:latin typeface="Menlo" charset="0"/>
                <a:ea typeface="Menlo" charset="0"/>
                <a:cs typeface="Menlo" charset="0"/>
              </a:rPr>
              <a:t>) &gt; 10</a:t>
            </a:r>
          </a:p>
        </p:txBody>
      </p:sp>
      <p:sp>
        <p:nvSpPr>
          <p:cNvPr id="195590" name="Text Box 6"/>
          <p:cNvSpPr txBox="1">
            <a:spLocks noChangeArrowheads="1"/>
          </p:cNvSpPr>
          <p:nvPr/>
        </p:nvSpPr>
        <p:spPr bwMode="auto">
          <a:xfrm>
            <a:off x="784788" y="5509071"/>
            <a:ext cx="6746270" cy="461665"/>
          </a:xfrm>
          <a:prstGeom prst="rect">
            <a:avLst/>
          </a:prstGeom>
          <a:noFill/>
          <a:ln w="9525">
            <a:noFill/>
            <a:miter lim="800000"/>
            <a:headEnd/>
            <a:tailEnd/>
          </a:ln>
          <a:effectLst/>
        </p:spPr>
        <p:txBody>
          <a:bodyPr wrap="none">
            <a:spAutoFit/>
          </a:bodyPr>
          <a:lstStyle/>
          <a:p>
            <a:r>
              <a:rPr lang="en-US" sz="2400" dirty="0"/>
              <a:t>No need for </a:t>
            </a:r>
            <a:r>
              <a:rPr lang="en-US" sz="2400" dirty="0">
                <a:solidFill>
                  <a:schemeClr val="accent2"/>
                </a:solidFill>
              </a:rPr>
              <a:t>DISTINCT</a:t>
            </a:r>
            <a:r>
              <a:rPr lang="en-US" sz="2400" dirty="0"/>
              <a:t>: automatically from </a:t>
            </a:r>
            <a:r>
              <a:rPr lang="en-US" sz="2400" dirty="0">
                <a:solidFill>
                  <a:schemeClr val="accent2"/>
                </a:solidFill>
              </a:rPr>
              <a:t>GROUP BY</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746393"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2  &gt;  GROUP BY</a:t>
              </a:r>
            </a:p>
          </p:txBody>
        </p:sp>
      </p:grpSp>
      <p:sp>
        <p:nvSpPr>
          <p:cNvPr id="2" name="Rectangle 1"/>
          <p:cNvSpPr/>
          <p:nvPr/>
        </p:nvSpPr>
        <p:spPr>
          <a:xfrm>
            <a:off x="8674079" y="3190036"/>
            <a:ext cx="1536700" cy="92333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dirty="0">
                <a:latin typeface="+mj-lt"/>
              </a:rPr>
              <a:t>This is</a:t>
            </a:r>
            <a:br>
              <a:rPr lang="en-US" dirty="0">
                <a:latin typeface="+mj-lt"/>
              </a:rPr>
            </a:br>
            <a:r>
              <a:rPr lang="en-US" dirty="0">
                <a:latin typeface="+mj-lt"/>
              </a:rPr>
              <a:t>SQL  by</a:t>
            </a:r>
            <a:br>
              <a:rPr lang="en-US" dirty="0">
                <a:latin typeface="+mj-lt"/>
              </a:rPr>
            </a:br>
            <a:r>
              <a:rPr lang="en-US" dirty="0">
                <a:latin typeface="+mj-lt"/>
              </a:rPr>
              <a:t>an expert</a:t>
            </a:r>
          </a:p>
        </p:txBody>
      </p:sp>
    </p:spTree>
    <p:extLst>
      <p:ext uri="{BB962C8B-B14F-4D97-AF65-F5344CB8AC3E}">
        <p14:creationId xmlns:p14="http://schemas.microsoft.com/office/powerpoint/2010/main" val="164974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55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559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animBg="1"/>
      <p:bldP spid="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Group-by vs. Nested Query</a:t>
            </a:r>
          </a:p>
        </p:txBody>
      </p:sp>
      <p:sp>
        <p:nvSpPr>
          <p:cNvPr id="3" name="Content Placeholder 2"/>
          <p:cNvSpPr>
            <a:spLocks noGrp="1"/>
          </p:cNvSpPr>
          <p:nvPr>
            <p:ph idx="1"/>
          </p:nvPr>
        </p:nvSpPr>
        <p:spPr/>
        <p:txBody>
          <a:bodyPr/>
          <a:lstStyle/>
          <a:p>
            <a:pPr marL="0" indent="0">
              <a:buNone/>
            </a:pPr>
            <a:r>
              <a:rPr lang="en-US" dirty="0"/>
              <a:t>Which way is more efficient?</a:t>
            </a:r>
          </a:p>
          <a:p>
            <a:pPr marL="0" indent="0">
              <a:buNone/>
            </a:pPr>
            <a:endParaRPr lang="en-US" dirty="0"/>
          </a:p>
          <a:p>
            <a:r>
              <a:rPr lang="en-US" dirty="0"/>
              <a:t>Attempt #1- </a:t>
            </a:r>
            <a:r>
              <a:rPr lang="en-US" i="1" dirty="0"/>
              <a:t>With nested: </a:t>
            </a:r>
            <a:r>
              <a:rPr lang="en-US" dirty="0"/>
              <a:t>How many times do we do a SFW query over all of the Wrote relations?</a:t>
            </a:r>
          </a:p>
          <a:p>
            <a:endParaRPr lang="en-US" dirty="0"/>
          </a:p>
          <a:p>
            <a:r>
              <a:rPr lang="en-US" dirty="0"/>
              <a:t>Attempt #2- </a:t>
            </a:r>
            <a:r>
              <a:rPr lang="en-US" i="1" dirty="0"/>
              <a:t>With group-by</a:t>
            </a:r>
            <a:r>
              <a:rPr lang="en-US" dirty="0"/>
              <a:t>: How about when written this way?</a:t>
            </a:r>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2746393"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2  &gt;  GROUP BY</a:t>
              </a:r>
            </a:p>
          </p:txBody>
        </p:sp>
      </p:grpSp>
      <p:sp>
        <p:nvSpPr>
          <p:cNvPr id="4" name="TextBox 3"/>
          <p:cNvSpPr txBox="1"/>
          <p:nvPr/>
        </p:nvSpPr>
        <p:spPr>
          <a:xfrm>
            <a:off x="3121275" y="5801380"/>
            <a:ext cx="6600525" cy="523220"/>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2800" dirty="0">
                <a:latin typeface="+mj-lt"/>
              </a:rPr>
              <a:t>With GROUP BY can be </a:t>
            </a:r>
            <a:r>
              <a:rPr lang="en-US" sz="2800" b="1" u="sng" dirty="0">
                <a:latin typeface="+mj-lt"/>
              </a:rPr>
              <a:t>much</a:t>
            </a:r>
            <a:r>
              <a:rPr lang="en-US" sz="2800" dirty="0">
                <a:latin typeface="+mj-lt"/>
              </a:rPr>
              <a:t> more efficient!</a:t>
            </a:r>
          </a:p>
        </p:txBody>
      </p:sp>
    </p:spTree>
    <p:extLst>
      <p:ext uri="{BB962C8B-B14F-4D97-AF65-F5344CB8AC3E}">
        <p14:creationId xmlns:p14="http://schemas.microsoft.com/office/powerpoint/2010/main" val="198332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file"/>
              </a:rPr>
              <a:t>DB-WS03b.ipynb</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54</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263847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2  &gt;  ACTIVITY</a:t>
              </a:r>
            </a:p>
          </p:txBody>
        </p:sp>
      </p:grpSp>
    </p:spTree>
    <p:extLst>
      <p:ext uri="{BB962C8B-B14F-4D97-AF65-F5344CB8AC3E}">
        <p14:creationId xmlns:p14="http://schemas.microsoft.com/office/powerpoint/2010/main" val="12979241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Advanced SQL-</a:t>
            </a:r>
            <a:r>
              <a:rPr lang="en-US" dirty="0" err="1"/>
              <a:t>izing</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55</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1752403"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3</a:t>
              </a:r>
            </a:p>
          </p:txBody>
        </p:sp>
      </p:grpSp>
    </p:spTree>
    <p:extLst>
      <p:ext uri="{BB962C8B-B14F-4D97-AF65-F5344CB8AC3E}">
        <p14:creationId xmlns:p14="http://schemas.microsoft.com/office/powerpoint/2010/main" val="627005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4661338"/>
            <a:ext cx="8610600" cy="882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What you will learn about in this section</a:t>
            </a:r>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AutoNum type="arabicPeriod"/>
            </a:pPr>
            <a:r>
              <a:rPr lang="en-US" dirty="0">
                <a:latin typeface="+mj-lt"/>
              </a:rPr>
              <a:t>Quantifiers</a:t>
            </a:r>
          </a:p>
          <a:p>
            <a:pPr marL="514350" indent="-514350">
              <a:buAutoNum type="arabicPeriod"/>
            </a:pPr>
            <a:endParaRPr lang="en-US" dirty="0">
              <a:latin typeface="+mj-lt"/>
            </a:endParaRPr>
          </a:p>
          <a:p>
            <a:pPr marL="514350" indent="-514350">
              <a:buAutoNum type="arabicPeriod"/>
            </a:pPr>
            <a:r>
              <a:rPr lang="en-US" dirty="0">
                <a:latin typeface="+mj-lt"/>
              </a:rPr>
              <a:t>NULLs</a:t>
            </a:r>
          </a:p>
          <a:p>
            <a:pPr marL="514350" indent="-514350">
              <a:buAutoNum type="arabicPeriod"/>
            </a:pPr>
            <a:endParaRPr lang="en-US" dirty="0">
              <a:latin typeface="+mj-lt"/>
            </a:endParaRPr>
          </a:p>
          <a:p>
            <a:pPr marL="514350" indent="-514350">
              <a:buAutoNum type="arabicPeriod"/>
            </a:pPr>
            <a:r>
              <a:rPr lang="en-US" dirty="0">
                <a:latin typeface="+mj-lt"/>
              </a:rPr>
              <a:t>Outer Joins</a:t>
            </a:r>
          </a:p>
          <a:p>
            <a:pPr marL="514350" indent="-514350">
              <a:buAutoNum type="arabicPeriod"/>
            </a:pPr>
            <a:endParaRPr lang="en-US" dirty="0">
              <a:latin typeface="+mj-lt"/>
            </a:endParaRPr>
          </a:p>
          <a:p>
            <a:pPr marL="514350" indent="-514350">
              <a:buAutoNum type="arabicPeriod"/>
            </a:pPr>
            <a:r>
              <a:rPr lang="en-US" dirty="0">
                <a:latin typeface="+mj-lt"/>
              </a:rPr>
              <a:t>ACTIVITY: Fancy SQL Pt. II</a:t>
            </a:r>
          </a:p>
        </p:txBody>
      </p:sp>
      <p:sp>
        <p:nvSpPr>
          <p:cNvPr id="4" name="Slide Number Placeholder 3"/>
          <p:cNvSpPr>
            <a:spLocks noGrp="1"/>
          </p:cNvSpPr>
          <p:nvPr>
            <p:ph type="sldNum" sz="quarter" idx="12"/>
          </p:nvPr>
        </p:nvSpPr>
        <p:spPr/>
        <p:txBody>
          <a:bodyPr/>
          <a:lstStyle/>
          <a:p>
            <a:fld id="{DF92A6B5-0D7C-48A8-B49A-953CF10F77E3}" type="slidenum">
              <a:rPr lang="en-US" smtClean="0"/>
              <a:pPr/>
              <a:t>56</a:t>
            </a:fld>
            <a:endParaRPr lang="en-US" dirty="0"/>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1752403"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3</a:t>
              </a:r>
            </a:p>
          </p:txBody>
        </p:sp>
      </p:grpSp>
    </p:spTree>
    <p:extLst>
      <p:ext uri="{BB962C8B-B14F-4D97-AF65-F5344CB8AC3E}">
        <p14:creationId xmlns:p14="http://schemas.microsoft.com/office/powerpoint/2010/main" val="15411232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B0A79763-890B-46FC-B4DF-BE87742EDDAE}" type="slidenum">
              <a:rPr lang="en-US"/>
              <a:pPr/>
              <a:t>57</a:t>
            </a:fld>
            <a:endParaRPr lang="en-US"/>
          </a:p>
        </p:txBody>
      </p:sp>
      <p:sp>
        <p:nvSpPr>
          <p:cNvPr id="215042" name="Rectangle 2"/>
          <p:cNvSpPr>
            <a:spLocks noGrp="1" noChangeArrowheads="1"/>
          </p:cNvSpPr>
          <p:nvPr>
            <p:ph type="title"/>
          </p:nvPr>
        </p:nvSpPr>
        <p:spPr/>
        <p:txBody>
          <a:bodyPr/>
          <a:lstStyle/>
          <a:p>
            <a:r>
              <a:rPr lang="en-US" dirty="0"/>
              <a:t>Quantifiers</a:t>
            </a:r>
          </a:p>
        </p:txBody>
      </p:sp>
      <p:sp>
        <p:nvSpPr>
          <p:cNvPr id="215043" name="Rectangle 3"/>
          <p:cNvSpPr>
            <a:spLocks noChangeArrowheads="1"/>
          </p:cNvSpPr>
          <p:nvPr/>
        </p:nvSpPr>
        <p:spPr bwMode="auto">
          <a:xfrm>
            <a:off x="838200" y="1688069"/>
            <a:ext cx="5577168" cy="830997"/>
          </a:xfrm>
          <a:prstGeom prst="rect">
            <a:avLst/>
          </a:prstGeom>
          <a:solidFill>
            <a:schemeClr val="bg1"/>
          </a:solidFill>
          <a:ln w="9525">
            <a:solidFill>
              <a:schemeClr val="accent1">
                <a:shade val="50000"/>
              </a:schemeClr>
            </a:solidFill>
            <a:miter lim="800000"/>
            <a:headEnd/>
            <a:tailEnd/>
          </a:ln>
          <a:effectLst>
            <a:outerShdw blurRad="50800" dist="12700" dir="2700000" algn="tl" rotWithShape="0">
              <a:prstClr val="black">
                <a:alpha val="40000"/>
              </a:prstClr>
            </a:outerShdw>
          </a:effectLst>
        </p:spPr>
        <p:txBody>
          <a:bodyPr wrap="none">
            <a:spAutoFit/>
          </a:bodyPr>
          <a:lstStyle/>
          <a:p>
            <a:r>
              <a:rPr lang="en-US" sz="2400" dirty="0">
                <a:solidFill>
                  <a:schemeClr val="accent2"/>
                </a:solidFill>
                <a:latin typeface="Menlo" charset="0"/>
                <a:ea typeface="Menlo" charset="0"/>
                <a:cs typeface="Menlo" charset="0"/>
              </a:rPr>
              <a:t>Product(name, price, company)</a:t>
            </a:r>
          </a:p>
          <a:p>
            <a:r>
              <a:rPr lang="en-US" sz="2400" dirty="0">
                <a:solidFill>
                  <a:schemeClr val="accent2"/>
                </a:solidFill>
                <a:latin typeface="Menlo" charset="0"/>
                <a:ea typeface="Menlo" charset="0"/>
                <a:cs typeface="Menlo" charset="0"/>
              </a:rPr>
              <a:t>Company(name, city)</a:t>
            </a:r>
          </a:p>
        </p:txBody>
      </p:sp>
      <p:sp>
        <p:nvSpPr>
          <p:cNvPr id="215044" name="Text Box 4"/>
          <p:cNvSpPr txBox="1">
            <a:spLocks noChangeArrowheads="1"/>
          </p:cNvSpPr>
          <p:nvPr/>
        </p:nvSpPr>
        <p:spPr bwMode="auto">
          <a:xfrm>
            <a:off x="8610026" y="3054200"/>
            <a:ext cx="2743774" cy="1575620"/>
          </a:xfrm>
          <a:prstGeom prst="rect">
            <a:avLst/>
          </a:prstGeom>
          <a:noFill/>
          <a:ln w="9525">
            <a:noFill/>
            <a:miter lim="800000"/>
            <a:headEnd/>
            <a:tailEnd/>
          </a:ln>
          <a:effectLst/>
        </p:spPr>
        <p:txBody>
          <a:bodyPr wrap="square">
            <a:spAutoFit/>
          </a:bodyPr>
          <a:lstStyle/>
          <a:p>
            <a:r>
              <a:rPr lang="en-US" sz="2400" dirty="0">
                <a:latin typeface="+mj-lt"/>
              </a:rPr>
              <a:t>Find all companies that make </a:t>
            </a:r>
            <a:r>
              <a:rPr lang="en-US" sz="2400" u="sng" dirty="0">
                <a:latin typeface="+mj-lt"/>
              </a:rPr>
              <a:t>some</a:t>
            </a:r>
            <a:r>
              <a:rPr lang="en-US" sz="2400" dirty="0">
                <a:latin typeface="+mj-lt"/>
              </a:rPr>
              <a:t> products with price &lt; 100</a:t>
            </a:r>
          </a:p>
        </p:txBody>
      </p:sp>
      <p:sp>
        <p:nvSpPr>
          <p:cNvPr id="215045" name="Rectangle 5"/>
          <p:cNvSpPr>
            <a:spLocks noChangeArrowheads="1"/>
          </p:cNvSpPr>
          <p:nvPr/>
        </p:nvSpPr>
        <p:spPr bwMode="auto">
          <a:xfrm>
            <a:off x="838200" y="3131046"/>
            <a:ext cx="7149985" cy="14219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lnSpc>
                <a:spcPct val="90000"/>
              </a:lnSpc>
            </a:pPr>
            <a:r>
              <a:rPr lang="en-US" sz="2400" dirty="0">
                <a:solidFill>
                  <a:schemeClr val="accent2"/>
                </a:solidFill>
                <a:latin typeface="Menlo" charset="0"/>
                <a:ea typeface="Menlo" charset="0"/>
                <a:cs typeface="Menlo" charset="0"/>
              </a:rPr>
              <a:t>SELECT DISTINCT</a:t>
            </a:r>
            <a:r>
              <a:rPr lang="en-US" sz="2400" dirty="0">
                <a:latin typeface="Menlo" charset="0"/>
                <a:ea typeface="Menlo" charset="0"/>
                <a:cs typeface="Menlo" charset="0"/>
              </a:rPr>
              <a:t> </a:t>
            </a:r>
            <a:r>
              <a:rPr lang="en-US" sz="2400" dirty="0" err="1">
                <a:latin typeface="Menlo" charset="0"/>
                <a:ea typeface="Menlo" charset="0"/>
                <a:cs typeface="Menlo" charset="0"/>
              </a:rPr>
              <a:t>Company.cname</a:t>
            </a:r>
            <a:endParaRPr lang="en-US" sz="2400" dirty="0">
              <a:latin typeface="Menlo" charset="0"/>
              <a:ea typeface="Menlo" charset="0"/>
              <a:cs typeface="Menlo" charset="0"/>
            </a:endParaRPr>
          </a:p>
          <a:p>
            <a:pPr eaLnBrk="0" hangingPunct="0">
              <a:lnSpc>
                <a:spcPct val="90000"/>
              </a:lnSpc>
            </a:pPr>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Company, Product</a:t>
            </a:r>
          </a:p>
          <a:p>
            <a:pPr eaLnBrk="0" hangingPunct="0">
              <a:lnSpc>
                <a:spcPct val="90000"/>
              </a:lnSpc>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err="1">
                <a:latin typeface="Menlo" charset="0"/>
                <a:ea typeface="Menlo" charset="0"/>
                <a:cs typeface="Menlo" charset="0"/>
              </a:rPr>
              <a:t>Company.name</a:t>
            </a:r>
            <a:r>
              <a:rPr lang="en-US" sz="2400" dirty="0">
                <a:latin typeface="Menlo" charset="0"/>
                <a:ea typeface="Menlo" charset="0"/>
                <a:cs typeface="Menlo" charset="0"/>
              </a:rPr>
              <a:t> = </a:t>
            </a:r>
            <a:r>
              <a:rPr lang="en-US" sz="2400" dirty="0" err="1">
                <a:latin typeface="Menlo" charset="0"/>
                <a:ea typeface="Menlo" charset="0"/>
                <a:cs typeface="Menlo" charset="0"/>
              </a:rPr>
              <a:t>Product.company</a:t>
            </a:r>
            <a:endParaRPr lang="en-US" sz="2400" dirty="0">
              <a:latin typeface="Menlo" charset="0"/>
              <a:ea typeface="Menlo" charset="0"/>
              <a:cs typeface="Menlo" charset="0"/>
            </a:endParaRPr>
          </a:p>
          <a:p>
            <a:pPr eaLnBrk="0" hangingPunct="0">
              <a:lnSpc>
                <a:spcPct val="90000"/>
              </a:lnSpc>
            </a:pPr>
            <a:r>
              <a:rPr lang="en-US" sz="2400" dirty="0">
                <a:latin typeface="Menlo" charset="0"/>
                <a:ea typeface="Menlo" charset="0"/>
                <a:cs typeface="Menlo" charset="0"/>
              </a:rPr>
              <a:t>   AND </a:t>
            </a:r>
            <a:r>
              <a:rPr lang="en-US" sz="2400" dirty="0" err="1">
                <a:latin typeface="Menlo" charset="0"/>
                <a:ea typeface="Menlo" charset="0"/>
                <a:cs typeface="Menlo" charset="0"/>
              </a:rPr>
              <a:t>Product.price</a:t>
            </a:r>
            <a:r>
              <a:rPr lang="en-US" sz="2400" dirty="0">
                <a:latin typeface="Menlo" charset="0"/>
                <a:ea typeface="Menlo" charset="0"/>
                <a:cs typeface="Menlo" charset="0"/>
              </a:rPr>
              <a:t> &lt; 100</a:t>
            </a:r>
          </a:p>
        </p:txBody>
      </p:sp>
      <p:sp>
        <p:nvSpPr>
          <p:cNvPr id="215046" name="Text Box 6"/>
          <p:cNvSpPr txBox="1">
            <a:spLocks noChangeArrowheads="1"/>
          </p:cNvSpPr>
          <p:nvPr/>
        </p:nvSpPr>
        <p:spPr bwMode="auto">
          <a:xfrm>
            <a:off x="6511926" y="5419985"/>
            <a:ext cx="2747417" cy="461665"/>
          </a:xfrm>
          <a:prstGeom prst="rect">
            <a:avLst/>
          </a:prstGeom>
          <a:noFill/>
          <a:ln w="9525">
            <a:noFill/>
            <a:miter lim="800000"/>
            <a:headEnd/>
            <a:tailEnd/>
          </a:ln>
          <a:effectLst/>
        </p:spPr>
        <p:txBody>
          <a:bodyPr wrap="none">
            <a:spAutoFit/>
          </a:bodyPr>
          <a:lstStyle/>
          <a:p>
            <a:r>
              <a:rPr lang="en-US" sz="2400" dirty="0">
                <a:solidFill>
                  <a:srgbClr val="FF5050"/>
                </a:solidFill>
              </a:rPr>
              <a:t>Existential: easy  ! </a:t>
            </a:r>
            <a:r>
              <a:rPr lang="en-US" sz="2400" dirty="0">
                <a:solidFill>
                  <a:srgbClr val="FF5050"/>
                </a:solidFill>
                <a:sym typeface="Wingdings" charset="2"/>
              </a:rPr>
              <a:t></a:t>
            </a:r>
            <a:endParaRPr lang="en-US" sz="2400" dirty="0">
              <a:solidFill>
                <a:srgbClr val="FF5050"/>
              </a:solidFill>
            </a:endParaRP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800767"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3  &gt;  Quantifiers</a:t>
              </a:r>
            </a:p>
          </p:txBody>
        </p:sp>
      </p:grpSp>
      <p:sp>
        <p:nvSpPr>
          <p:cNvPr id="2" name="TextBox 1"/>
          <p:cNvSpPr txBox="1"/>
          <p:nvPr/>
        </p:nvSpPr>
        <p:spPr>
          <a:xfrm>
            <a:off x="838200" y="5050654"/>
            <a:ext cx="3695700" cy="120032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a:latin typeface="+mj-lt"/>
              </a:rPr>
              <a:t>An </a:t>
            </a:r>
            <a:r>
              <a:rPr lang="en-US" sz="2400" b="1" u="sng" dirty="0">
                <a:latin typeface="+mj-lt"/>
              </a:rPr>
              <a:t>existential quantifier</a:t>
            </a:r>
            <a:r>
              <a:rPr lang="en-US" sz="2400" dirty="0">
                <a:latin typeface="+mj-lt"/>
              </a:rPr>
              <a:t> is a logical quantifier (roughly) of the form “there exists”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150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150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p:bldP spid="215045" grpId="1" animBg="1"/>
      <p:bldP spid="215046" grpId="1"/>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B0A79763-890B-46FC-B4DF-BE87742EDDAE}" type="slidenum">
              <a:rPr lang="en-US"/>
              <a:pPr/>
              <a:t>58</a:t>
            </a:fld>
            <a:endParaRPr lang="en-US" dirty="0"/>
          </a:p>
        </p:txBody>
      </p:sp>
      <p:sp>
        <p:nvSpPr>
          <p:cNvPr id="215042" name="Rectangle 2"/>
          <p:cNvSpPr>
            <a:spLocks noGrp="1" noChangeArrowheads="1"/>
          </p:cNvSpPr>
          <p:nvPr>
            <p:ph type="title"/>
          </p:nvPr>
        </p:nvSpPr>
        <p:spPr/>
        <p:txBody>
          <a:bodyPr/>
          <a:lstStyle/>
          <a:p>
            <a:r>
              <a:rPr lang="en-US" dirty="0"/>
              <a:t>Quantifiers</a:t>
            </a:r>
          </a:p>
        </p:txBody>
      </p:sp>
      <p:sp>
        <p:nvSpPr>
          <p:cNvPr id="215043" name="Rectangle 3"/>
          <p:cNvSpPr>
            <a:spLocks noChangeArrowheads="1"/>
          </p:cNvSpPr>
          <p:nvPr/>
        </p:nvSpPr>
        <p:spPr bwMode="auto">
          <a:xfrm>
            <a:off x="838200" y="1688069"/>
            <a:ext cx="5577168" cy="830997"/>
          </a:xfrm>
          <a:prstGeom prst="rect">
            <a:avLst/>
          </a:prstGeom>
          <a:solidFill>
            <a:schemeClr val="bg1"/>
          </a:solidFill>
          <a:ln w="9525">
            <a:solidFill>
              <a:schemeClr val="accent1">
                <a:shade val="50000"/>
              </a:schemeClr>
            </a:solidFill>
            <a:miter lim="800000"/>
            <a:headEnd/>
            <a:tailEnd/>
          </a:ln>
          <a:effectLst>
            <a:outerShdw blurRad="50800" dist="12700" dir="2700000" algn="tl" rotWithShape="0">
              <a:prstClr val="black">
                <a:alpha val="40000"/>
              </a:prstClr>
            </a:outerShdw>
          </a:effectLst>
        </p:spPr>
        <p:txBody>
          <a:bodyPr wrap="none">
            <a:spAutoFit/>
          </a:bodyPr>
          <a:lstStyle/>
          <a:p>
            <a:r>
              <a:rPr lang="en-US" sz="2400" dirty="0">
                <a:solidFill>
                  <a:schemeClr val="accent2"/>
                </a:solidFill>
                <a:latin typeface="Menlo" charset="0"/>
                <a:ea typeface="Menlo" charset="0"/>
                <a:cs typeface="Menlo" charset="0"/>
              </a:rPr>
              <a:t>Product(name, price, company)</a:t>
            </a:r>
          </a:p>
          <a:p>
            <a:r>
              <a:rPr lang="en-US" sz="2400" dirty="0">
                <a:solidFill>
                  <a:schemeClr val="accent2"/>
                </a:solidFill>
                <a:latin typeface="Menlo" charset="0"/>
                <a:ea typeface="Menlo" charset="0"/>
                <a:cs typeface="Menlo" charset="0"/>
              </a:rPr>
              <a:t>Company(name, city)</a:t>
            </a:r>
          </a:p>
        </p:txBody>
      </p:sp>
      <p:sp>
        <p:nvSpPr>
          <p:cNvPr id="215044" name="Text Box 4"/>
          <p:cNvSpPr txBox="1">
            <a:spLocks noChangeArrowheads="1"/>
          </p:cNvSpPr>
          <p:nvPr/>
        </p:nvSpPr>
        <p:spPr bwMode="auto">
          <a:xfrm>
            <a:off x="8610026" y="1454717"/>
            <a:ext cx="2743774" cy="1200329"/>
          </a:xfrm>
          <a:prstGeom prst="rect">
            <a:avLst/>
          </a:prstGeom>
          <a:noFill/>
          <a:ln w="9525">
            <a:noFill/>
            <a:miter lim="800000"/>
            <a:headEnd/>
            <a:tailEnd/>
          </a:ln>
          <a:effectLst/>
        </p:spPr>
        <p:txBody>
          <a:bodyPr wrap="square">
            <a:spAutoFit/>
          </a:bodyPr>
          <a:lstStyle/>
          <a:p>
            <a:r>
              <a:rPr lang="en-US" sz="2400" dirty="0">
                <a:latin typeface="+mj-lt"/>
              </a:rPr>
              <a:t>Find all companies with products </a:t>
            </a:r>
            <a:r>
              <a:rPr lang="en-US" sz="2400" u="sng" dirty="0">
                <a:latin typeface="+mj-lt"/>
              </a:rPr>
              <a:t>all</a:t>
            </a:r>
            <a:r>
              <a:rPr lang="en-US" sz="2400" dirty="0">
                <a:latin typeface="+mj-lt"/>
              </a:rPr>
              <a:t> having price &lt; 100</a:t>
            </a:r>
          </a:p>
        </p:txBody>
      </p:sp>
      <p:sp>
        <p:nvSpPr>
          <p:cNvPr id="215045" name="Rectangle 5"/>
          <p:cNvSpPr>
            <a:spLocks noChangeArrowheads="1"/>
          </p:cNvSpPr>
          <p:nvPr/>
        </p:nvSpPr>
        <p:spPr bwMode="auto">
          <a:xfrm>
            <a:off x="838200" y="3155025"/>
            <a:ext cx="7149985" cy="175432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eaLnBrk="0" hangingPunct="0">
              <a:lnSpc>
                <a:spcPct val="90000"/>
              </a:lnSpc>
            </a:pPr>
            <a:r>
              <a:rPr lang="en-US" sz="2400" dirty="0">
                <a:solidFill>
                  <a:schemeClr val="accent2"/>
                </a:solidFill>
                <a:latin typeface="Menlo" charset="0"/>
                <a:ea typeface="Menlo" charset="0"/>
                <a:cs typeface="Menlo" charset="0"/>
              </a:rPr>
              <a:t>SELECT DISTINCT</a:t>
            </a:r>
            <a:r>
              <a:rPr lang="en-US" sz="2400" dirty="0">
                <a:latin typeface="Menlo" charset="0"/>
                <a:ea typeface="Menlo" charset="0"/>
                <a:cs typeface="Menlo" charset="0"/>
              </a:rPr>
              <a:t> </a:t>
            </a:r>
            <a:r>
              <a:rPr lang="en-US" sz="2400" dirty="0" err="1">
                <a:latin typeface="Menlo" charset="0"/>
                <a:ea typeface="Menlo" charset="0"/>
                <a:cs typeface="Menlo" charset="0"/>
              </a:rPr>
              <a:t>Company.cname</a:t>
            </a:r>
            <a:endParaRPr lang="en-US" sz="2400" dirty="0">
              <a:latin typeface="Menlo" charset="0"/>
              <a:ea typeface="Menlo" charset="0"/>
              <a:cs typeface="Menlo" charset="0"/>
            </a:endParaRPr>
          </a:p>
          <a:p>
            <a:pPr eaLnBrk="0" hangingPunct="0">
              <a:lnSpc>
                <a:spcPct val="90000"/>
              </a:lnSpc>
            </a:pPr>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Company</a:t>
            </a:r>
          </a:p>
          <a:p>
            <a:pPr eaLnBrk="0" hangingPunct="0">
              <a:lnSpc>
                <a:spcPct val="90000"/>
              </a:lnSpc>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t>
            </a:r>
            <a:r>
              <a:rPr lang="en-US" sz="2400" dirty="0" err="1">
                <a:latin typeface="Menlo" charset="0"/>
                <a:ea typeface="Menlo" charset="0"/>
                <a:cs typeface="Menlo" charset="0"/>
              </a:rPr>
              <a:t>Company.name</a:t>
            </a:r>
            <a:r>
              <a:rPr lang="en-US" sz="2400" dirty="0">
                <a:latin typeface="Menlo" charset="0"/>
                <a:ea typeface="Menlo" charset="0"/>
                <a:cs typeface="Menlo" charset="0"/>
              </a:rPr>
              <a:t> </a:t>
            </a:r>
            <a:r>
              <a:rPr lang="en-US" sz="2400" dirty="0">
                <a:solidFill>
                  <a:srgbClr val="FF0000"/>
                </a:solidFill>
                <a:latin typeface="Menlo" charset="0"/>
                <a:ea typeface="Menlo" charset="0"/>
                <a:cs typeface="Menlo" charset="0"/>
              </a:rPr>
              <a:t>NOT IN</a:t>
            </a:r>
            <a:r>
              <a:rPr lang="en-US" sz="2400" dirty="0">
                <a:latin typeface="Menlo" charset="0"/>
                <a:ea typeface="Menlo" charset="0"/>
                <a:cs typeface="Menlo" charset="0"/>
              </a:rPr>
              <a:t>(</a:t>
            </a:r>
          </a:p>
          <a:p>
            <a:pPr eaLnBrk="0" hangingPunct="0">
              <a:lnSpc>
                <a:spcPct val="90000"/>
              </a:lnSpc>
            </a:pPr>
            <a:r>
              <a:rPr lang="en-US" sz="2400" dirty="0">
                <a:latin typeface="Menlo" charset="0"/>
                <a:ea typeface="Menlo" charset="0"/>
                <a:cs typeface="Menlo" charset="0"/>
              </a:rPr>
              <a:t>	SELECT </a:t>
            </a:r>
            <a:r>
              <a:rPr lang="en-US" sz="2400" dirty="0" err="1">
                <a:latin typeface="Menlo" charset="0"/>
                <a:ea typeface="Menlo" charset="0"/>
                <a:cs typeface="Menlo" charset="0"/>
              </a:rPr>
              <a:t>Product.company</a:t>
            </a:r>
            <a:endParaRPr lang="en-US" sz="2400" dirty="0">
              <a:latin typeface="Menlo" charset="0"/>
              <a:ea typeface="Menlo" charset="0"/>
              <a:cs typeface="Menlo" charset="0"/>
            </a:endParaRPr>
          </a:p>
          <a:p>
            <a:pPr eaLnBrk="0" hangingPunct="0">
              <a:lnSpc>
                <a:spcPct val="90000"/>
              </a:lnSpc>
            </a:pPr>
            <a:r>
              <a:rPr lang="en-US" sz="2400" dirty="0">
                <a:latin typeface="Menlo" charset="0"/>
                <a:ea typeface="Menlo" charset="0"/>
                <a:cs typeface="Menlo" charset="0"/>
              </a:rPr>
              <a:t>	FROM </a:t>
            </a:r>
            <a:r>
              <a:rPr lang="en-US" sz="2400" dirty="0" err="1">
                <a:latin typeface="Menlo" charset="0"/>
                <a:ea typeface="Menlo" charset="0"/>
                <a:cs typeface="Menlo" charset="0"/>
              </a:rPr>
              <a:t>Product.price</a:t>
            </a:r>
            <a:r>
              <a:rPr lang="en-US" sz="2400" dirty="0">
                <a:latin typeface="Menlo" charset="0"/>
                <a:ea typeface="Menlo" charset="0"/>
                <a:cs typeface="Menlo" charset="0"/>
              </a:rPr>
              <a:t> &gt;= 100)</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800767"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3  &gt;  Quantifiers</a:t>
              </a:r>
            </a:p>
          </p:txBody>
        </p:sp>
      </p:grpSp>
      <p:sp>
        <p:nvSpPr>
          <p:cNvPr id="2" name="TextBox 1"/>
          <p:cNvSpPr txBox="1"/>
          <p:nvPr/>
        </p:nvSpPr>
        <p:spPr>
          <a:xfrm>
            <a:off x="838200" y="5309307"/>
            <a:ext cx="3695700" cy="830997"/>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a:latin typeface="+mj-lt"/>
              </a:rPr>
              <a:t>A </a:t>
            </a:r>
            <a:r>
              <a:rPr lang="en-US" sz="2400" b="1" u="sng" dirty="0">
                <a:latin typeface="+mj-lt"/>
              </a:rPr>
              <a:t>universal quantifier</a:t>
            </a:r>
            <a:r>
              <a:rPr lang="en-US" sz="2400" dirty="0">
                <a:latin typeface="+mj-lt"/>
              </a:rPr>
              <a:t> is of the form “for all”</a:t>
            </a:r>
          </a:p>
        </p:txBody>
      </p:sp>
      <p:sp>
        <p:nvSpPr>
          <p:cNvPr id="12" name="Text Box 5"/>
          <p:cNvSpPr txBox="1">
            <a:spLocks noChangeArrowheads="1"/>
          </p:cNvSpPr>
          <p:nvPr/>
        </p:nvSpPr>
        <p:spPr bwMode="auto">
          <a:xfrm>
            <a:off x="6339053" y="5652838"/>
            <a:ext cx="2650936" cy="461665"/>
          </a:xfrm>
          <a:prstGeom prst="rect">
            <a:avLst/>
          </a:prstGeom>
          <a:noFill/>
          <a:ln w="9525">
            <a:noFill/>
            <a:miter lim="800000"/>
            <a:headEnd/>
            <a:tailEnd/>
          </a:ln>
          <a:effectLst/>
        </p:spPr>
        <p:txBody>
          <a:bodyPr wrap="none">
            <a:spAutoFit/>
          </a:bodyPr>
          <a:lstStyle/>
          <a:p>
            <a:r>
              <a:rPr lang="en-US" sz="2400" dirty="0">
                <a:solidFill>
                  <a:srgbClr val="FF5050"/>
                </a:solidFill>
              </a:rPr>
              <a:t>Universal: hard !  </a:t>
            </a:r>
            <a:r>
              <a:rPr lang="en-US" sz="2400" dirty="0">
                <a:solidFill>
                  <a:srgbClr val="FF5050"/>
                </a:solidFill>
                <a:sym typeface="Wingdings" charset="2"/>
              </a:rPr>
              <a:t></a:t>
            </a:r>
            <a:endParaRPr lang="en-US" sz="2400" dirty="0">
              <a:solidFill>
                <a:srgbClr val="FF5050"/>
              </a:solidFill>
            </a:endParaRPr>
          </a:p>
        </p:txBody>
      </p:sp>
      <p:sp>
        <p:nvSpPr>
          <p:cNvPr id="13" name="Text Box 4"/>
          <p:cNvSpPr txBox="1">
            <a:spLocks noChangeArrowheads="1"/>
          </p:cNvSpPr>
          <p:nvPr/>
        </p:nvSpPr>
        <p:spPr bwMode="auto">
          <a:xfrm>
            <a:off x="8610026" y="3669194"/>
            <a:ext cx="2743774" cy="1569660"/>
          </a:xfrm>
          <a:prstGeom prst="rect">
            <a:avLst/>
          </a:prstGeom>
          <a:noFill/>
          <a:ln w="9525">
            <a:noFill/>
            <a:miter lim="800000"/>
            <a:headEnd/>
            <a:tailEnd/>
          </a:ln>
          <a:effectLst/>
        </p:spPr>
        <p:txBody>
          <a:bodyPr wrap="square">
            <a:spAutoFit/>
          </a:bodyPr>
          <a:lstStyle/>
          <a:p>
            <a:r>
              <a:rPr lang="en-US" sz="2400" dirty="0">
                <a:latin typeface="+mj-lt"/>
              </a:rPr>
              <a:t>Find all companies that make </a:t>
            </a:r>
            <a:r>
              <a:rPr lang="en-US" sz="2400" u="sng" dirty="0">
                <a:latin typeface="+mj-lt"/>
              </a:rPr>
              <a:t>only </a:t>
            </a:r>
            <a:r>
              <a:rPr lang="en-US" sz="2400" dirty="0">
                <a:latin typeface="+mj-lt"/>
              </a:rPr>
              <a:t>products with price &lt; 100</a:t>
            </a:r>
          </a:p>
        </p:txBody>
      </p:sp>
      <p:sp>
        <p:nvSpPr>
          <p:cNvPr id="3" name="Down Arrow 2"/>
          <p:cNvSpPr/>
          <p:nvPr/>
        </p:nvSpPr>
        <p:spPr>
          <a:xfrm>
            <a:off x="9823019" y="3024377"/>
            <a:ext cx="317787" cy="468815"/>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extBox 3"/>
          <p:cNvSpPr txBox="1"/>
          <p:nvPr/>
        </p:nvSpPr>
        <p:spPr>
          <a:xfrm>
            <a:off x="10210010" y="3056015"/>
            <a:ext cx="1166858" cy="369332"/>
          </a:xfrm>
          <a:prstGeom prst="rect">
            <a:avLst/>
          </a:prstGeom>
          <a:noFill/>
        </p:spPr>
        <p:txBody>
          <a:bodyPr wrap="none" rtlCol="0">
            <a:spAutoFit/>
          </a:bodyPr>
          <a:lstStyle/>
          <a:p>
            <a:r>
              <a:rPr lang="en-US" dirty="0"/>
              <a:t>Equivalent</a:t>
            </a:r>
          </a:p>
        </p:txBody>
      </p:sp>
    </p:spTree>
    <p:extLst>
      <p:ext uri="{BB962C8B-B14F-4D97-AF65-F5344CB8AC3E}">
        <p14:creationId xmlns:p14="http://schemas.microsoft.com/office/powerpoint/2010/main" val="92594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15045"/>
                                        </p:tgtEl>
                                        <p:attrNameLst>
                                          <p:attrName>style.visibility</p:attrName>
                                        </p:attrNameLst>
                                      </p:cBhvr>
                                      <p:to>
                                        <p:strVal val="visible"/>
                                      </p:to>
                                    </p:set>
                                    <p:animEffect transition="in" filter="dissolve">
                                      <p:cBhvr>
                                        <p:cTn id="19" dur="500"/>
                                        <p:tgtEl>
                                          <p:spTgt spid="21504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p:bldP spid="215045" grpId="0" animBg="1" autoUpdateAnimBg="0"/>
      <p:bldP spid="2" grpId="0" animBg="1"/>
      <p:bldP spid="12" grpId="0"/>
      <p:bldP spid="13" grpId="0"/>
      <p:bldP spid="3" grpId="0" animBg="1"/>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867F7A8-BC20-4EFA-AF7D-2BE46B5803AB}" type="slidenum">
              <a:rPr lang="en-US"/>
              <a:pPr/>
              <a:t>59</a:t>
            </a:fld>
            <a:endParaRPr lang="en-US"/>
          </a:p>
        </p:txBody>
      </p:sp>
      <p:sp>
        <p:nvSpPr>
          <p:cNvPr id="210946" name="Rectangle 2"/>
          <p:cNvSpPr>
            <a:spLocks noGrp="1" noChangeArrowheads="1"/>
          </p:cNvSpPr>
          <p:nvPr>
            <p:ph type="title"/>
          </p:nvPr>
        </p:nvSpPr>
        <p:spPr/>
        <p:txBody>
          <a:bodyPr/>
          <a:lstStyle/>
          <a:p>
            <a:r>
              <a:rPr lang="en-US" dirty="0"/>
              <a:t>NULLS in SQL</a:t>
            </a:r>
          </a:p>
        </p:txBody>
      </p:sp>
      <p:sp>
        <p:nvSpPr>
          <p:cNvPr id="210947" name="Rectangle 3"/>
          <p:cNvSpPr>
            <a:spLocks noGrp="1" noChangeArrowheads="1"/>
          </p:cNvSpPr>
          <p:nvPr>
            <p:ph type="body" idx="1"/>
          </p:nvPr>
        </p:nvSpPr>
        <p:spPr>
          <a:xfrm>
            <a:off x="838200" y="1600200"/>
            <a:ext cx="10515600" cy="5003800"/>
          </a:xfrm>
        </p:spPr>
        <p:txBody>
          <a:bodyPr>
            <a:normAutofit fontScale="92500" lnSpcReduction="10000"/>
          </a:bodyPr>
          <a:lstStyle/>
          <a:p>
            <a:r>
              <a:rPr lang="en-US" dirty="0"/>
              <a:t>Whenever we don’t have a value, we can put a NULL</a:t>
            </a:r>
          </a:p>
          <a:p>
            <a:endParaRPr lang="en-US" dirty="0"/>
          </a:p>
          <a:p>
            <a:r>
              <a:rPr lang="en-US" dirty="0"/>
              <a:t>Can mean many things:</a:t>
            </a:r>
          </a:p>
          <a:p>
            <a:pPr lvl="1"/>
            <a:r>
              <a:rPr lang="en-US" sz="2600" dirty="0"/>
              <a:t>Value does not exists</a:t>
            </a:r>
          </a:p>
          <a:p>
            <a:pPr lvl="1"/>
            <a:r>
              <a:rPr lang="en-US" sz="2600" dirty="0"/>
              <a:t>Value exists but is unknown</a:t>
            </a:r>
          </a:p>
          <a:p>
            <a:pPr lvl="1"/>
            <a:r>
              <a:rPr lang="en-US" sz="2600" dirty="0"/>
              <a:t>Value not applicable</a:t>
            </a:r>
          </a:p>
          <a:p>
            <a:pPr lvl="1"/>
            <a:r>
              <a:rPr lang="en-US" sz="2600" dirty="0"/>
              <a:t>Etc.</a:t>
            </a:r>
          </a:p>
          <a:p>
            <a:pPr marL="0" indent="0">
              <a:buNone/>
            </a:pPr>
            <a:endParaRPr lang="en-US" dirty="0"/>
          </a:p>
          <a:p>
            <a:r>
              <a:rPr lang="en-US" dirty="0"/>
              <a:t>The schema specifies for each attribute if can be null (</a:t>
            </a:r>
            <a:r>
              <a:rPr lang="en-US" i="1" dirty="0" err="1"/>
              <a:t>nullable</a:t>
            </a:r>
            <a:r>
              <a:rPr lang="en-US" i="1" dirty="0"/>
              <a:t> </a:t>
            </a:r>
            <a:r>
              <a:rPr lang="en-US" dirty="0"/>
              <a:t>attribute) or not</a:t>
            </a:r>
          </a:p>
          <a:p>
            <a:endParaRPr lang="en-US" dirty="0"/>
          </a:p>
          <a:p>
            <a:r>
              <a:rPr lang="en-US" dirty="0"/>
              <a:t>How does SQL cope with tables that have NULLs?</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2449710"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3  &gt;  NULLs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9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094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094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094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094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094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09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4198629"/>
            <a:ext cx="8610600" cy="882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What you will learn about in this section</a:t>
            </a:r>
          </a:p>
        </p:txBody>
      </p:sp>
      <p:sp>
        <p:nvSpPr>
          <p:cNvPr id="3" name="Content Placeholder 2"/>
          <p:cNvSpPr>
            <a:spLocks noGrp="1"/>
          </p:cNvSpPr>
          <p:nvPr>
            <p:ph idx="1"/>
          </p:nvPr>
        </p:nvSpPr>
        <p:spPr>
          <a:xfrm>
            <a:off x="838200" y="1825624"/>
            <a:ext cx="10515600" cy="4175783"/>
          </a:xfrm>
        </p:spPr>
        <p:txBody>
          <a:bodyPr>
            <a:normAutofit/>
          </a:bodyPr>
          <a:lstStyle/>
          <a:p>
            <a:pPr marL="0" indent="0">
              <a:buNone/>
            </a:pPr>
            <a:endParaRPr lang="en-US" dirty="0">
              <a:latin typeface="+mj-lt"/>
            </a:endParaRPr>
          </a:p>
          <a:p>
            <a:pPr marL="514350" indent="-514350">
              <a:buAutoNum type="arabicPeriod"/>
            </a:pPr>
            <a:r>
              <a:rPr lang="en-US" dirty="0" err="1">
                <a:latin typeface="+mj-lt"/>
              </a:rPr>
              <a:t>Multiset</a:t>
            </a:r>
            <a:r>
              <a:rPr lang="en-US" dirty="0">
                <a:latin typeface="+mj-lt"/>
              </a:rPr>
              <a:t> operators in SQL</a:t>
            </a:r>
          </a:p>
          <a:p>
            <a:pPr marL="514350" indent="-514350">
              <a:buAutoNum type="arabicPeriod"/>
            </a:pPr>
            <a:endParaRPr lang="en-US" dirty="0">
              <a:latin typeface="+mj-lt"/>
            </a:endParaRPr>
          </a:p>
          <a:p>
            <a:pPr marL="514350" indent="-514350">
              <a:buAutoNum type="arabicPeriod"/>
            </a:pPr>
            <a:r>
              <a:rPr lang="en-US" dirty="0">
                <a:latin typeface="+mj-lt"/>
              </a:rPr>
              <a:t>Nested queries</a:t>
            </a:r>
          </a:p>
          <a:p>
            <a:pPr marL="514350" indent="-514350">
              <a:buAutoNum type="arabicPeriod"/>
            </a:pPr>
            <a:endParaRPr lang="en-US" dirty="0">
              <a:latin typeface="+mj-lt"/>
            </a:endParaRPr>
          </a:p>
          <a:p>
            <a:pPr marL="514350" indent="-514350">
              <a:buAutoNum type="arabicPeriod"/>
            </a:pPr>
            <a:r>
              <a:rPr lang="en-US" dirty="0">
                <a:latin typeface="+mj-lt"/>
              </a:rPr>
              <a:t>ACTIVITY: Set operator subtleties</a:t>
            </a:r>
          </a:p>
        </p:txBody>
      </p:sp>
      <p:sp>
        <p:nvSpPr>
          <p:cNvPr id="4" name="Slide Number Placeholder 3"/>
          <p:cNvSpPr>
            <a:spLocks noGrp="1"/>
          </p:cNvSpPr>
          <p:nvPr>
            <p:ph type="sldNum" sz="quarter" idx="12"/>
          </p:nvPr>
        </p:nvSpPr>
        <p:spPr/>
        <p:txBody>
          <a:bodyPr/>
          <a:lstStyle/>
          <a:p>
            <a:fld id="{DF92A6B5-0D7C-48A8-B49A-953CF10F77E3}" type="slidenum">
              <a:rPr lang="en-US" smtClean="0"/>
              <a:pPr/>
              <a:t>6</a:t>
            </a:fld>
            <a:endParaRPr lang="en-US"/>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1752403"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a:t>
              </a:r>
            </a:p>
          </p:txBody>
        </p:sp>
      </p:grpSp>
    </p:spTree>
    <p:extLst>
      <p:ext uri="{BB962C8B-B14F-4D97-AF65-F5344CB8AC3E}">
        <p14:creationId xmlns:p14="http://schemas.microsoft.com/office/powerpoint/2010/main" val="2659332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CAB3F50-4467-4A37-BA73-98C64D7E28FF}" type="slidenum">
              <a:rPr lang="en-US"/>
              <a:pPr/>
              <a:t>60</a:t>
            </a:fld>
            <a:endParaRPr lang="en-US"/>
          </a:p>
        </p:txBody>
      </p:sp>
      <p:sp>
        <p:nvSpPr>
          <p:cNvPr id="181250" name="Rectangle 2"/>
          <p:cNvSpPr>
            <a:spLocks noGrp="1" noChangeArrowheads="1"/>
          </p:cNvSpPr>
          <p:nvPr>
            <p:ph type="title"/>
          </p:nvPr>
        </p:nvSpPr>
        <p:spPr/>
        <p:txBody>
          <a:bodyPr/>
          <a:lstStyle/>
          <a:p>
            <a:r>
              <a:rPr lang="en-US"/>
              <a:t>Null Values</a:t>
            </a:r>
          </a:p>
        </p:txBody>
      </p:sp>
      <p:sp>
        <p:nvSpPr>
          <p:cNvPr id="181251" name="Rectangle 3"/>
          <p:cNvSpPr>
            <a:spLocks noGrp="1" noChangeArrowheads="1"/>
          </p:cNvSpPr>
          <p:nvPr>
            <p:ph type="body" idx="1"/>
          </p:nvPr>
        </p:nvSpPr>
        <p:spPr/>
        <p:txBody>
          <a:bodyPr>
            <a:normAutofit/>
          </a:bodyPr>
          <a:lstStyle/>
          <a:p>
            <a:r>
              <a:rPr lang="en-US" i="1" dirty="0"/>
              <a:t>For numerical operations, </a:t>
            </a:r>
            <a:r>
              <a:rPr lang="en-US" dirty="0"/>
              <a:t>NULL -&gt; NULL:</a:t>
            </a:r>
          </a:p>
          <a:p>
            <a:pPr lvl="1"/>
            <a:r>
              <a:rPr lang="en-US" dirty="0"/>
              <a:t>If x = NULL then 4*(3-x)/7 is still NULL</a:t>
            </a:r>
          </a:p>
          <a:p>
            <a:pPr marL="0" indent="0">
              <a:buNone/>
            </a:pPr>
            <a:endParaRPr lang="en-US" dirty="0"/>
          </a:p>
          <a:p>
            <a:r>
              <a:rPr lang="en-US" i="1" dirty="0"/>
              <a:t>For </a:t>
            </a:r>
            <a:r>
              <a:rPr lang="en-US" i="1" dirty="0" err="1"/>
              <a:t>boolean</a:t>
            </a:r>
            <a:r>
              <a:rPr lang="en-US" i="1" dirty="0"/>
              <a:t> operations, </a:t>
            </a:r>
            <a:r>
              <a:rPr lang="en-US" dirty="0"/>
              <a:t>in SQL there are three values:</a:t>
            </a:r>
          </a:p>
          <a:p>
            <a:pPr lvl="1">
              <a:buFontTx/>
              <a:buNone/>
            </a:pPr>
            <a:endParaRPr lang="en-US" b="1" dirty="0"/>
          </a:p>
          <a:p>
            <a:pPr lvl="1">
              <a:buFontTx/>
              <a:buNone/>
            </a:pPr>
            <a:r>
              <a:rPr lang="en-US" b="1" dirty="0"/>
              <a:t>FALSE             = 	0</a:t>
            </a:r>
          </a:p>
          <a:p>
            <a:pPr lvl="1">
              <a:buFontTx/>
              <a:buNone/>
            </a:pPr>
            <a:r>
              <a:rPr lang="en-US" b="1" dirty="0"/>
              <a:t>UNKNOWN    = 	0.5</a:t>
            </a:r>
          </a:p>
          <a:p>
            <a:pPr lvl="1">
              <a:buFontTx/>
              <a:buNone/>
            </a:pPr>
            <a:r>
              <a:rPr lang="en-US" b="1" dirty="0"/>
              <a:t>TRUE               = 	1</a:t>
            </a:r>
          </a:p>
          <a:p>
            <a:pPr lvl="1">
              <a:buFontTx/>
              <a:buNone/>
            </a:pPr>
            <a:endParaRPr lang="en-US" b="1" dirty="0"/>
          </a:p>
          <a:p>
            <a:pPr lvl="1"/>
            <a:r>
              <a:rPr lang="en-US" dirty="0"/>
              <a:t>If x= NULL then x=“Joe” is UNKNOWN</a:t>
            </a:r>
          </a:p>
          <a:p>
            <a:pPr lvl="1">
              <a:buFontTx/>
              <a:buNone/>
            </a:pP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2449710"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3  &gt;  NULLs</a:t>
              </a:r>
            </a:p>
          </p:txBody>
        </p:sp>
      </p:grpSp>
    </p:spTree>
    <p:extLst>
      <p:ext uri="{BB962C8B-B14F-4D97-AF65-F5344CB8AC3E}">
        <p14:creationId xmlns:p14="http://schemas.microsoft.com/office/powerpoint/2010/main" val="176291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12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12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125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1251">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1251">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12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93C33BD-9F88-4F66-8FF8-5370184D3722}" type="slidenum">
              <a:rPr lang="en-US"/>
              <a:pPr/>
              <a:t>61</a:t>
            </a:fld>
            <a:endParaRPr lang="en-US" dirty="0"/>
          </a:p>
        </p:txBody>
      </p:sp>
      <p:sp>
        <p:nvSpPr>
          <p:cNvPr id="182274" name="Rectangle 2"/>
          <p:cNvSpPr>
            <a:spLocks noGrp="1" noChangeArrowheads="1"/>
          </p:cNvSpPr>
          <p:nvPr>
            <p:ph type="title"/>
          </p:nvPr>
        </p:nvSpPr>
        <p:spPr/>
        <p:txBody>
          <a:bodyPr/>
          <a:lstStyle/>
          <a:p>
            <a:r>
              <a:rPr lang="en-US"/>
              <a:t>Null Values</a:t>
            </a:r>
          </a:p>
        </p:txBody>
      </p:sp>
      <p:sp>
        <p:nvSpPr>
          <p:cNvPr id="182275" name="Rectangle 3"/>
          <p:cNvSpPr>
            <a:spLocks noGrp="1" noChangeArrowheads="1"/>
          </p:cNvSpPr>
          <p:nvPr>
            <p:ph type="body" idx="1"/>
          </p:nvPr>
        </p:nvSpPr>
        <p:spPr>
          <a:xfrm>
            <a:off x="838200" y="1793054"/>
            <a:ext cx="7772400" cy="3327400"/>
          </a:xfrm>
        </p:spPr>
        <p:txBody>
          <a:bodyPr/>
          <a:lstStyle/>
          <a:p>
            <a:r>
              <a:rPr lang="en-US" dirty="0"/>
              <a:t>C1 AND C2   =  min(C1, C2)</a:t>
            </a:r>
          </a:p>
          <a:p>
            <a:r>
              <a:rPr lang="en-US" dirty="0"/>
              <a:t>C1  OR   C2   =  max(C1, C2)</a:t>
            </a:r>
          </a:p>
          <a:p>
            <a:r>
              <a:rPr lang="en-US" dirty="0"/>
              <a:t>NOT C1         =  1 – C1</a:t>
            </a:r>
          </a:p>
          <a:p>
            <a:pPr>
              <a:buFontTx/>
              <a:buNone/>
            </a:pPr>
            <a:endParaRPr lang="en-US" dirty="0"/>
          </a:p>
          <a:p>
            <a:pPr>
              <a:buFontTx/>
              <a:buNone/>
            </a:pPr>
            <a:endParaRPr lang="en-US" dirty="0"/>
          </a:p>
          <a:p>
            <a:pPr>
              <a:buFontTx/>
              <a:buNone/>
            </a:pPr>
            <a:endParaRPr lang="en-US" dirty="0"/>
          </a:p>
          <a:p>
            <a:pPr>
              <a:buFontTx/>
              <a:buNone/>
            </a:pPr>
            <a:endParaRPr lang="en-US" dirty="0"/>
          </a:p>
        </p:txBody>
      </p:sp>
      <p:sp>
        <p:nvSpPr>
          <p:cNvPr id="182276" name="Rectangle 4"/>
          <p:cNvSpPr>
            <a:spLocks noChangeArrowheads="1"/>
          </p:cNvSpPr>
          <p:nvPr/>
        </p:nvSpPr>
        <p:spPr bwMode="auto">
          <a:xfrm>
            <a:off x="2286000" y="3581401"/>
            <a:ext cx="6692858" cy="14219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p>
          <a:p>
            <a:pPr>
              <a:lnSpc>
                <a:spcPct val="90000"/>
              </a:lnSpc>
            </a:pPr>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Person</a:t>
            </a:r>
          </a:p>
          <a:p>
            <a:pPr>
              <a:lnSpc>
                <a:spcPct val="90000"/>
              </a:lnSpc>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(age &lt; 25) </a:t>
            </a:r>
          </a:p>
          <a:p>
            <a:pPr>
              <a:lnSpc>
                <a:spcPct val="90000"/>
              </a:lnSpc>
            </a:pPr>
            <a:r>
              <a:rPr lang="en-US" sz="2400" dirty="0">
                <a:latin typeface="Menlo" charset="0"/>
                <a:ea typeface="Menlo" charset="0"/>
                <a:cs typeface="Menlo" charset="0"/>
              </a:rPr>
              <a:t>  AND (height &gt; 6 AND weight &gt; 190)</a:t>
            </a:r>
          </a:p>
        </p:txBody>
      </p:sp>
      <p:sp>
        <p:nvSpPr>
          <p:cNvPr id="182277" name="Text Box 5"/>
          <p:cNvSpPr txBox="1">
            <a:spLocks noChangeArrowheads="1"/>
          </p:cNvSpPr>
          <p:nvPr/>
        </p:nvSpPr>
        <p:spPr bwMode="auto">
          <a:xfrm>
            <a:off x="9299538" y="3679890"/>
            <a:ext cx="1975477" cy="1323439"/>
          </a:xfrm>
          <a:prstGeom prst="rect">
            <a:avLst/>
          </a:prstGeom>
          <a:solidFill>
            <a:schemeClr val="accent2">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a:spAutoFit/>
          </a:bodyPr>
          <a:lstStyle/>
          <a:p>
            <a:r>
              <a:rPr lang="en-US" sz="2000" dirty="0">
                <a:latin typeface="+mj-lt"/>
              </a:rPr>
              <a:t>Won’t return e.g.</a:t>
            </a:r>
            <a:br>
              <a:rPr lang="en-US" sz="2000" dirty="0">
                <a:latin typeface="+mj-lt"/>
              </a:rPr>
            </a:br>
            <a:r>
              <a:rPr lang="en-US" sz="2000" dirty="0">
                <a:latin typeface="+mj-lt"/>
              </a:rPr>
              <a:t>(age=20</a:t>
            </a:r>
            <a:br>
              <a:rPr lang="en-US" sz="2000" dirty="0">
                <a:latin typeface="+mj-lt"/>
              </a:rPr>
            </a:br>
            <a:r>
              <a:rPr lang="en-US" sz="2000" dirty="0">
                <a:latin typeface="+mj-lt"/>
              </a:rPr>
              <a:t>height=NULL</a:t>
            </a:r>
            <a:br>
              <a:rPr lang="en-US" sz="2000" dirty="0">
                <a:latin typeface="+mj-lt"/>
              </a:rPr>
            </a:br>
            <a:r>
              <a:rPr lang="en-US" sz="2000" dirty="0">
                <a:latin typeface="+mj-lt"/>
              </a:rPr>
              <a:t>weight=200)!</a:t>
            </a: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2449710"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3  &gt;  NULLs</a:t>
              </a:r>
            </a:p>
          </p:txBody>
        </p:sp>
      </p:grpSp>
      <p:sp>
        <p:nvSpPr>
          <p:cNvPr id="2" name="Rectangle 1"/>
          <p:cNvSpPr/>
          <p:nvPr/>
        </p:nvSpPr>
        <p:spPr>
          <a:xfrm>
            <a:off x="2544660" y="5708134"/>
            <a:ext cx="6625981" cy="46166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none">
            <a:spAutoFit/>
          </a:bodyPr>
          <a:lstStyle/>
          <a:p>
            <a:pPr>
              <a:buFontTx/>
              <a:buNone/>
            </a:pPr>
            <a:r>
              <a:rPr lang="en-US" sz="2400" dirty="0">
                <a:latin typeface="+mj-lt"/>
              </a:rPr>
              <a:t>Rule in SQL: include only tuples that yield TRUE (1.0)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2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2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22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22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P spid="182276" grpId="0" animBg="1"/>
      <p:bldP spid="182277" grpId="0" animBg="1"/>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9972907-1C6D-41FA-AAF1-1B0777B84EE1}" type="slidenum">
              <a:rPr lang="en-US"/>
              <a:pPr/>
              <a:t>62</a:t>
            </a:fld>
            <a:endParaRPr lang="en-US"/>
          </a:p>
        </p:txBody>
      </p:sp>
      <p:sp>
        <p:nvSpPr>
          <p:cNvPr id="183298" name="Rectangle 2"/>
          <p:cNvSpPr>
            <a:spLocks noGrp="1" noChangeArrowheads="1"/>
          </p:cNvSpPr>
          <p:nvPr>
            <p:ph type="title"/>
          </p:nvPr>
        </p:nvSpPr>
        <p:spPr/>
        <p:txBody>
          <a:bodyPr/>
          <a:lstStyle/>
          <a:p>
            <a:r>
              <a:rPr lang="en-US"/>
              <a:t>Null Values</a:t>
            </a:r>
          </a:p>
        </p:txBody>
      </p:sp>
      <p:sp>
        <p:nvSpPr>
          <p:cNvPr id="183299" name="Rectangle 3"/>
          <p:cNvSpPr>
            <a:spLocks noGrp="1" noChangeArrowheads="1"/>
          </p:cNvSpPr>
          <p:nvPr>
            <p:ph type="body" idx="1"/>
          </p:nvPr>
        </p:nvSpPr>
        <p:spPr>
          <a:xfrm>
            <a:off x="838200" y="1793054"/>
            <a:ext cx="7772400" cy="2463800"/>
          </a:xfrm>
        </p:spPr>
        <p:txBody>
          <a:bodyPr/>
          <a:lstStyle/>
          <a:p>
            <a:pPr>
              <a:buFontTx/>
              <a:buNone/>
            </a:pPr>
            <a:r>
              <a:rPr lang="en-US" dirty="0"/>
              <a:t>Unexpected behavior:</a:t>
            </a:r>
          </a:p>
          <a:p>
            <a:pPr>
              <a:buFontTx/>
              <a:buNone/>
            </a:pPr>
            <a:endParaRPr lang="en-US" dirty="0"/>
          </a:p>
          <a:p>
            <a:pPr>
              <a:buFontTx/>
              <a:buNone/>
            </a:pPr>
            <a:endParaRPr lang="en-US" dirty="0"/>
          </a:p>
          <a:p>
            <a:pPr>
              <a:buFontTx/>
              <a:buNone/>
            </a:pPr>
            <a:endParaRPr lang="en-US" dirty="0"/>
          </a:p>
        </p:txBody>
      </p:sp>
      <p:sp>
        <p:nvSpPr>
          <p:cNvPr id="183300" name="Rectangle 4"/>
          <p:cNvSpPr>
            <a:spLocks noChangeArrowheads="1"/>
          </p:cNvSpPr>
          <p:nvPr/>
        </p:nvSpPr>
        <p:spPr bwMode="auto">
          <a:xfrm>
            <a:off x="2209800" y="2823189"/>
            <a:ext cx="5391219"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p>
          <a:p>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Person</a:t>
            </a:r>
          </a:p>
          <a:p>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age &lt; 25 OR age &gt;= 25</a:t>
            </a: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2449710"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3  &gt;  NULLs</a:t>
              </a:r>
            </a:p>
          </p:txBody>
        </p:sp>
      </p:grpSp>
      <p:sp>
        <p:nvSpPr>
          <p:cNvPr id="2" name="Rectangle 1"/>
          <p:cNvSpPr/>
          <p:nvPr/>
        </p:nvSpPr>
        <p:spPr>
          <a:xfrm>
            <a:off x="2822434" y="4591988"/>
            <a:ext cx="4165949" cy="461665"/>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none">
            <a:spAutoFit/>
          </a:bodyPr>
          <a:lstStyle/>
          <a:p>
            <a:pPr>
              <a:buFontTx/>
              <a:buNone/>
            </a:pPr>
            <a:r>
              <a:rPr lang="en-US" sz="2400" dirty="0">
                <a:latin typeface="+mj-lt"/>
              </a:rPr>
              <a:t>Some Persons are not included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33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p:bldP spid="183300" grpId="0" animBg="1"/>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BE9F5DF-F5ED-4687-AAE7-F03980B72BA6}" type="slidenum">
              <a:rPr lang="en-US"/>
              <a:pPr/>
              <a:t>63</a:t>
            </a:fld>
            <a:endParaRPr lang="en-US"/>
          </a:p>
        </p:txBody>
      </p:sp>
      <p:sp>
        <p:nvSpPr>
          <p:cNvPr id="184322" name="Rectangle 2"/>
          <p:cNvSpPr>
            <a:spLocks noGrp="1" noChangeArrowheads="1"/>
          </p:cNvSpPr>
          <p:nvPr>
            <p:ph type="title"/>
          </p:nvPr>
        </p:nvSpPr>
        <p:spPr/>
        <p:txBody>
          <a:bodyPr/>
          <a:lstStyle/>
          <a:p>
            <a:r>
              <a:rPr lang="en-US"/>
              <a:t>Null Values</a:t>
            </a:r>
          </a:p>
        </p:txBody>
      </p:sp>
      <p:sp>
        <p:nvSpPr>
          <p:cNvPr id="184323" name="Rectangle 3"/>
          <p:cNvSpPr>
            <a:spLocks noGrp="1" noChangeArrowheads="1"/>
          </p:cNvSpPr>
          <p:nvPr>
            <p:ph type="body" idx="1"/>
          </p:nvPr>
        </p:nvSpPr>
        <p:spPr>
          <a:xfrm>
            <a:off x="838200" y="1793054"/>
            <a:ext cx="8229600" cy="2575746"/>
          </a:xfrm>
        </p:spPr>
        <p:txBody>
          <a:bodyPr>
            <a:normAutofit/>
          </a:bodyPr>
          <a:lstStyle/>
          <a:p>
            <a:pPr>
              <a:lnSpc>
                <a:spcPct val="90000"/>
              </a:lnSpc>
              <a:buFontTx/>
              <a:buNone/>
            </a:pPr>
            <a:r>
              <a:rPr lang="en-US" dirty="0"/>
              <a:t>Can test for NULL explicitly:</a:t>
            </a:r>
          </a:p>
          <a:p>
            <a:pPr lvl="1">
              <a:lnSpc>
                <a:spcPct val="90000"/>
              </a:lnSpc>
            </a:pPr>
            <a:r>
              <a:rPr lang="en-US" dirty="0"/>
              <a:t>x IS NULL</a:t>
            </a:r>
          </a:p>
          <a:p>
            <a:pPr lvl="1">
              <a:lnSpc>
                <a:spcPct val="90000"/>
              </a:lnSpc>
            </a:pPr>
            <a:r>
              <a:rPr lang="en-US" dirty="0"/>
              <a:t>x IS NOT NULL</a:t>
            </a:r>
          </a:p>
          <a:p>
            <a:pPr>
              <a:lnSpc>
                <a:spcPct val="90000"/>
              </a:lnSpc>
              <a:buFontTx/>
              <a:buNone/>
            </a:pPr>
            <a:endParaRPr lang="en-US" dirty="0"/>
          </a:p>
          <a:p>
            <a:pPr>
              <a:lnSpc>
                <a:spcPct val="90000"/>
              </a:lnSpc>
              <a:buFontTx/>
              <a:buNone/>
            </a:pPr>
            <a:endParaRPr lang="en-US" dirty="0"/>
          </a:p>
          <a:p>
            <a:pPr>
              <a:lnSpc>
                <a:spcPct val="90000"/>
              </a:lnSpc>
              <a:buFontTx/>
              <a:buNone/>
            </a:pPr>
            <a:endParaRPr lang="en-US" dirty="0"/>
          </a:p>
          <a:p>
            <a:pPr>
              <a:lnSpc>
                <a:spcPct val="90000"/>
              </a:lnSpc>
              <a:buFontTx/>
              <a:buNone/>
            </a:pPr>
            <a:endParaRPr lang="en-US" dirty="0"/>
          </a:p>
          <a:p>
            <a:pPr>
              <a:lnSpc>
                <a:spcPct val="90000"/>
              </a:lnSpc>
              <a:buFontTx/>
              <a:buNone/>
            </a:pPr>
            <a:endParaRPr lang="en-US" dirty="0"/>
          </a:p>
        </p:txBody>
      </p:sp>
      <p:sp>
        <p:nvSpPr>
          <p:cNvPr id="184324" name="Rectangle 4"/>
          <p:cNvSpPr>
            <a:spLocks noChangeArrowheads="1"/>
          </p:cNvSpPr>
          <p:nvPr/>
        </p:nvSpPr>
        <p:spPr bwMode="auto">
          <a:xfrm>
            <a:off x="2133600" y="3505201"/>
            <a:ext cx="5577168" cy="14219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p>
          <a:p>
            <a:pPr>
              <a:lnSpc>
                <a:spcPct val="90000"/>
              </a:lnSpc>
            </a:pPr>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Person</a:t>
            </a:r>
          </a:p>
          <a:p>
            <a:pPr>
              <a:lnSpc>
                <a:spcPct val="90000"/>
              </a:lnSpc>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age &lt; 25 OR age &gt;= 25 </a:t>
            </a:r>
          </a:p>
          <a:p>
            <a:pPr>
              <a:lnSpc>
                <a:spcPct val="90000"/>
              </a:lnSpc>
            </a:pPr>
            <a:r>
              <a:rPr lang="en-US" sz="2400" dirty="0">
                <a:latin typeface="Menlo" charset="0"/>
                <a:ea typeface="Menlo" charset="0"/>
                <a:cs typeface="Menlo" charset="0"/>
              </a:rPr>
              <a:t>    OR age </a:t>
            </a:r>
            <a:r>
              <a:rPr lang="en-US" sz="2400" dirty="0">
                <a:solidFill>
                  <a:srgbClr val="FF5050"/>
                </a:solidFill>
                <a:latin typeface="Menlo" charset="0"/>
                <a:ea typeface="Menlo" charset="0"/>
                <a:cs typeface="Menlo" charset="0"/>
              </a:rPr>
              <a:t>IS NULL</a:t>
            </a:r>
            <a:endParaRPr lang="en-US" sz="2400" dirty="0">
              <a:latin typeface="Menlo" charset="0"/>
              <a:ea typeface="Menlo" charset="0"/>
              <a:cs typeface="Menlo" charset="0"/>
            </a:endParaRP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2449710"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3  &gt;  NULLs</a:t>
              </a:r>
            </a:p>
          </p:txBody>
        </p:sp>
      </p:grpSp>
      <p:sp>
        <p:nvSpPr>
          <p:cNvPr id="2" name="Rectangle 1"/>
          <p:cNvSpPr/>
          <p:nvPr/>
        </p:nvSpPr>
        <p:spPr>
          <a:xfrm>
            <a:off x="3143043" y="5656215"/>
            <a:ext cx="3558282" cy="424732"/>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none">
            <a:spAutoFit/>
          </a:bodyPr>
          <a:lstStyle/>
          <a:p>
            <a:pPr>
              <a:lnSpc>
                <a:spcPct val="90000"/>
              </a:lnSpc>
              <a:buFontTx/>
              <a:buNone/>
            </a:pPr>
            <a:r>
              <a:rPr lang="en-US" sz="2400">
                <a:latin typeface="+mj-lt"/>
              </a:rPr>
              <a:t>Now it includes all Persons!</a:t>
            </a:r>
            <a:endParaRPr lang="en-US" sz="24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P spid="184324" grpId="0" animBg="1"/>
      <p:bldP spid="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05DB0800-3CE4-4806-8E29-034BECC3698A}" type="slidenum">
              <a:rPr lang="en-US"/>
              <a:pPr/>
              <a:t>64</a:t>
            </a:fld>
            <a:endParaRPr lang="en-US"/>
          </a:p>
        </p:txBody>
      </p:sp>
      <p:sp>
        <p:nvSpPr>
          <p:cNvPr id="237570" name="Rectangle 2"/>
          <p:cNvSpPr>
            <a:spLocks noGrp="1" noChangeArrowheads="1"/>
          </p:cNvSpPr>
          <p:nvPr>
            <p:ph type="title"/>
          </p:nvPr>
        </p:nvSpPr>
        <p:spPr/>
        <p:txBody>
          <a:bodyPr/>
          <a:lstStyle/>
          <a:p>
            <a:r>
              <a:rPr lang="en-US" dirty="0"/>
              <a:t>RECAP: Inner Joins</a:t>
            </a:r>
          </a:p>
        </p:txBody>
      </p:sp>
      <p:sp>
        <p:nvSpPr>
          <p:cNvPr id="237571" name="Rectangle 3"/>
          <p:cNvSpPr>
            <a:spLocks noGrp="1" noChangeArrowheads="1"/>
          </p:cNvSpPr>
          <p:nvPr>
            <p:ph type="body" idx="1"/>
          </p:nvPr>
        </p:nvSpPr>
        <p:spPr>
          <a:xfrm>
            <a:off x="838200" y="1666876"/>
            <a:ext cx="8686800" cy="4114800"/>
          </a:xfrm>
        </p:spPr>
        <p:txBody>
          <a:bodyPr>
            <a:normAutofit/>
          </a:bodyPr>
          <a:lstStyle/>
          <a:p>
            <a:pPr>
              <a:lnSpc>
                <a:spcPct val="90000"/>
              </a:lnSpc>
              <a:buFontTx/>
              <a:buNone/>
            </a:pPr>
            <a:r>
              <a:rPr lang="en-US" sz="2400" dirty="0"/>
              <a:t>By</a:t>
            </a:r>
            <a:r>
              <a:rPr lang="en-US" sz="2400" i="1" dirty="0"/>
              <a:t> </a:t>
            </a:r>
            <a:r>
              <a:rPr lang="en-US" sz="2400" dirty="0"/>
              <a:t>default, joins in SQL are </a:t>
            </a:r>
            <a:r>
              <a:rPr lang="en-US" sz="2400" b="1" dirty="0"/>
              <a:t>“inner joins”:</a:t>
            </a:r>
          </a:p>
          <a:p>
            <a:pPr eaLnBrk="0" hangingPunct="0">
              <a:lnSpc>
                <a:spcPct val="90000"/>
              </a:lnSpc>
              <a:spcBef>
                <a:spcPct val="0"/>
              </a:spcBef>
              <a:buFontTx/>
              <a:buNone/>
            </a:pPr>
            <a:r>
              <a:rPr lang="en-US" sz="2400" dirty="0">
                <a:solidFill>
                  <a:schemeClr val="accent2"/>
                </a:solidFill>
              </a:rPr>
              <a:t>	</a:t>
            </a:r>
          </a:p>
          <a:p>
            <a:pPr eaLnBrk="0" hangingPunct="0">
              <a:lnSpc>
                <a:spcPct val="90000"/>
              </a:lnSpc>
              <a:spcBef>
                <a:spcPct val="0"/>
              </a:spcBef>
              <a:buFontTx/>
              <a:buNone/>
            </a:pPr>
            <a:r>
              <a:rPr lang="en-US" sz="2400" dirty="0">
                <a:solidFill>
                  <a:schemeClr val="accent2"/>
                </a:solidFill>
              </a:rPr>
              <a:t>     </a:t>
            </a:r>
            <a:endParaRPr lang="en-US" sz="2400" dirty="0"/>
          </a:p>
        </p:txBody>
      </p:sp>
      <p:sp>
        <p:nvSpPr>
          <p:cNvPr id="237572" name="Rectangle 4"/>
          <p:cNvSpPr>
            <a:spLocks noChangeArrowheads="1"/>
          </p:cNvSpPr>
          <p:nvPr/>
        </p:nvSpPr>
        <p:spPr bwMode="auto">
          <a:xfrm>
            <a:off x="838200" y="3166591"/>
            <a:ext cx="8032968" cy="1046440"/>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spcBef>
                <a:spcPct val="20000"/>
              </a:spcBef>
            </a:pPr>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err="1">
                <a:latin typeface="Menlo" charset="0"/>
                <a:ea typeface="Menlo" charset="0"/>
                <a:cs typeface="Menlo" charset="0"/>
              </a:rPr>
              <a:t>Product.name</a:t>
            </a:r>
            <a:r>
              <a:rPr lang="en-US" sz="2000" dirty="0">
                <a:latin typeface="Menlo" charset="0"/>
                <a:ea typeface="Menlo" charset="0"/>
                <a:cs typeface="Menlo" charset="0"/>
              </a:rPr>
              <a:t>, </a:t>
            </a:r>
            <a:r>
              <a:rPr lang="en-US" sz="2000" dirty="0" err="1">
                <a:latin typeface="Menlo" charset="0"/>
                <a:ea typeface="Menlo" charset="0"/>
                <a:cs typeface="Menlo" charset="0"/>
              </a:rPr>
              <a:t>Purchase.store</a:t>
            </a:r>
            <a:endParaRPr lang="en-US" sz="2000" dirty="0">
              <a:latin typeface="Menlo" charset="0"/>
              <a:ea typeface="Menlo" charset="0"/>
              <a:cs typeface="Menlo" charset="0"/>
            </a:endParaRPr>
          </a:p>
          <a:p>
            <a:pPr>
              <a:lnSpc>
                <a:spcPct val="90000"/>
              </a:lnSpc>
              <a:spcBef>
                <a:spcPct val="20000"/>
              </a:spcBef>
            </a:pPr>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Product </a:t>
            </a:r>
          </a:p>
          <a:p>
            <a:pPr>
              <a:lnSpc>
                <a:spcPct val="90000"/>
              </a:lnSpc>
              <a:spcBef>
                <a:spcPct val="20000"/>
              </a:spcBef>
            </a:pPr>
            <a:r>
              <a:rPr lang="en-US" sz="2000" dirty="0">
                <a:solidFill>
                  <a:schemeClr val="accent2"/>
                </a:solidFill>
                <a:latin typeface="Menlo" charset="0"/>
                <a:ea typeface="Menlo" charset="0"/>
                <a:cs typeface="Menlo" charset="0"/>
              </a:rPr>
              <a:t>  </a:t>
            </a:r>
            <a:r>
              <a:rPr lang="en-US" sz="2000" dirty="0">
                <a:solidFill>
                  <a:srgbClr val="FF0000"/>
                </a:solidFill>
                <a:latin typeface="Menlo" charset="0"/>
                <a:ea typeface="Menlo" charset="0"/>
                <a:cs typeface="Menlo" charset="0"/>
              </a:rPr>
              <a:t>JOIN </a:t>
            </a:r>
            <a:r>
              <a:rPr lang="en-US" sz="2000" dirty="0">
                <a:latin typeface="Menlo" charset="0"/>
                <a:ea typeface="Menlo" charset="0"/>
                <a:cs typeface="Menlo" charset="0"/>
              </a:rPr>
              <a:t>Purchase </a:t>
            </a:r>
            <a:r>
              <a:rPr lang="en-US" sz="2000" dirty="0">
                <a:solidFill>
                  <a:srgbClr val="FF0000"/>
                </a:solidFill>
                <a:latin typeface="Menlo" charset="0"/>
                <a:ea typeface="Menlo" charset="0"/>
                <a:cs typeface="Menlo" charset="0"/>
              </a:rPr>
              <a:t>ON</a:t>
            </a:r>
            <a:r>
              <a:rPr lang="en-US" sz="2000" dirty="0">
                <a:solidFill>
                  <a:schemeClr val="accent2"/>
                </a:solidFill>
                <a:latin typeface="Menlo" charset="0"/>
                <a:ea typeface="Menlo" charset="0"/>
                <a:cs typeface="Menlo" charset="0"/>
              </a:rPr>
              <a:t> </a:t>
            </a:r>
            <a:r>
              <a:rPr lang="en-US" sz="2000" dirty="0" err="1">
                <a:latin typeface="Menlo" charset="0"/>
                <a:ea typeface="Menlo" charset="0"/>
                <a:cs typeface="Menlo" charset="0"/>
              </a:rPr>
              <a:t>Product.name</a:t>
            </a:r>
            <a:r>
              <a:rPr lang="en-US" sz="2000" dirty="0">
                <a:latin typeface="Menlo" charset="0"/>
                <a:ea typeface="Menlo" charset="0"/>
                <a:cs typeface="Menlo" charset="0"/>
              </a:rPr>
              <a:t> = </a:t>
            </a:r>
            <a:r>
              <a:rPr lang="en-US" sz="2000" dirty="0" err="1">
                <a:latin typeface="Menlo" charset="0"/>
                <a:ea typeface="Menlo" charset="0"/>
                <a:cs typeface="Menlo" charset="0"/>
              </a:rPr>
              <a:t>Purchase.prodName</a:t>
            </a:r>
            <a:endParaRPr lang="en-US" sz="2000" dirty="0">
              <a:latin typeface="Menlo" charset="0"/>
              <a:ea typeface="Menlo" charset="0"/>
              <a:cs typeface="Menlo" charset="0"/>
            </a:endParaRPr>
          </a:p>
        </p:txBody>
      </p:sp>
      <p:sp>
        <p:nvSpPr>
          <p:cNvPr id="237573" name="Rectangle 5"/>
          <p:cNvSpPr>
            <a:spLocks noChangeArrowheads="1"/>
          </p:cNvSpPr>
          <p:nvPr/>
        </p:nvSpPr>
        <p:spPr bwMode="auto">
          <a:xfrm>
            <a:off x="838200" y="4539602"/>
            <a:ext cx="6186309" cy="1046440"/>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spcBef>
                <a:spcPct val="20000"/>
              </a:spcBef>
            </a:pPr>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err="1">
                <a:latin typeface="Menlo" charset="0"/>
                <a:ea typeface="Menlo" charset="0"/>
                <a:cs typeface="Menlo" charset="0"/>
              </a:rPr>
              <a:t>Product.name</a:t>
            </a:r>
            <a:r>
              <a:rPr lang="en-US" sz="2000" dirty="0">
                <a:latin typeface="Menlo" charset="0"/>
                <a:ea typeface="Menlo" charset="0"/>
                <a:cs typeface="Menlo" charset="0"/>
              </a:rPr>
              <a:t>, </a:t>
            </a:r>
            <a:r>
              <a:rPr lang="en-US" sz="2000" dirty="0" err="1">
                <a:latin typeface="Menlo" charset="0"/>
                <a:ea typeface="Menlo" charset="0"/>
                <a:cs typeface="Menlo" charset="0"/>
              </a:rPr>
              <a:t>Purchase.store</a:t>
            </a:r>
            <a:endParaRPr lang="en-US" sz="2000" dirty="0">
              <a:latin typeface="Menlo" charset="0"/>
              <a:ea typeface="Menlo" charset="0"/>
              <a:cs typeface="Menlo" charset="0"/>
            </a:endParaRPr>
          </a:p>
          <a:p>
            <a:pPr>
              <a:lnSpc>
                <a:spcPct val="90000"/>
              </a:lnSpc>
              <a:spcBef>
                <a:spcPct val="20000"/>
              </a:spcBef>
            </a:pPr>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Product, Purchase</a:t>
            </a:r>
          </a:p>
          <a:p>
            <a:pPr>
              <a:lnSpc>
                <a:spcPct val="90000"/>
              </a:lnSpc>
              <a:spcBef>
                <a:spcPct val="20000"/>
              </a:spcBef>
            </a:pPr>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a:t>
            </a:r>
            <a:r>
              <a:rPr lang="en-US" sz="2000" dirty="0" err="1">
                <a:latin typeface="Menlo" charset="0"/>
                <a:ea typeface="Menlo" charset="0"/>
                <a:cs typeface="Menlo" charset="0"/>
              </a:rPr>
              <a:t>Product.name</a:t>
            </a:r>
            <a:r>
              <a:rPr lang="en-US" sz="2000" dirty="0">
                <a:latin typeface="Menlo" charset="0"/>
                <a:ea typeface="Menlo" charset="0"/>
                <a:cs typeface="Menlo" charset="0"/>
              </a:rPr>
              <a:t> = </a:t>
            </a:r>
            <a:r>
              <a:rPr lang="en-US" sz="2000" dirty="0" err="1">
                <a:latin typeface="Menlo" charset="0"/>
                <a:ea typeface="Menlo" charset="0"/>
                <a:cs typeface="Menlo" charset="0"/>
              </a:rPr>
              <a:t>Purchase.prodName</a:t>
            </a:r>
            <a:endParaRPr lang="en-US" sz="2000" dirty="0">
              <a:latin typeface="Menlo" charset="0"/>
              <a:ea typeface="Menlo" charset="0"/>
              <a:cs typeface="Menlo" charset="0"/>
            </a:endParaRP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2800190"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3  &gt;  Outer Joins</a:t>
              </a:r>
            </a:p>
          </p:txBody>
        </p:sp>
      </p:grpSp>
      <p:sp>
        <p:nvSpPr>
          <p:cNvPr id="2" name="Rectangle 1"/>
          <p:cNvSpPr/>
          <p:nvPr/>
        </p:nvSpPr>
        <p:spPr>
          <a:xfrm>
            <a:off x="838200" y="2245855"/>
            <a:ext cx="4073294" cy="646331"/>
          </a:xfrm>
          <a:prstGeom prst="rect">
            <a:avLst/>
          </a:prstGeom>
          <a:solidFill>
            <a:schemeClr val="bg1"/>
          </a:solidFill>
          <a:ln>
            <a:solidFill>
              <a:schemeClr val="tx1"/>
            </a:solidFill>
          </a:ln>
          <a:effectLst>
            <a:outerShdw blurRad="50800" dist="12700" dir="2700000" algn="tl" rotWithShape="0">
              <a:prstClr val="black">
                <a:alpha val="40000"/>
              </a:prstClr>
            </a:outerShdw>
          </a:effectLst>
        </p:spPr>
        <p:txBody>
          <a:bodyPr wrap="square">
            <a:spAutoFit/>
          </a:bodyPr>
          <a:lstStyle/>
          <a:p>
            <a:pPr eaLnBrk="0" hangingPunct="0">
              <a:lnSpc>
                <a:spcPct val="90000"/>
              </a:lnSpc>
              <a:spcBef>
                <a:spcPct val="0"/>
              </a:spcBef>
              <a:buFontTx/>
              <a:buNone/>
            </a:pPr>
            <a:r>
              <a:rPr lang="en-US" sz="2000" dirty="0">
                <a:solidFill>
                  <a:schemeClr val="accent2"/>
                </a:solidFill>
                <a:latin typeface="Menlo" charset="0"/>
                <a:ea typeface="Menlo" charset="0"/>
                <a:cs typeface="Menlo" charset="0"/>
              </a:rPr>
              <a:t>Product(name, category)</a:t>
            </a:r>
          </a:p>
          <a:p>
            <a:pPr eaLnBrk="0" hangingPunct="0">
              <a:lnSpc>
                <a:spcPct val="90000"/>
              </a:lnSpc>
              <a:spcBef>
                <a:spcPct val="0"/>
              </a:spcBef>
              <a:buFontTx/>
              <a:buNone/>
            </a:pPr>
            <a:r>
              <a:rPr lang="en-US" sz="2000" dirty="0">
                <a:solidFill>
                  <a:schemeClr val="accent2"/>
                </a:solidFill>
                <a:latin typeface="Menlo" charset="0"/>
                <a:ea typeface="Menlo" charset="0"/>
                <a:cs typeface="Menlo" charset="0"/>
              </a:rPr>
              <a:t>Purchase(</a:t>
            </a:r>
            <a:r>
              <a:rPr lang="en-US" sz="2000" dirty="0" err="1">
                <a:solidFill>
                  <a:schemeClr val="accent2"/>
                </a:solidFill>
                <a:latin typeface="Menlo" charset="0"/>
                <a:ea typeface="Menlo" charset="0"/>
                <a:cs typeface="Menlo" charset="0"/>
              </a:rPr>
              <a:t>prodName</a:t>
            </a:r>
            <a:r>
              <a:rPr lang="en-US" sz="2000" dirty="0">
                <a:solidFill>
                  <a:schemeClr val="accent2"/>
                </a:solidFill>
                <a:latin typeface="Menlo" charset="0"/>
                <a:ea typeface="Menlo" charset="0"/>
                <a:cs typeface="Menlo" charset="0"/>
              </a:rPr>
              <a:t>, store)</a:t>
            </a:r>
            <a:endParaRPr lang="en-US" sz="2000" dirty="0">
              <a:latin typeface="Menlo" charset="0"/>
              <a:ea typeface="Menlo" charset="0"/>
              <a:cs typeface="Menlo" charset="0"/>
            </a:endParaRPr>
          </a:p>
        </p:txBody>
      </p:sp>
      <p:sp>
        <p:nvSpPr>
          <p:cNvPr id="3" name="Right Brace 2"/>
          <p:cNvSpPr/>
          <p:nvPr/>
        </p:nvSpPr>
        <p:spPr>
          <a:xfrm>
            <a:off x="9156700" y="3049350"/>
            <a:ext cx="368300" cy="27323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9726791" y="4237484"/>
            <a:ext cx="1943161" cy="646331"/>
          </a:xfrm>
          <a:prstGeom prst="rect">
            <a:avLst/>
          </a:prstGeom>
          <a:noFill/>
        </p:spPr>
        <p:txBody>
          <a:bodyPr wrap="none" rtlCol="0">
            <a:spAutoFit/>
          </a:bodyPr>
          <a:lstStyle/>
          <a:p>
            <a:r>
              <a:rPr lang="en-US" dirty="0">
                <a:latin typeface="+mj-lt"/>
              </a:rPr>
              <a:t>Both equivalent:</a:t>
            </a:r>
          </a:p>
          <a:p>
            <a:r>
              <a:rPr lang="en-US" dirty="0">
                <a:latin typeface="+mj-lt"/>
              </a:rPr>
              <a:t>Both INNER JOINS!</a:t>
            </a:r>
          </a:p>
        </p:txBody>
      </p:sp>
    </p:spTree>
    <p:extLst>
      <p:ext uri="{BB962C8B-B14F-4D97-AF65-F5344CB8AC3E}">
        <p14:creationId xmlns:p14="http://schemas.microsoft.com/office/powerpoint/2010/main" val="45020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75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75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animBg="1"/>
      <p:bldP spid="237573" grpId="0" animBg="1"/>
      <p:bldP spid="2" grpId="0" animBg="1"/>
      <p:bldP spid="3" grpId="0" animBg="1"/>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05DB0800-3CE4-4806-8E29-034BECC3698A}" type="slidenum">
              <a:rPr lang="en-US"/>
              <a:pPr/>
              <a:t>65</a:t>
            </a:fld>
            <a:endParaRPr lang="en-US"/>
          </a:p>
        </p:txBody>
      </p:sp>
      <p:sp>
        <p:nvSpPr>
          <p:cNvPr id="237570" name="Rectangle 2"/>
          <p:cNvSpPr>
            <a:spLocks noGrp="1" noChangeArrowheads="1"/>
          </p:cNvSpPr>
          <p:nvPr>
            <p:ph type="title"/>
          </p:nvPr>
        </p:nvSpPr>
        <p:spPr/>
        <p:txBody>
          <a:bodyPr/>
          <a:lstStyle/>
          <a:p>
            <a:r>
              <a:rPr lang="en-US" dirty="0"/>
              <a:t>Inner Joins + NULLS = Lost data?</a:t>
            </a:r>
          </a:p>
        </p:txBody>
      </p:sp>
      <p:sp>
        <p:nvSpPr>
          <p:cNvPr id="237571" name="Rectangle 3"/>
          <p:cNvSpPr>
            <a:spLocks noGrp="1" noChangeArrowheads="1"/>
          </p:cNvSpPr>
          <p:nvPr>
            <p:ph type="body" idx="1"/>
          </p:nvPr>
        </p:nvSpPr>
        <p:spPr>
          <a:xfrm>
            <a:off x="838200" y="1666876"/>
            <a:ext cx="8686800" cy="4114800"/>
          </a:xfrm>
        </p:spPr>
        <p:txBody>
          <a:bodyPr>
            <a:normAutofit/>
          </a:bodyPr>
          <a:lstStyle/>
          <a:p>
            <a:pPr>
              <a:lnSpc>
                <a:spcPct val="90000"/>
              </a:lnSpc>
              <a:buFontTx/>
              <a:buNone/>
            </a:pPr>
            <a:r>
              <a:rPr lang="en-US" sz="2400" dirty="0"/>
              <a:t>By</a:t>
            </a:r>
            <a:r>
              <a:rPr lang="en-US" sz="2400" i="1" dirty="0"/>
              <a:t> </a:t>
            </a:r>
            <a:r>
              <a:rPr lang="en-US" sz="2400" dirty="0"/>
              <a:t>default, joins in SQL are </a:t>
            </a:r>
            <a:r>
              <a:rPr lang="en-US" sz="2400" b="1" dirty="0"/>
              <a:t>“inner joins”:</a:t>
            </a:r>
          </a:p>
          <a:p>
            <a:pPr eaLnBrk="0" hangingPunct="0">
              <a:lnSpc>
                <a:spcPct val="90000"/>
              </a:lnSpc>
              <a:spcBef>
                <a:spcPct val="0"/>
              </a:spcBef>
              <a:buFontTx/>
              <a:buNone/>
            </a:pPr>
            <a:r>
              <a:rPr lang="en-US" sz="2400" dirty="0">
                <a:solidFill>
                  <a:schemeClr val="accent2"/>
                </a:solidFill>
              </a:rPr>
              <a:t>	</a:t>
            </a:r>
          </a:p>
          <a:p>
            <a:pPr eaLnBrk="0" hangingPunct="0">
              <a:lnSpc>
                <a:spcPct val="90000"/>
              </a:lnSpc>
              <a:spcBef>
                <a:spcPct val="0"/>
              </a:spcBef>
              <a:buFontTx/>
              <a:buNone/>
            </a:pPr>
            <a:r>
              <a:rPr lang="en-US" sz="2400" dirty="0">
                <a:solidFill>
                  <a:schemeClr val="accent2"/>
                </a:solidFill>
              </a:rPr>
              <a:t>     </a:t>
            </a:r>
            <a:endParaRPr lang="en-US" sz="2400" dirty="0"/>
          </a:p>
        </p:txBody>
      </p:sp>
      <p:sp>
        <p:nvSpPr>
          <p:cNvPr id="237575" name="Rectangle 7"/>
          <p:cNvSpPr>
            <a:spLocks noChangeArrowheads="1"/>
          </p:cNvSpPr>
          <p:nvPr/>
        </p:nvSpPr>
        <p:spPr bwMode="auto">
          <a:xfrm>
            <a:off x="1527794" y="5910103"/>
            <a:ext cx="9024225" cy="430887"/>
          </a:xfrm>
          <a:prstGeom prst="rect">
            <a:avLst/>
          </a:prstGeom>
          <a:solidFill>
            <a:schemeClr val="accent2">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spcBef>
                <a:spcPct val="20000"/>
              </a:spcBef>
            </a:pPr>
            <a:r>
              <a:rPr lang="en-US" sz="2400" dirty="0">
                <a:latin typeface="+mj-lt"/>
              </a:rPr>
              <a:t>However: Products that never sold (with no Purchase tuple) will be lost!</a:t>
            </a: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2800190"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3  &gt;  Outer Joins</a:t>
              </a:r>
            </a:p>
          </p:txBody>
        </p:sp>
      </p:grpSp>
      <p:sp>
        <p:nvSpPr>
          <p:cNvPr id="13" name="Rectangle 4"/>
          <p:cNvSpPr>
            <a:spLocks noChangeArrowheads="1"/>
          </p:cNvSpPr>
          <p:nvPr/>
        </p:nvSpPr>
        <p:spPr bwMode="auto">
          <a:xfrm>
            <a:off x="838200" y="3166591"/>
            <a:ext cx="8032968" cy="1046440"/>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spcBef>
                <a:spcPct val="20000"/>
              </a:spcBef>
            </a:pPr>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err="1">
                <a:latin typeface="Menlo" charset="0"/>
                <a:ea typeface="Menlo" charset="0"/>
                <a:cs typeface="Menlo" charset="0"/>
              </a:rPr>
              <a:t>Product.name</a:t>
            </a:r>
            <a:r>
              <a:rPr lang="en-US" sz="2000" dirty="0">
                <a:latin typeface="Menlo" charset="0"/>
                <a:ea typeface="Menlo" charset="0"/>
                <a:cs typeface="Menlo" charset="0"/>
              </a:rPr>
              <a:t>, </a:t>
            </a:r>
            <a:r>
              <a:rPr lang="en-US" sz="2000" dirty="0" err="1">
                <a:latin typeface="Menlo" charset="0"/>
                <a:ea typeface="Menlo" charset="0"/>
                <a:cs typeface="Menlo" charset="0"/>
              </a:rPr>
              <a:t>Purchase.store</a:t>
            </a:r>
            <a:endParaRPr lang="en-US" sz="2000" dirty="0">
              <a:latin typeface="Menlo" charset="0"/>
              <a:ea typeface="Menlo" charset="0"/>
              <a:cs typeface="Menlo" charset="0"/>
            </a:endParaRPr>
          </a:p>
          <a:p>
            <a:pPr>
              <a:lnSpc>
                <a:spcPct val="90000"/>
              </a:lnSpc>
              <a:spcBef>
                <a:spcPct val="20000"/>
              </a:spcBef>
            </a:pPr>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Product </a:t>
            </a:r>
          </a:p>
          <a:p>
            <a:pPr>
              <a:lnSpc>
                <a:spcPct val="90000"/>
              </a:lnSpc>
              <a:spcBef>
                <a:spcPct val="20000"/>
              </a:spcBef>
            </a:pPr>
            <a:r>
              <a:rPr lang="en-US" sz="2000" dirty="0">
                <a:solidFill>
                  <a:schemeClr val="accent2"/>
                </a:solidFill>
                <a:latin typeface="Menlo" charset="0"/>
                <a:ea typeface="Menlo" charset="0"/>
                <a:cs typeface="Menlo" charset="0"/>
              </a:rPr>
              <a:t>  </a:t>
            </a:r>
            <a:r>
              <a:rPr lang="en-US" sz="2000" dirty="0">
                <a:solidFill>
                  <a:srgbClr val="FF0000"/>
                </a:solidFill>
                <a:latin typeface="Menlo" charset="0"/>
                <a:ea typeface="Menlo" charset="0"/>
                <a:cs typeface="Menlo" charset="0"/>
              </a:rPr>
              <a:t>JOIN </a:t>
            </a:r>
            <a:r>
              <a:rPr lang="en-US" sz="2000" dirty="0">
                <a:latin typeface="Menlo" charset="0"/>
                <a:ea typeface="Menlo" charset="0"/>
                <a:cs typeface="Menlo" charset="0"/>
              </a:rPr>
              <a:t>Purchase </a:t>
            </a:r>
            <a:r>
              <a:rPr lang="en-US" sz="2000" dirty="0">
                <a:solidFill>
                  <a:srgbClr val="FF0000"/>
                </a:solidFill>
                <a:latin typeface="Menlo" charset="0"/>
                <a:ea typeface="Menlo" charset="0"/>
                <a:cs typeface="Menlo" charset="0"/>
              </a:rPr>
              <a:t>ON</a:t>
            </a:r>
            <a:r>
              <a:rPr lang="en-US" sz="2000" dirty="0">
                <a:solidFill>
                  <a:schemeClr val="accent2"/>
                </a:solidFill>
                <a:latin typeface="Menlo" charset="0"/>
                <a:ea typeface="Menlo" charset="0"/>
                <a:cs typeface="Menlo" charset="0"/>
              </a:rPr>
              <a:t> </a:t>
            </a:r>
            <a:r>
              <a:rPr lang="en-US" sz="2000" dirty="0" err="1">
                <a:latin typeface="Menlo" charset="0"/>
                <a:ea typeface="Menlo" charset="0"/>
                <a:cs typeface="Menlo" charset="0"/>
              </a:rPr>
              <a:t>Product.name</a:t>
            </a:r>
            <a:r>
              <a:rPr lang="en-US" sz="2000" dirty="0">
                <a:latin typeface="Menlo" charset="0"/>
                <a:ea typeface="Menlo" charset="0"/>
                <a:cs typeface="Menlo" charset="0"/>
              </a:rPr>
              <a:t> = </a:t>
            </a:r>
            <a:r>
              <a:rPr lang="en-US" sz="2000" dirty="0" err="1">
                <a:latin typeface="Menlo" charset="0"/>
                <a:ea typeface="Menlo" charset="0"/>
                <a:cs typeface="Menlo" charset="0"/>
              </a:rPr>
              <a:t>Purchase.prodName</a:t>
            </a:r>
            <a:endParaRPr lang="en-US" sz="2000" dirty="0">
              <a:latin typeface="Menlo" charset="0"/>
              <a:ea typeface="Menlo" charset="0"/>
              <a:cs typeface="Menlo" charset="0"/>
            </a:endParaRPr>
          </a:p>
        </p:txBody>
      </p:sp>
      <p:sp>
        <p:nvSpPr>
          <p:cNvPr id="14" name="Rectangle 5"/>
          <p:cNvSpPr>
            <a:spLocks noChangeArrowheads="1"/>
          </p:cNvSpPr>
          <p:nvPr/>
        </p:nvSpPr>
        <p:spPr bwMode="auto">
          <a:xfrm>
            <a:off x="838200" y="4539602"/>
            <a:ext cx="6186309" cy="1046440"/>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spcBef>
                <a:spcPct val="20000"/>
              </a:spcBef>
            </a:pPr>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err="1">
                <a:latin typeface="Menlo" charset="0"/>
                <a:ea typeface="Menlo" charset="0"/>
                <a:cs typeface="Menlo" charset="0"/>
              </a:rPr>
              <a:t>Product.name</a:t>
            </a:r>
            <a:r>
              <a:rPr lang="en-US" sz="2000" dirty="0">
                <a:latin typeface="Menlo" charset="0"/>
                <a:ea typeface="Menlo" charset="0"/>
                <a:cs typeface="Menlo" charset="0"/>
              </a:rPr>
              <a:t>, </a:t>
            </a:r>
            <a:r>
              <a:rPr lang="en-US" sz="2000" dirty="0" err="1">
                <a:latin typeface="Menlo" charset="0"/>
                <a:ea typeface="Menlo" charset="0"/>
                <a:cs typeface="Menlo" charset="0"/>
              </a:rPr>
              <a:t>Purchase.store</a:t>
            </a:r>
            <a:endParaRPr lang="en-US" sz="2000" dirty="0">
              <a:latin typeface="Menlo" charset="0"/>
              <a:ea typeface="Menlo" charset="0"/>
              <a:cs typeface="Menlo" charset="0"/>
            </a:endParaRPr>
          </a:p>
          <a:p>
            <a:pPr>
              <a:lnSpc>
                <a:spcPct val="90000"/>
              </a:lnSpc>
              <a:spcBef>
                <a:spcPct val="20000"/>
              </a:spcBef>
            </a:pPr>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Product, Purchase</a:t>
            </a:r>
          </a:p>
          <a:p>
            <a:pPr>
              <a:lnSpc>
                <a:spcPct val="90000"/>
              </a:lnSpc>
              <a:spcBef>
                <a:spcPct val="20000"/>
              </a:spcBef>
            </a:pPr>
            <a:r>
              <a:rPr lang="en-US" sz="2000" dirty="0">
                <a:solidFill>
                  <a:schemeClr val="accent2"/>
                </a:solidFill>
                <a:latin typeface="Menlo" charset="0"/>
                <a:ea typeface="Menlo" charset="0"/>
                <a:cs typeface="Menlo" charset="0"/>
              </a:rPr>
              <a:t>WHERE</a:t>
            </a:r>
            <a:r>
              <a:rPr lang="en-US" sz="2000" dirty="0">
                <a:latin typeface="Menlo" charset="0"/>
                <a:ea typeface="Menlo" charset="0"/>
                <a:cs typeface="Menlo" charset="0"/>
              </a:rPr>
              <a:t>  </a:t>
            </a:r>
            <a:r>
              <a:rPr lang="en-US" sz="2000" dirty="0" err="1">
                <a:latin typeface="Menlo" charset="0"/>
                <a:ea typeface="Menlo" charset="0"/>
                <a:cs typeface="Menlo" charset="0"/>
              </a:rPr>
              <a:t>Product.name</a:t>
            </a:r>
            <a:r>
              <a:rPr lang="en-US" sz="2000" dirty="0">
                <a:latin typeface="Menlo" charset="0"/>
                <a:ea typeface="Menlo" charset="0"/>
                <a:cs typeface="Menlo" charset="0"/>
              </a:rPr>
              <a:t> = </a:t>
            </a:r>
            <a:r>
              <a:rPr lang="en-US" sz="2000" dirty="0" err="1">
                <a:latin typeface="Menlo" charset="0"/>
                <a:ea typeface="Menlo" charset="0"/>
                <a:cs typeface="Menlo" charset="0"/>
              </a:rPr>
              <a:t>Purchase.prodName</a:t>
            </a:r>
            <a:endParaRPr lang="en-US" sz="2000" dirty="0">
              <a:latin typeface="Menlo" charset="0"/>
              <a:ea typeface="Menlo" charset="0"/>
              <a:cs typeface="Menlo" charset="0"/>
            </a:endParaRPr>
          </a:p>
        </p:txBody>
      </p:sp>
      <p:sp>
        <p:nvSpPr>
          <p:cNvPr id="15" name="Rectangle 14"/>
          <p:cNvSpPr/>
          <p:nvPr/>
        </p:nvSpPr>
        <p:spPr>
          <a:xfrm>
            <a:off x="838200" y="2245855"/>
            <a:ext cx="4073294" cy="646331"/>
          </a:xfrm>
          <a:prstGeom prst="rect">
            <a:avLst/>
          </a:prstGeom>
          <a:solidFill>
            <a:schemeClr val="bg1"/>
          </a:solidFill>
          <a:ln>
            <a:solidFill>
              <a:schemeClr val="tx1"/>
            </a:solidFill>
          </a:ln>
          <a:effectLst>
            <a:outerShdw blurRad="50800" dist="12700" dir="2700000" algn="tl" rotWithShape="0">
              <a:prstClr val="black">
                <a:alpha val="40000"/>
              </a:prstClr>
            </a:outerShdw>
          </a:effectLst>
        </p:spPr>
        <p:txBody>
          <a:bodyPr wrap="square">
            <a:spAutoFit/>
          </a:bodyPr>
          <a:lstStyle/>
          <a:p>
            <a:pPr eaLnBrk="0" hangingPunct="0">
              <a:lnSpc>
                <a:spcPct val="90000"/>
              </a:lnSpc>
              <a:spcBef>
                <a:spcPct val="0"/>
              </a:spcBef>
              <a:buFontTx/>
              <a:buNone/>
            </a:pPr>
            <a:r>
              <a:rPr lang="en-US" sz="2000" dirty="0">
                <a:solidFill>
                  <a:schemeClr val="accent2"/>
                </a:solidFill>
                <a:latin typeface="Menlo" charset="0"/>
                <a:ea typeface="Menlo" charset="0"/>
                <a:cs typeface="Menlo" charset="0"/>
              </a:rPr>
              <a:t>Product(name, category)</a:t>
            </a:r>
          </a:p>
          <a:p>
            <a:pPr eaLnBrk="0" hangingPunct="0">
              <a:lnSpc>
                <a:spcPct val="90000"/>
              </a:lnSpc>
              <a:spcBef>
                <a:spcPct val="0"/>
              </a:spcBef>
              <a:buFontTx/>
              <a:buNone/>
            </a:pPr>
            <a:r>
              <a:rPr lang="en-US" sz="2000" dirty="0">
                <a:solidFill>
                  <a:schemeClr val="accent2"/>
                </a:solidFill>
                <a:latin typeface="Menlo" charset="0"/>
                <a:ea typeface="Menlo" charset="0"/>
                <a:cs typeface="Menlo" charset="0"/>
              </a:rPr>
              <a:t>Purchase(</a:t>
            </a:r>
            <a:r>
              <a:rPr lang="en-US" sz="2000" dirty="0" err="1">
                <a:solidFill>
                  <a:schemeClr val="accent2"/>
                </a:solidFill>
                <a:latin typeface="Menlo" charset="0"/>
                <a:ea typeface="Menlo" charset="0"/>
                <a:cs typeface="Menlo" charset="0"/>
              </a:rPr>
              <a:t>prodName</a:t>
            </a:r>
            <a:r>
              <a:rPr lang="en-US" sz="2000" dirty="0">
                <a:solidFill>
                  <a:schemeClr val="accent2"/>
                </a:solidFill>
                <a:latin typeface="Menlo" charset="0"/>
                <a:ea typeface="Menlo" charset="0"/>
                <a:cs typeface="Menlo" charset="0"/>
              </a:rPr>
              <a:t>, store)</a:t>
            </a:r>
            <a:endParaRPr lang="en-US" sz="2000" dirty="0">
              <a:latin typeface="Menlo" charset="0"/>
              <a:ea typeface="Menlo" charset="0"/>
              <a:cs typeface="Menlo" charset="0"/>
            </a:endParaRPr>
          </a:p>
        </p:txBody>
      </p:sp>
    </p:spTree>
    <p:extLst>
      <p:ext uri="{BB962C8B-B14F-4D97-AF65-F5344CB8AC3E}">
        <p14:creationId xmlns:p14="http://schemas.microsoft.com/office/powerpoint/2010/main" val="112979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7575"/>
                                        </p:tgtEl>
                                        <p:attrNameLst>
                                          <p:attrName>style.visibility</p:attrName>
                                        </p:attrNameLst>
                                      </p:cBhvr>
                                      <p:to>
                                        <p:strVal val="visible"/>
                                      </p:to>
                                    </p:set>
                                    <p:anim calcmode="lin" valueType="num">
                                      <p:cBhvr additive="base">
                                        <p:cTn id="7" dur="500" fill="hold"/>
                                        <p:tgtEl>
                                          <p:spTgt spid="237575"/>
                                        </p:tgtEl>
                                        <p:attrNameLst>
                                          <p:attrName>ppt_x</p:attrName>
                                        </p:attrNameLst>
                                      </p:cBhvr>
                                      <p:tavLst>
                                        <p:tav tm="0">
                                          <p:val>
                                            <p:strVal val="#ppt_x"/>
                                          </p:val>
                                        </p:tav>
                                        <p:tav tm="100000">
                                          <p:val>
                                            <p:strVal val="#ppt_x"/>
                                          </p:val>
                                        </p:tav>
                                      </p:tavLst>
                                    </p:anim>
                                    <p:anim calcmode="lin" valueType="num">
                                      <p:cBhvr additive="base">
                                        <p:cTn id="8" dur="500" fill="hold"/>
                                        <p:tgtEl>
                                          <p:spTgt spid="2375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7A94F4A-C74E-4167-A38B-CC16B6F5BB20}" type="slidenum">
              <a:rPr lang="en-US"/>
              <a:pPr/>
              <a:t>66</a:t>
            </a:fld>
            <a:endParaRPr lang="en-US"/>
          </a:p>
        </p:txBody>
      </p:sp>
      <p:sp>
        <p:nvSpPr>
          <p:cNvPr id="238594" name="Rectangle 2"/>
          <p:cNvSpPr>
            <a:spLocks noGrp="1" noChangeArrowheads="1"/>
          </p:cNvSpPr>
          <p:nvPr>
            <p:ph type="title"/>
          </p:nvPr>
        </p:nvSpPr>
        <p:spPr/>
        <p:txBody>
          <a:bodyPr/>
          <a:lstStyle/>
          <a:p>
            <a:r>
              <a:rPr lang="en-US" dirty="0"/>
              <a:t>Outer Joins</a:t>
            </a:r>
          </a:p>
        </p:txBody>
      </p:sp>
      <p:sp>
        <p:nvSpPr>
          <p:cNvPr id="238595" name="Rectangle 3"/>
          <p:cNvSpPr>
            <a:spLocks noGrp="1" noChangeArrowheads="1"/>
          </p:cNvSpPr>
          <p:nvPr>
            <p:ph type="body" idx="1"/>
          </p:nvPr>
        </p:nvSpPr>
        <p:spPr>
          <a:xfrm>
            <a:off x="838200" y="1828800"/>
            <a:ext cx="9601200" cy="4114800"/>
          </a:xfrm>
        </p:spPr>
        <p:txBody>
          <a:bodyPr/>
          <a:lstStyle/>
          <a:p>
            <a:r>
              <a:rPr lang="en-US" sz="2400" dirty="0"/>
              <a:t>An </a:t>
            </a:r>
            <a:r>
              <a:rPr lang="en-US" sz="2400" b="1" dirty="0"/>
              <a:t>outer join</a:t>
            </a:r>
            <a:r>
              <a:rPr lang="en-US" sz="2400" dirty="0"/>
              <a:t> returns tuples from the joined relations that don’t have a corresponding tuple in the other relations</a:t>
            </a:r>
          </a:p>
          <a:p>
            <a:pPr lvl="1"/>
            <a:r>
              <a:rPr lang="en-US" sz="2000" dirty="0"/>
              <a:t>I.e. If we join relations A and B on </a:t>
            </a:r>
            <a:r>
              <a:rPr lang="en-US" sz="2000" dirty="0" err="1"/>
              <a:t>a.X</a:t>
            </a:r>
            <a:r>
              <a:rPr lang="en-US" sz="2000" dirty="0"/>
              <a:t> = </a:t>
            </a:r>
            <a:r>
              <a:rPr lang="en-US" sz="2000" dirty="0" err="1"/>
              <a:t>b.X</a:t>
            </a:r>
            <a:r>
              <a:rPr lang="en-US" sz="2000" dirty="0"/>
              <a:t>, and there is an entry in A with X=5, but none in B with X=5…</a:t>
            </a:r>
          </a:p>
          <a:p>
            <a:pPr lvl="2"/>
            <a:r>
              <a:rPr lang="en-US" sz="1600" dirty="0"/>
              <a:t>A LEFT OUTER JOIN will return a tuple (a, NULL)!</a:t>
            </a:r>
          </a:p>
          <a:p>
            <a:endParaRPr lang="en-US" sz="2400" dirty="0"/>
          </a:p>
          <a:p>
            <a:r>
              <a:rPr lang="en-US" sz="2400" dirty="0"/>
              <a:t>Left outer joins in SQL:</a:t>
            </a:r>
            <a:r>
              <a:rPr lang="en-US" sz="2400" dirty="0">
                <a:solidFill>
                  <a:schemeClr val="accent2"/>
                </a:solidFill>
              </a:rPr>
              <a:t>	</a:t>
            </a:r>
            <a:endParaRPr lang="en-US" sz="2400" dirty="0"/>
          </a:p>
          <a:p>
            <a:pPr>
              <a:buFontTx/>
              <a:buNone/>
            </a:pPr>
            <a:endParaRPr lang="en-US" sz="2400" dirty="0"/>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2800190"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3  &gt;  Outer Joins</a:t>
              </a:r>
            </a:p>
          </p:txBody>
        </p:sp>
      </p:grpSp>
      <p:sp>
        <p:nvSpPr>
          <p:cNvPr id="10" name="Rectangle 4"/>
          <p:cNvSpPr>
            <a:spLocks noChangeArrowheads="1"/>
          </p:cNvSpPr>
          <p:nvPr/>
        </p:nvSpPr>
        <p:spPr bwMode="auto">
          <a:xfrm>
            <a:off x="4851400" y="4072483"/>
            <a:ext cx="6032421" cy="138499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spcBef>
                <a:spcPct val="20000"/>
              </a:spcBef>
            </a:pPr>
            <a:r>
              <a:rPr lang="en-US" sz="2000" dirty="0">
                <a:solidFill>
                  <a:schemeClr val="accent2"/>
                </a:solidFill>
                <a:latin typeface="Menlo" charset="0"/>
                <a:ea typeface="Menlo" charset="0"/>
                <a:cs typeface="Menlo" charset="0"/>
              </a:rPr>
              <a:t>SELECT</a:t>
            </a:r>
            <a:r>
              <a:rPr lang="en-US" sz="2000" dirty="0">
                <a:latin typeface="Menlo" charset="0"/>
                <a:ea typeface="Menlo" charset="0"/>
                <a:cs typeface="Menlo" charset="0"/>
              </a:rPr>
              <a:t> </a:t>
            </a:r>
            <a:r>
              <a:rPr lang="en-US" sz="2000" dirty="0" err="1">
                <a:latin typeface="Menlo" charset="0"/>
                <a:ea typeface="Menlo" charset="0"/>
                <a:cs typeface="Menlo" charset="0"/>
              </a:rPr>
              <a:t>Product.name</a:t>
            </a:r>
            <a:r>
              <a:rPr lang="en-US" sz="2000" dirty="0">
                <a:latin typeface="Menlo" charset="0"/>
                <a:ea typeface="Menlo" charset="0"/>
                <a:cs typeface="Menlo" charset="0"/>
              </a:rPr>
              <a:t>, </a:t>
            </a:r>
            <a:r>
              <a:rPr lang="en-US" sz="2000" dirty="0" err="1">
                <a:latin typeface="Menlo" charset="0"/>
                <a:ea typeface="Menlo" charset="0"/>
                <a:cs typeface="Menlo" charset="0"/>
              </a:rPr>
              <a:t>Purchase.store</a:t>
            </a:r>
            <a:endParaRPr lang="en-US" sz="2000" dirty="0">
              <a:latin typeface="Menlo" charset="0"/>
              <a:ea typeface="Menlo" charset="0"/>
              <a:cs typeface="Menlo" charset="0"/>
            </a:endParaRPr>
          </a:p>
          <a:p>
            <a:pPr>
              <a:lnSpc>
                <a:spcPct val="90000"/>
              </a:lnSpc>
              <a:spcBef>
                <a:spcPct val="20000"/>
              </a:spcBef>
            </a:pPr>
            <a:r>
              <a:rPr lang="en-US" sz="2000" dirty="0">
                <a:solidFill>
                  <a:schemeClr val="accent2"/>
                </a:solidFill>
                <a:latin typeface="Menlo" charset="0"/>
                <a:ea typeface="Menlo" charset="0"/>
                <a:cs typeface="Menlo" charset="0"/>
              </a:rPr>
              <a:t>FROM</a:t>
            </a:r>
            <a:r>
              <a:rPr lang="en-US" sz="2000" dirty="0">
                <a:latin typeface="Menlo" charset="0"/>
                <a:ea typeface="Menlo" charset="0"/>
                <a:cs typeface="Menlo" charset="0"/>
              </a:rPr>
              <a:t>   Product </a:t>
            </a:r>
          </a:p>
          <a:p>
            <a:pPr>
              <a:lnSpc>
                <a:spcPct val="90000"/>
              </a:lnSpc>
              <a:spcBef>
                <a:spcPct val="20000"/>
              </a:spcBef>
            </a:pPr>
            <a:r>
              <a:rPr lang="en-US" sz="2000" dirty="0">
                <a:solidFill>
                  <a:schemeClr val="accent2"/>
                </a:solidFill>
                <a:latin typeface="Menlo" charset="0"/>
                <a:ea typeface="Menlo" charset="0"/>
                <a:cs typeface="Menlo" charset="0"/>
              </a:rPr>
              <a:t>  </a:t>
            </a:r>
            <a:r>
              <a:rPr lang="en-US" sz="2000" dirty="0">
                <a:solidFill>
                  <a:srgbClr val="FF0000"/>
                </a:solidFill>
                <a:latin typeface="Menlo" charset="0"/>
                <a:ea typeface="Menlo" charset="0"/>
                <a:cs typeface="Menlo" charset="0"/>
              </a:rPr>
              <a:t>LEFT OUTER JOIN </a:t>
            </a:r>
            <a:r>
              <a:rPr lang="en-US" sz="2000" dirty="0">
                <a:latin typeface="Menlo" charset="0"/>
                <a:ea typeface="Menlo" charset="0"/>
                <a:cs typeface="Menlo" charset="0"/>
              </a:rPr>
              <a:t>Purchase </a:t>
            </a:r>
            <a:r>
              <a:rPr lang="en-US" sz="2000" dirty="0">
                <a:solidFill>
                  <a:srgbClr val="FF0000"/>
                </a:solidFill>
                <a:latin typeface="Menlo" charset="0"/>
                <a:ea typeface="Menlo" charset="0"/>
                <a:cs typeface="Menlo" charset="0"/>
              </a:rPr>
              <a:t>ON</a:t>
            </a:r>
            <a:r>
              <a:rPr lang="en-US" sz="2000" dirty="0">
                <a:solidFill>
                  <a:schemeClr val="accent2"/>
                </a:solidFill>
                <a:latin typeface="Menlo" charset="0"/>
                <a:ea typeface="Menlo" charset="0"/>
                <a:cs typeface="Menlo" charset="0"/>
              </a:rPr>
              <a:t> </a:t>
            </a:r>
          </a:p>
          <a:p>
            <a:pPr>
              <a:lnSpc>
                <a:spcPct val="90000"/>
              </a:lnSpc>
              <a:spcBef>
                <a:spcPct val="20000"/>
              </a:spcBef>
            </a:pPr>
            <a:r>
              <a:rPr lang="en-US" sz="2000" dirty="0">
                <a:solidFill>
                  <a:schemeClr val="accent2"/>
                </a:solidFill>
                <a:latin typeface="Menlo" charset="0"/>
                <a:ea typeface="Menlo" charset="0"/>
                <a:cs typeface="Menlo" charset="0"/>
              </a:rPr>
              <a:t>	</a:t>
            </a:r>
            <a:r>
              <a:rPr lang="en-US" sz="2000" dirty="0" err="1">
                <a:latin typeface="Menlo" charset="0"/>
                <a:ea typeface="Menlo" charset="0"/>
                <a:cs typeface="Menlo" charset="0"/>
              </a:rPr>
              <a:t>Product.name</a:t>
            </a:r>
            <a:r>
              <a:rPr lang="en-US" sz="2000" dirty="0">
                <a:latin typeface="Menlo" charset="0"/>
                <a:ea typeface="Menlo" charset="0"/>
                <a:cs typeface="Menlo" charset="0"/>
              </a:rPr>
              <a:t> = </a:t>
            </a:r>
            <a:r>
              <a:rPr lang="en-US" sz="2000" dirty="0" err="1">
                <a:latin typeface="Menlo" charset="0"/>
                <a:ea typeface="Menlo" charset="0"/>
                <a:cs typeface="Menlo" charset="0"/>
              </a:rPr>
              <a:t>Purchase.prodName</a:t>
            </a:r>
            <a:endParaRPr lang="en-US" sz="2000" dirty="0">
              <a:latin typeface="Menlo" charset="0"/>
              <a:ea typeface="Menlo" charset="0"/>
              <a:cs typeface="Menlo" charset="0"/>
            </a:endParaRPr>
          </a:p>
        </p:txBody>
      </p:sp>
      <p:sp>
        <p:nvSpPr>
          <p:cNvPr id="11" name="Rectangle 7"/>
          <p:cNvSpPr>
            <a:spLocks noChangeArrowheads="1"/>
          </p:cNvSpPr>
          <p:nvPr/>
        </p:nvSpPr>
        <p:spPr bwMode="auto">
          <a:xfrm>
            <a:off x="3210017" y="5937609"/>
            <a:ext cx="5771965" cy="424732"/>
          </a:xfrm>
          <a:prstGeom prst="rect">
            <a:avLst/>
          </a:prstGeom>
          <a:solidFill>
            <a:schemeClr val="accent4">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spcBef>
                <a:spcPct val="20000"/>
              </a:spcBef>
            </a:pPr>
            <a:r>
              <a:rPr lang="en-US" sz="2400" dirty="0">
                <a:latin typeface="+mj-lt"/>
              </a:rPr>
              <a:t>Now we’ll get products even if they </a:t>
            </a:r>
            <a:r>
              <a:rPr lang="en-US" sz="2400">
                <a:latin typeface="+mj-lt"/>
              </a:rPr>
              <a:t>didn’t sell</a:t>
            </a:r>
            <a:endParaRPr lang="en-US" sz="24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85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85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8595">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P spid="10" grpId="0" animBg="1"/>
      <p:bldP spid="1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4"/>
          <p:cNvSpPr>
            <a:spLocks noGrp="1"/>
          </p:cNvSpPr>
          <p:nvPr>
            <p:ph type="sldNum" sz="quarter" idx="12"/>
          </p:nvPr>
        </p:nvSpPr>
        <p:spPr/>
        <p:txBody>
          <a:bodyPr/>
          <a:lstStyle/>
          <a:p>
            <a:fld id="{CC637351-EFAE-48B2-8CF8-756A43F9162D}" type="slidenum">
              <a:rPr lang="en-US"/>
              <a:pPr/>
              <a:t>67</a:t>
            </a:fld>
            <a:endParaRPr lang="en-US"/>
          </a:p>
        </p:txBody>
      </p:sp>
      <p:graphicFrame>
        <p:nvGraphicFramePr>
          <p:cNvPr id="239618" name="Group 2"/>
          <p:cNvGraphicFramePr>
            <a:graphicFrameLocks noGrp="1"/>
          </p:cNvGraphicFramePr>
          <p:nvPr>
            <p:extLst>
              <p:ext uri="{D42A27DB-BD31-4B8C-83A1-F6EECF244321}">
                <p14:modId xmlns:p14="http://schemas.microsoft.com/office/powerpoint/2010/main" val="3958776922"/>
              </p:ext>
            </p:extLst>
          </p:nvPr>
        </p:nvGraphicFramePr>
        <p:xfrm>
          <a:off x="1981200" y="1828800"/>
          <a:ext cx="3048000" cy="20320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accent2"/>
                          </a:solidFill>
                          <a:effectLst/>
                          <a:latin typeface="Times New Roman" charset="0"/>
                        </a:rPr>
                        <a:t>name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accent2"/>
                          </a:solidFill>
                          <a:effectLst/>
                          <a:latin typeface="Times New Roman" charset="0"/>
                        </a:rPr>
                        <a:t>category</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Gizmo</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gadget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Camera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Photo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OneClick</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charset="0"/>
                        </a:rPr>
                        <a:t>Photo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39635" name="Group 19"/>
          <p:cNvGraphicFramePr>
            <a:graphicFrameLocks noGrp="1"/>
          </p:cNvGraphicFramePr>
          <p:nvPr>
            <p:extLst>
              <p:ext uri="{D42A27DB-BD31-4B8C-83A1-F6EECF244321}">
                <p14:modId xmlns:p14="http://schemas.microsoft.com/office/powerpoint/2010/main" val="394666125"/>
              </p:ext>
            </p:extLst>
          </p:nvPr>
        </p:nvGraphicFramePr>
        <p:xfrm>
          <a:off x="6553200" y="1828800"/>
          <a:ext cx="3048000" cy="20320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accent2"/>
                          </a:solidFill>
                          <a:effectLst/>
                          <a:latin typeface="Times New Roman" charset="0"/>
                        </a:rPr>
                        <a:t>prodName</a:t>
                      </a:r>
                      <a:endParaRPr kumimoji="0" lang="en-US" sz="1600" b="0" i="0" u="none" strike="noStrike" cap="none" normalizeH="0" baseline="0" dirty="0">
                        <a:ln>
                          <a:noFill/>
                        </a:ln>
                        <a:solidFill>
                          <a:schemeClr val="accent2"/>
                        </a:solidFill>
                        <a:effectLst/>
                        <a:latin typeface="Times New Roman"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accent2"/>
                          </a:solidFill>
                          <a:effectLst/>
                          <a:latin typeface="Times New Roman" charset="0"/>
                        </a:rPr>
                        <a:t>store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Gizmo</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Wiz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Camera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Ritz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Camera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charset="0"/>
                        </a:rPr>
                        <a:t>Wiz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39652" name="Group 36"/>
          <p:cNvGraphicFramePr>
            <a:graphicFrameLocks noGrp="1"/>
          </p:cNvGraphicFramePr>
          <p:nvPr>
            <p:extLst>
              <p:ext uri="{D42A27DB-BD31-4B8C-83A1-F6EECF244321}">
                <p14:modId xmlns:p14="http://schemas.microsoft.com/office/powerpoint/2010/main" val="2780293347"/>
              </p:ext>
            </p:extLst>
          </p:nvPr>
        </p:nvGraphicFramePr>
        <p:xfrm>
          <a:off x="7620000" y="4181475"/>
          <a:ext cx="3048000" cy="20320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accent2"/>
                          </a:solidFill>
                          <a:effectLst/>
                          <a:latin typeface="Times New Roman" charset="0"/>
                        </a:rPr>
                        <a:t>name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accent2"/>
                          </a:solidFill>
                          <a:effectLst/>
                          <a:latin typeface="Times New Roman" charset="0"/>
                        </a:rPr>
                        <a:t>store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Gizmo</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Wiz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Camera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Ritz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Camera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charset="0"/>
                        </a:rPr>
                        <a:t>Wiz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9672" name="Rectangle 56"/>
          <p:cNvSpPr>
            <a:spLocks noChangeArrowheads="1"/>
          </p:cNvSpPr>
          <p:nvPr/>
        </p:nvSpPr>
        <p:spPr bwMode="auto">
          <a:xfrm>
            <a:off x="1981201" y="1295401"/>
            <a:ext cx="1163973" cy="461665"/>
          </a:xfrm>
          <a:prstGeom prst="rect">
            <a:avLst/>
          </a:prstGeom>
          <a:noFill/>
          <a:ln w="9525">
            <a:noFill/>
            <a:miter lim="800000"/>
            <a:headEnd/>
            <a:tailEnd/>
          </a:ln>
          <a:effectLst/>
        </p:spPr>
        <p:txBody>
          <a:bodyPr wrap="none">
            <a:spAutoFit/>
          </a:bodyPr>
          <a:lstStyle/>
          <a:p>
            <a:r>
              <a:rPr lang="en-US" sz="2400">
                <a:solidFill>
                  <a:schemeClr val="accent2"/>
                </a:solidFill>
              </a:rPr>
              <a:t>Product</a:t>
            </a:r>
          </a:p>
        </p:txBody>
      </p:sp>
      <p:sp>
        <p:nvSpPr>
          <p:cNvPr id="239673" name="Rectangle 57"/>
          <p:cNvSpPr>
            <a:spLocks noChangeArrowheads="1"/>
          </p:cNvSpPr>
          <p:nvPr/>
        </p:nvSpPr>
        <p:spPr bwMode="auto">
          <a:xfrm>
            <a:off x="6553200" y="1295401"/>
            <a:ext cx="1321708" cy="461665"/>
          </a:xfrm>
          <a:prstGeom prst="rect">
            <a:avLst/>
          </a:prstGeom>
          <a:noFill/>
          <a:ln w="9525">
            <a:noFill/>
            <a:miter lim="800000"/>
            <a:headEnd/>
            <a:tailEnd/>
          </a:ln>
          <a:effectLst/>
        </p:spPr>
        <p:txBody>
          <a:bodyPr wrap="none">
            <a:spAutoFit/>
          </a:bodyPr>
          <a:lstStyle/>
          <a:p>
            <a:r>
              <a:rPr lang="en-US" sz="2400">
                <a:solidFill>
                  <a:schemeClr val="accent2"/>
                </a:solidFill>
              </a:rPr>
              <a:t>Purchase</a:t>
            </a:r>
          </a:p>
        </p:txBody>
      </p:sp>
      <p:sp>
        <p:nvSpPr>
          <p:cNvPr id="8" name="Rectangle 2"/>
          <p:cNvSpPr>
            <a:spLocks noGrp="1" noChangeArrowheads="1"/>
          </p:cNvSpPr>
          <p:nvPr>
            <p:ph type="title"/>
          </p:nvPr>
        </p:nvSpPr>
        <p:spPr>
          <a:xfrm>
            <a:off x="914400" y="458687"/>
            <a:ext cx="8229600" cy="1143000"/>
          </a:xfrm>
        </p:spPr>
        <p:txBody>
          <a:bodyPr/>
          <a:lstStyle/>
          <a:p>
            <a:r>
              <a:rPr lang="en-US" dirty="0"/>
              <a:t>INNER JOIN:</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800190"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3  &gt;  Outer Joins</a:t>
              </a:r>
            </a:p>
          </p:txBody>
        </p:sp>
      </p:grpSp>
      <p:sp>
        <p:nvSpPr>
          <p:cNvPr id="12" name="Rectangle 4"/>
          <p:cNvSpPr>
            <a:spLocks noChangeArrowheads="1"/>
          </p:cNvSpPr>
          <p:nvPr/>
        </p:nvSpPr>
        <p:spPr bwMode="auto">
          <a:xfrm>
            <a:off x="564060" y="4478277"/>
            <a:ext cx="5989140" cy="12557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spcBef>
                <a:spcPct val="20000"/>
              </a:spcBef>
            </a:pPr>
            <a:r>
              <a:rPr lang="en-US" dirty="0">
                <a:solidFill>
                  <a:schemeClr val="accent2"/>
                </a:solidFill>
                <a:latin typeface="Menlo" charset="0"/>
                <a:ea typeface="Menlo" charset="0"/>
                <a:cs typeface="Menlo" charset="0"/>
              </a:rPr>
              <a:t>SELECT</a:t>
            </a:r>
            <a:r>
              <a:rPr lang="en-US" dirty="0">
                <a:latin typeface="Menlo" charset="0"/>
                <a:ea typeface="Menlo" charset="0"/>
                <a:cs typeface="Menlo" charset="0"/>
              </a:rPr>
              <a:t> </a:t>
            </a:r>
            <a:r>
              <a:rPr lang="en-US" dirty="0" err="1">
                <a:latin typeface="Menlo" charset="0"/>
                <a:ea typeface="Menlo" charset="0"/>
                <a:cs typeface="Menlo" charset="0"/>
              </a:rPr>
              <a:t>Product.name</a:t>
            </a:r>
            <a:r>
              <a:rPr lang="en-US" dirty="0">
                <a:latin typeface="Menlo" charset="0"/>
                <a:ea typeface="Menlo" charset="0"/>
                <a:cs typeface="Menlo" charset="0"/>
              </a:rPr>
              <a:t>, </a:t>
            </a:r>
            <a:r>
              <a:rPr lang="en-US" dirty="0" err="1">
                <a:latin typeface="Menlo" charset="0"/>
                <a:ea typeface="Menlo" charset="0"/>
                <a:cs typeface="Menlo" charset="0"/>
              </a:rPr>
              <a:t>Purchase.store</a:t>
            </a:r>
            <a:endParaRPr lang="en-US" dirty="0">
              <a:latin typeface="Menlo" charset="0"/>
              <a:ea typeface="Menlo" charset="0"/>
              <a:cs typeface="Menlo" charset="0"/>
            </a:endParaRPr>
          </a:p>
          <a:p>
            <a:pPr>
              <a:lnSpc>
                <a:spcPct val="90000"/>
              </a:lnSpc>
              <a:spcBef>
                <a:spcPct val="20000"/>
              </a:spcBef>
            </a:pPr>
            <a:r>
              <a:rPr lang="en-US" dirty="0">
                <a:solidFill>
                  <a:schemeClr val="accent2"/>
                </a:solidFill>
                <a:latin typeface="Menlo" charset="0"/>
                <a:ea typeface="Menlo" charset="0"/>
                <a:cs typeface="Menlo" charset="0"/>
              </a:rPr>
              <a:t>FROM</a:t>
            </a:r>
            <a:r>
              <a:rPr lang="en-US" dirty="0">
                <a:latin typeface="Menlo" charset="0"/>
                <a:ea typeface="Menlo" charset="0"/>
                <a:cs typeface="Menlo" charset="0"/>
              </a:rPr>
              <a:t>   Product </a:t>
            </a:r>
          </a:p>
          <a:p>
            <a:pPr>
              <a:lnSpc>
                <a:spcPct val="90000"/>
              </a:lnSpc>
              <a:spcBef>
                <a:spcPct val="20000"/>
              </a:spcBef>
            </a:pPr>
            <a:r>
              <a:rPr lang="en-US" dirty="0">
                <a:solidFill>
                  <a:schemeClr val="accent2"/>
                </a:solidFill>
                <a:latin typeface="Menlo" charset="0"/>
                <a:ea typeface="Menlo" charset="0"/>
                <a:cs typeface="Menlo" charset="0"/>
              </a:rPr>
              <a:t>  </a:t>
            </a:r>
            <a:r>
              <a:rPr lang="en-US" dirty="0">
                <a:solidFill>
                  <a:srgbClr val="FF0000"/>
                </a:solidFill>
                <a:latin typeface="Menlo" charset="0"/>
                <a:ea typeface="Menlo" charset="0"/>
                <a:cs typeface="Menlo" charset="0"/>
              </a:rPr>
              <a:t>INNER JOIN </a:t>
            </a:r>
            <a:r>
              <a:rPr lang="en-US" dirty="0">
                <a:latin typeface="Menlo" charset="0"/>
                <a:ea typeface="Menlo" charset="0"/>
                <a:cs typeface="Menlo" charset="0"/>
              </a:rPr>
              <a:t>Purchase </a:t>
            </a:r>
          </a:p>
          <a:p>
            <a:pPr>
              <a:lnSpc>
                <a:spcPct val="90000"/>
              </a:lnSpc>
              <a:spcBef>
                <a:spcPct val="20000"/>
              </a:spcBef>
            </a:pPr>
            <a:r>
              <a:rPr lang="en-US" dirty="0">
                <a:solidFill>
                  <a:srgbClr val="FF0000"/>
                </a:solidFill>
                <a:latin typeface="Menlo" charset="0"/>
                <a:ea typeface="Menlo" charset="0"/>
                <a:cs typeface="Menlo" charset="0"/>
              </a:rPr>
              <a:t>	ON</a:t>
            </a:r>
            <a:r>
              <a:rPr lang="en-US" dirty="0">
                <a:solidFill>
                  <a:schemeClr val="accent2"/>
                </a:solidFill>
                <a:latin typeface="Menlo" charset="0"/>
                <a:ea typeface="Menlo" charset="0"/>
                <a:cs typeface="Menlo" charset="0"/>
              </a:rPr>
              <a:t> </a:t>
            </a:r>
            <a:r>
              <a:rPr lang="en-US" dirty="0" err="1">
                <a:latin typeface="Menlo" charset="0"/>
                <a:ea typeface="Menlo" charset="0"/>
                <a:cs typeface="Menlo" charset="0"/>
              </a:rPr>
              <a:t>Product.name</a:t>
            </a:r>
            <a:r>
              <a:rPr lang="en-US" dirty="0">
                <a:latin typeface="Menlo" charset="0"/>
                <a:ea typeface="Menlo" charset="0"/>
                <a:cs typeface="Menlo" charset="0"/>
              </a:rPr>
              <a:t> = </a:t>
            </a:r>
            <a:r>
              <a:rPr lang="en-US" dirty="0" err="1">
                <a:latin typeface="Menlo" charset="0"/>
                <a:ea typeface="Menlo" charset="0"/>
                <a:cs typeface="Menlo" charset="0"/>
              </a:rPr>
              <a:t>Purchase.prodName</a:t>
            </a:r>
            <a:endParaRPr lang="en-US" dirty="0">
              <a:latin typeface="Menlo" charset="0"/>
              <a:ea typeface="Menlo" charset="0"/>
              <a:cs typeface="Menlo" charset="0"/>
            </a:endParaRPr>
          </a:p>
        </p:txBody>
      </p:sp>
      <p:sp>
        <p:nvSpPr>
          <p:cNvPr id="2" name="TextBox 1"/>
          <p:cNvSpPr txBox="1"/>
          <p:nvPr/>
        </p:nvSpPr>
        <p:spPr>
          <a:xfrm>
            <a:off x="564060" y="5929458"/>
            <a:ext cx="4122240" cy="58477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1600" dirty="0"/>
              <a:t>Note: another equivalent way to write an INNER JOIN!</a:t>
            </a:r>
          </a:p>
        </p:txBody>
      </p:sp>
      <p:sp>
        <p:nvSpPr>
          <p:cNvPr id="3" name="Right Arrow 2"/>
          <p:cNvSpPr/>
          <p:nvPr/>
        </p:nvSpPr>
        <p:spPr>
          <a:xfrm>
            <a:off x="6807200" y="5051912"/>
            <a:ext cx="584200" cy="2794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2396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animBg="1"/>
      <p:bldP spid="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4"/>
          <p:cNvSpPr>
            <a:spLocks noGrp="1"/>
          </p:cNvSpPr>
          <p:nvPr>
            <p:ph type="sldNum" sz="quarter" idx="12"/>
          </p:nvPr>
        </p:nvSpPr>
        <p:spPr/>
        <p:txBody>
          <a:bodyPr/>
          <a:lstStyle/>
          <a:p>
            <a:fld id="{CC637351-EFAE-48B2-8CF8-756A43F9162D}" type="slidenum">
              <a:rPr lang="en-US"/>
              <a:pPr/>
              <a:t>68</a:t>
            </a:fld>
            <a:endParaRPr lang="en-US"/>
          </a:p>
        </p:txBody>
      </p:sp>
      <p:graphicFrame>
        <p:nvGraphicFramePr>
          <p:cNvPr id="239618" name="Group 2"/>
          <p:cNvGraphicFramePr>
            <a:graphicFrameLocks noGrp="1"/>
          </p:cNvGraphicFramePr>
          <p:nvPr>
            <p:extLst>
              <p:ext uri="{D42A27DB-BD31-4B8C-83A1-F6EECF244321}">
                <p14:modId xmlns:p14="http://schemas.microsoft.com/office/powerpoint/2010/main" val="1717625826"/>
              </p:ext>
            </p:extLst>
          </p:nvPr>
        </p:nvGraphicFramePr>
        <p:xfrm>
          <a:off x="1981200" y="1828800"/>
          <a:ext cx="3048000" cy="20320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accent2"/>
                          </a:solidFill>
                          <a:effectLst/>
                          <a:latin typeface="Times New Roman" charset="0"/>
                        </a:rPr>
                        <a:t>name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accent2"/>
                          </a:solidFill>
                          <a:effectLst/>
                          <a:latin typeface="Times New Roman" charset="0"/>
                        </a:rPr>
                        <a:t>category</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Gizmo</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gadget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Camera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Photo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OneClick</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charset="0"/>
                        </a:rPr>
                        <a:t>Photo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39635" name="Group 19"/>
          <p:cNvGraphicFramePr>
            <a:graphicFrameLocks noGrp="1"/>
          </p:cNvGraphicFramePr>
          <p:nvPr>
            <p:extLst>
              <p:ext uri="{D42A27DB-BD31-4B8C-83A1-F6EECF244321}">
                <p14:modId xmlns:p14="http://schemas.microsoft.com/office/powerpoint/2010/main" val="3746668794"/>
              </p:ext>
            </p:extLst>
          </p:nvPr>
        </p:nvGraphicFramePr>
        <p:xfrm>
          <a:off x="6553200" y="1828800"/>
          <a:ext cx="3048000" cy="20320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accent2"/>
                          </a:solidFill>
                          <a:effectLst/>
                          <a:latin typeface="Times New Roman" charset="0"/>
                        </a:rPr>
                        <a:t>prodName</a:t>
                      </a:r>
                      <a:endParaRPr kumimoji="0" lang="en-US" sz="1600" b="0" i="0" u="none" strike="noStrike" cap="none" normalizeH="0" baseline="0" dirty="0">
                        <a:ln>
                          <a:noFill/>
                        </a:ln>
                        <a:solidFill>
                          <a:schemeClr val="accent2"/>
                        </a:solidFill>
                        <a:effectLst/>
                        <a:latin typeface="Times New Roman"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accent2"/>
                          </a:solidFill>
                          <a:effectLst/>
                          <a:latin typeface="Times New Roman" charset="0"/>
                        </a:rPr>
                        <a:t>store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Gizmo</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Wiz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Camera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Ritz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Camera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charset="0"/>
                        </a:rPr>
                        <a:t>Wiz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39652" name="Group 36"/>
          <p:cNvGraphicFramePr>
            <a:graphicFrameLocks noGrp="1"/>
          </p:cNvGraphicFramePr>
          <p:nvPr>
            <p:extLst>
              <p:ext uri="{D42A27DB-BD31-4B8C-83A1-F6EECF244321}">
                <p14:modId xmlns:p14="http://schemas.microsoft.com/office/powerpoint/2010/main" val="336457850"/>
              </p:ext>
            </p:extLst>
          </p:nvPr>
        </p:nvGraphicFramePr>
        <p:xfrm>
          <a:off x="7620000" y="4181475"/>
          <a:ext cx="3048000" cy="25400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accent2"/>
                          </a:solidFill>
                          <a:effectLst/>
                          <a:latin typeface="Times New Roman" charset="0"/>
                        </a:rPr>
                        <a:t>name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accent2"/>
                          </a:solidFill>
                          <a:effectLst/>
                          <a:latin typeface="Times New Roman" charset="0"/>
                        </a:rPr>
                        <a:t>store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Gizmo</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charset="0"/>
                        </a:rPr>
                        <a:t>Wiz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Camera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Ritz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Camera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Wiz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charset="0"/>
                        </a:rPr>
                        <a:t>OneClick</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FF5050"/>
                          </a:solidFill>
                          <a:effectLst/>
                          <a:latin typeface="Times New Roman" charset="0"/>
                        </a:rPr>
                        <a:t>NULL</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39672" name="Rectangle 56"/>
          <p:cNvSpPr>
            <a:spLocks noChangeArrowheads="1"/>
          </p:cNvSpPr>
          <p:nvPr/>
        </p:nvSpPr>
        <p:spPr bwMode="auto">
          <a:xfrm>
            <a:off x="1981201" y="1295401"/>
            <a:ext cx="1163973" cy="461665"/>
          </a:xfrm>
          <a:prstGeom prst="rect">
            <a:avLst/>
          </a:prstGeom>
          <a:noFill/>
          <a:ln w="9525">
            <a:noFill/>
            <a:miter lim="800000"/>
            <a:headEnd/>
            <a:tailEnd/>
          </a:ln>
          <a:effectLst/>
        </p:spPr>
        <p:txBody>
          <a:bodyPr wrap="none">
            <a:spAutoFit/>
          </a:bodyPr>
          <a:lstStyle/>
          <a:p>
            <a:r>
              <a:rPr lang="en-US" sz="2400">
                <a:solidFill>
                  <a:schemeClr val="accent2"/>
                </a:solidFill>
              </a:rPr>
              <a:t>Product</a:t>
            </a:r>
          </a:p>
        </p:txBody>
      </p:sp>
      <p:sp>
        <p:nvSpPr>
          <p:cNvPr id="239673" name="Rectangle 57"/>
          <p:cNvSpPr>
            <a:spLocks noChangeArrowheads="1"/>
          </p:cNvSpPr>
          <p:nvPr/>
        </p:nvSpPr>
        <p:spPr bwMode="auto">
          <a:xfrm>
            <a:off x="6553200" y="1295401"/>
            <a:ext cx="1321708" cy="461665"/>
          </a:xfrm>
          <a:prstGeom prst="rect">
            <a:avLst/>
          </a:prstGeom>
          <a:noFill/>
          <a:ln w="9525">
            <a:noFill/>
            <a:miter lim="800000"/>
            <a:headEnd/>
            <a:tailEnd/>
          </a:ln>
          <a:effectLst/>
        </p:spPr>
        <p:txBody>
          <a:bodyPr wrap="none">
            <a:spAutoFit/>
          </a:bodyPr>
          <a:lstStyle/>
          <a:p>
            <a:r>
              <a:rPr lang="en-US" sz="2400">
                <a:solidFill>
                  <a:schemeClr val="accent2"/>
                </a:solidFill>
              </a:rPr>
              <a:t>Purchase</a:t>
            </a:r>
          </a:p>
        </p:txBody>
      </p:sp>
      <p:sp>
        <p:nvSpPr>
          <p:cNvPr id="8" name="Rectangle 2"/>
          <p:cNvSpPr>
            <a:spLocks noGrp="1" noChangeArrowheads="1"/>
          </p:cNvSpPr>
          <p:nvPr>
            <p:ph type="title"/>
          </p:nvPr>
        </p:nvSpPr>
        <p:spPr>
          <a:xfrm>
            <a:off x="914400" y="458687"/>
            <a:ext cx="8229600" cy="1143000"/>
          </a:xfrm>
        </p:spPr>
        <p:txBody>
          <a:bodyPr/>
          <a:lstStyle/>
          <a:p>
            <a:r>
              <a:rPr lang="en-US" dirty="0"/>
              <a:t>LEFT OUTER JOIN:</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2800190"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3  &gt;  Outer Joins</a:t>
              </a:r>
            </a:p>
          </p:txBody>
        </p:sp>
      </p:grpSp>
      <p:sp>
        <p:nvSpPr>
          <p:cNvPr id="12" name="Rectangle 4"/>
          <p:cNvSpPr>
            <a:spLocks noChangeArrowheads="1"/>
          </p:cNvSpPr>
          <p:nvPr/>
        </p:nvSpPr>
        <p:spPr bwMode="auto">
          <a:xfrm>
            <a:off x="564060" y="4798977"/>
            <a:ext cx="5989140" cy="12557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a:lnSpc>
                <a:spcPct val="90000"/>
              </a:lnSpc>
              <a:spcBef>
                <a:spcPct val="20000"/>
              </a:spcBef>
            </a:pPr>
            <a:r>
              <a:rPr lang="en-US" dirty="0">
                <a:solidFill>
                  <a:schemeClr val="accent2"/>
                </a:solidFill>
                <a:latin typeface="Menlo" charset="0"/>
                <a:ea typeface="Menlo" charset="0"/>
                <a:cs typeface="Menlo" charset="0"/>
              </a:rPr>
              <a:t>SELECT</a:t>
            </a:r>
            <a:r>
              <a:rPr lang="en-US" dirty="0">
                <a:latin typeface="Menlo" charset="0"/>
                <a:ea typeface="Menlo" charset="0"/>
                <a:cs typeface="Menlo" charset="0"/>
              </a:rPr>
              <a:t> </a:t>
            </a:r>
            <a:r>
              <a:rPr lang="en-US" dirty="0" err="1">
                <a:latin typeface="Menlo" charset="0"/>
                <a:ea typeface="Menlo" charset="0"/>
                <a:cs typeface="Menlo" charset="0"/>
              </a:rPr>
              <a:t>Product.name</a:t>
            </a:r>
            <a:r>
              <a:rPr lang="en-US" dirty="0">
                <a:latin typeface="Menlo" charset="0"/>
                <a:ea typeface="Menlo" charset="0"/>
                <a:cs typeface="Menlo" charset="0"/>
              </a:rPr>
              <a:t>, </a:t>
            </a:r>
            <a:r>
              <a:rPr lang="en-US" dirty="0" err="1">
                <a:latin typeface="Menlo" charset="0"/>
                <a:ea typeface="Menlo" charset="0"/>
                <a:cs typeface="Menlo" charset="0"/>
              </a:rPr>
              <a:t>Purchase.store</a:t>
            </a:r>
            <a:endParaRPr lang="en-US" dirty="0">
              <a:latin typeface="Menlo" charset="0"/>
              <a:ea typeface="Menlo" charset="0"/>
              <a:cs typeface="Menlo" charset="0"/>
            </a:endParaRPr>
          </a:p>
          <a:p>
            <a:pPr>
              <a:lnSpc>
                <a:spcPct val="90000"/>
              </a:lnSpc>
              <a:spcBef>
                <a:spcPct val="20000"/>
              </a:spcBef>
            </a:pPr>
            <a:r>
              <a:rPr lang="en-US" dirty="0">
                <a:solidFill>
                  <a:schemeClr val="accent2"/>
                </a:solidFill>
                <a:latin typeface="Menlo" charset="0"/>
                <a:ea typeface="Menlo" charset="0"/>
                <a:cs typeface="Menlo" charset="0"/>
              </a:rPr>
              <a:t>FROM</a:t>
            </a:r>
            <a:r>
              <a:rPr lang="en-US" dirty="0">
                <a:latin typeface="Menlo" charset="0"/>
                <a:ea typeface="Menlo" charset="0"/>
                <a:cs typeface="Menlo" charset="0"/>
              </a:rPr>
              <a:t>   Product </a:t>
            </a:r>
          </a:p>
          <a:p>
            <a:pPr>
              <a:lnSpc>
                <a:spcPct val="90000"/>
              </a:lnSpc>
              <a:spcBef>
                <a:spcPct val="20000"/>
              </a:spcBef>
            </a:pPr>
            <a:r>
              <a:rPr lang="en-US" dirty="0">
                <a:solidFill>
                  <a:schemeClr val="accent2"/>
                </a:solidFill>
                <a:latin typeface="Menlo" charset="0"/>
                <a:ea typeface="Menlo" charset="0"/>
                <a:cs typeface="Menlo" charset="0"/>
              </a:rPr>
              <a:t>  </a:t>
            </a:r>
            <a:r>
              <a:rPr lang="en-US" dirty="0">
                <a:solidFill>
                  <a:srgbClr val="FF0000"/>
                </a:solidFill>
                <a:latin typeface="Menlo" charset="0"/>
                <a:ea typeface="Menlo" charset="0"/>
                <a:cs typeface="Menlo" charset="0"/>
              </a:rPr>
              <a:t>LEFT OUTER JOIN </a:t>
            </a:r>
            <a:r>
              <a:rPr lang="en-US" dirty="0">
                <a:latin typeface="Menlo" charset="0"/>
                <a:ea typeface="Menlo" charset="0"/>
                <a:cs typeface="Menlo" charset="0"/>
              </a:rPr>
              <a:t>Purchase </a:t>
            </a:r>
          </a:p>
          <a:p>
            <a:pPr>
              <a:lnSpc>
                <a:spcPct val="90000"/>
              </a:lnSpc>
              <a:spcBef>
                <a:spcPct val="20000"/>
              </a:spcBef>
            </a:pPr>
            <a:r>
              <a:rPr lang="en-US" dirty="0">
                <a:solidFill>
                  <a:srgbClr val="FF0000"/>
                </a:solidFill>
                <a:latin typeface="Menlo" charset="0"/>
                <a:ea typeface="Menlo" charset="0"/>
                <a:cs typeface="Menlo" charset="0"/>
              </a:rPr>
              <a:t>	ON</a:t>
            </a:r>
            <a:r>
              <a:rPr lang="en-US" dirty="0">
                <a:solidFill>
                  <a:schemeClr val="accent2"/>
                </a:solidFill>
                <a:latin typeface="Menlo" charset="0"/>
                <a:ea typeface="Menlo" charset="0"/>
                <a:cs typeface="Menlo" charset="0"/>
              </a:rPr>
              <a:t> </a:t>
            </a:r>
            <a:r>
              <a:rPr lang="en-US" dirty="0" err="1">
                <a:latin typeface="Menlo" charset="0"/>
                <a:ea typeface="Menlo" charset="0"/>
                <a:cs typeface="Menlo" charset="0"/>
              </a:rPr>
              <a:t>Product.name</a:t>
            </a:r>
            <a:r>
              <a:rPr lang="en-US" dirty="0">
                <a:latin typeface="Menlo" charset="0"/>
                <a:ea typeface="Menlo" charset="0"/>
                <a:cs typeface="Menlo" charset="0"/>
              </a:rPr>
              <a:t> = </a:t>
            </a:r>
            <a:r>
              <a:rPr lang="en-US" dirty="0" err="1">
                <a:latin typeface="Menlo" charset="0"/>
                <a:ea typeface="Menlo" charset="0"/>
                <a:cs typeface="Menlo" charset="0"/>
              </a:rPr>
              <a:t>Purchase.prodName</a:t>
            </a:r>
            <a:endParaRPr lang="en-US" dirty="0">
              <a:latin typeface="Menlo" charset="0"/>
              <a:ea typeface="Menlo" charset="0"/>
              <a:cs typeface="Menlo" charset="0"/>
            </a:endParaRPr>
          </a:p>
        </p:txBody>
      </p:sp>
      <p:sp>
        <p:nvSpPr>
          <p:cNvPr id="3" name="Right Arrow 2"/>
          <p:cNvSpPr/>
          <p:nvPr/>
        </p:nvSpPr>
        <p:spPr>
          <a:xfrm>
            <a:off x="6807200" y="5321300"/>
            <a:ext cx="584200" cy="2794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256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239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9503A44-8036-4F30-B425-DDD86CBC5C88}" type="slidenum">
              <a:rPr lang="en-US"/>
              <a:pPr/>
              <a:t>69</a:t>
            </a:fld>
            <a:endParaRPr lang="en-US"/>
          </a:p>
        </p:txBody>
      </p:sp>
      <p:sp>
        <p:nvSpPr>
          <p:cNvPr id="242690" name="Rectangle 2"/>
          <p:cNvSpPr>
            <a:spLocks noGrp="1" noChangeArrowheads="1"/>
          </p:cNvSpPr>
          <p:nvPr>
            <p:ph type="title"/>
          </p:nvPr>
        </p:nvSpPr>
        <p:spPr/>
        <p:txBody>
          <a:bodyPr/>
          <a:lstStyle/>
          <a:p>
            <a:r>
              <a:rPr lang="en-US" dirty="0"/>
              <a:t>Other Outer Joins</a:t>
            </a:r>
          </a:p>
        </p:txBody>
      </p:sp>
      <p:sp>
        <p:nvSpPr>
          <p:cNvPr id="242691" name="Rectangle 3"/>
          <p:cNvSpPr>
            <a:spLocks noGrp="1" noChangeArrowheads="1"/>
          </p:cNvSpPr>
          <p:nvPr>
            <p:ph type="body" idx="1"/>
          </p:nvPr>
        </p:nvSpPr>
        <p:spPr/>
        <p:txBody>
          <a:bodyPr/>
          <a:lstStyle/>
          <a:p>
            <a:pPr>
              <a:lnSpc>
                <a:spcPct val="90000"/>
              </a:lnSpc>
            </a:pPr>
            <a:endParaRPr lang="en-US" dirty="0"/>
          </a:p>
          <a:p>
            <a:pPr>
              <a:lnSpc>
                <a:spcPct val="90000"/>
              </a:lnSpc>
            </a:pPr>
            <a:r>
              <a:rPr lang="en-US" dirty="0"/>
              <a:t>Left outer join:</a:t>
            </a:r>
          </a:p>
          <a:p>
            <a:pPr lvl="1">
              <a:lnSpc>
                <a:spcPct val="90000"/>
              </a:lnSpc>
            </a:pPr>
            <a:r>
              <a:rPr lang="en-US" dirty="0"/>
              <a:t>Include the left tuple even if there’s no match</a:t>
            </a:r>
          </a:p>
          <a:p>
            <a:pPr>
              <a:lnSpc>
                <a:spcPct val="90000"/>
              </a:lnSpc>
            </a:pPr>
            <a:endParaRPr lang="en-US" dirty="0"/>
          </a:p>
          <a:p>
            <a:pPr>
              <a:lnSpc>
                <a:spcPct val="90000"/>
              </a:lnSpc>
            </a:pPr>
            <a:r>
              <a:rPr lang="en-US" dirty="0"/>
              <a:t>Right outer join:</a:t>
            </a:r>
          </a:p>
          <a:p>
            <a:pPr lvl="1">
              <a:lnSpc>
                <a:spcPct val="90000"/>
              </a:lnSpc>
            </a:pPr>
            <a:r>
              <a:rPr lang="en-US" dirty="0"/>
              <a:t>Include the right tuple even if there’s no match</a:t>
            </a:r>
          </a:p>
          <a:p>
            <a:pPr>
              <a:lnSpc>
                <a:spcPct val="90000"/>
              </a:lnSpc>
            </a:pPr>
            <a:endParaRPr lang="en-US" dirty="0"/>
          </a:p>
          <a:p>
            <a:pPr>
              <a:lnSpc>
                <a:spcPct val="90000"/>
              </a:lnSpc>
            </a:pPr>
            <a:r>
              <a:rPr lang="en-US" dirty="0"/>
              <a:t>Full outer join:</a:t>
            </a:r>
          </a:p>
          <a:p>
            <a:pPr lvl="1">
              <a:lnSpc>
                <a:spcPct val="90000"/>
              </a:lnSpc>
            </a:pPr>
            <a:r>
              <a:rPr lang="en-US" dirty="0"/>
              <a:t>Include the both left and right tuples even if there’s no match</a:t>
            </a:r>
          </a:p>
          <a:p>
            <a:pPr>
              <a:lnSpc>
                <a:spcPct val="90000"/>
              </a:lnSpc>
            </a:pP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2800190"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3  &gt;  Outer Joins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69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269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269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269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2691">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26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BED70F99-EC99-4BD2-8CAB-F39AB38ADAE8}" type="slidenum">
              <a:rPr lang="en-US"/>
              <a:pPr/>
              <a:t>7</a:t>
            </a:fld>
            <a:endParaRPr lang="en-US"/>
          </a:p>
        </p:txBody>
      </p:sp>
      <p:sp>
        <p:nvSpPr>
          <p:cNvPr id="124931" name="Text Box 3"/>
          <p:cNvSpPr txBox="1">
            <a:spLocks noChangeArrowheads="1"/>
          </p:cNvSpPr>
          <p:nvPr/>
        </p:nvSpPr>
        <p:spPr bwMode="auto">
          <a:xfrm>
            <a:off x="3606432" y="1935869"/>
            <a:ext cx="4833374"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DISTINCT</a:t>
            </a:r>
            <a:r>
              <a:rPr lang="en-US" sz="2400" dirty="0">
                <a:latin typeface="Menlo" charset="0"/>
                <a:ea typeface="Menlo" charset="0"/>
                <a:cs typeface="Menlo" charset="0"/>
              </a:rPr>
              <a:t> 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S, 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R.A=S.A OR R.A=T.A</a:t>
            </a:r>
          </a:p>
        </p:txBody>
      </p:sp>
      <p:sp>
        <p:nvSpPr>
          <p:cNvPr id="124934" name="Rectangle 6"/>
          <p:cNvSpPr>
            <a:spLocks noGrp="1" noChangeArrowheads="1"/>
          </p:cNvSpPr>
          <p:nvPr>
            <p:ph type="title"/>
          </p:nvPr>
        </p:nvSpPr>
        <p:spPr/>
        <p:txBody>
          <a:bodyPr/>
          <a:lstStyle/>
          <a:p>
            <a:r>
              <a:rPr lang="en-US"/>
              <a:t>An Unintuitive Query</a:t>
            </a:r>
          </a:p>
        </p:txBody>
      </p:sp>
      <p:sp>
        <p:nvSpPr>
          <p:cNvPr id="124938" name="Rectangle 10"/>
          <p:cNvSpPr>
            <a:spLocks noChangeArrowheads="1"/>
          </p:cNvSpPr>
          <p:nvPr/>
        </p:nvSpPr>
        <p:spPr bwMode="auto">
          <a:xfrm>
            <a:off x="4437063" y="3655425"/>
            <a:ext cx="3172112" cy="461665"/>
          </a:xfrm>
          <a:prstGeom prst="rect">
            <a:avLst/>
          </a:prstGeom>
          <a:noFill/>
          <a:ln w="9525">
            <a:noFill/>
            <a:miter lim="800000"/>
            <a:headEnd/>
            <a:tailEnd/>
          </a:ln>
          <a:effectLst/>
        </p:spPr>
        <p:txBody>
          <a:bodyPr wrap="none">
            <a:spAutoFit/>
          </a:bodyPr>
          <a:lstStyle/>
          <a:p>
            <a:pPr algn="ctr"/>
            <a:r>
              <a:rPr lang="en-US" sz="2400" dirty="0">
                <a:latin typeface="+mj-lt"/>
              </a:rPr>
              <a:t>What does </a:t>
            </a:r>
            <a:r>
              <a:rPr lang="en-US" sz="2400">
                <a:latin typeface="+mj-lt"/>
              </a:rPr>
              <a:t>it compute?</a:t>
            </a:r>
            <a:endParaRPr lang="en-US" sz="2400" dirty="0">
              <a:latin typeface="+mj-lt"/>
            </a:endParaRP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298863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Set Operators</a:t>
              </a:r>
            </a:p>
          </p:txBody>
        </p:sp>
      </p:grpSp>
    </p:spTree>
    <p:extLst>
      <p:ext uri="{BB962C8B-B14F-4D97-AF65-F5344CB8AC3E}">
        <p14:creationId xmlns:p14="http://schemas.microsoft.com/office/powerpoint/2010/main" val="57205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file"/>
              </a:rPr>
              <a:t>DB-WS03c.ipynb</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70</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263847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3  &gt;  ACTIVITY</a:t>
              </a:r>
            </a:p>
          </p:txBody>
        </p:sp>
      </p:grpSp>
    </p:spTree>
    <p:extLst>
      <p:ext uri="{BB962C8B-B14F-4D97-AF65-F5344CB8AC3E}">
        <p14:creationId xmlns:p14="http://schemas.microsoft.com/office/powerpoint/2010/main" val="19609114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1981200" y="3191070"/>
            <a:ext cx="8229600" cy="1436915"/>
          </a:xfrm>
        </p:spPr>
        <p:txBody>
          <a:bodyPr>
            <a:normAutofit fontScale="85000" lnSpcReduction="20000"/>
          </a:bodyPr>
          <a:lstStyle/>
          <a:p>
            <a:pPr marL="0" indent="0" algn="ctr">
              <a:buNone/>
            </a:pPr>
            <a:r>
              <a:rPr lang="en-US" sz="4700" dirty="0"/>
              <a:t>SQL is a rich programming language that handles the way data is processed </a:t>
            </a:r>
            <a:r>
              <a:rPr lang="en-US" sz="4700" i="1" u="sng" dirty="0"/>
              <a:t>declaratively</a:t>
            </a:r>
            <a:endParaRPr lang="en-US" sz="4700" dirty="0"/>
          </a:p>
          <a:p>
            <a:pPr marL="0" indent="0">
              <a:buNone/>
            </a:pPr>
            <a:endParaRPr lang="en-US" i="1" u="sng" dirty="0"/>
          </a:p>
        </p:txBody>
      </p:sp>
      <p:sp>
        <p:nvSpPr>
          <p:cNvPr id="4" name="Slide Number Placeholder 3"/>
          <p:cNvSpPr>
            <a:spLocks noGrp="1"/>
          </p:cNvSpPr>
          <p:nvPr>
            <p:ph type="sldNum" sz="quarter" idx="12"/>
          </p:nvPr>
        </p:nvSpPr>
        <p:spPr/>
        <p:txBody>
          <a:bodyPr/>
          <a:lstStyle/>
          <a:p>
            <a:fld id="{87B59F4F-503A-4A35-BDFA-CB903A9A9F13}" type="slidenum">
              <a:rPr lang="en-US" smtClean="0"/>
              <a:pPr/>
              <a:t>71</a:t>
            </a:fld>
            <a:endParaRPr lang="en-US"/>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2167388"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2 &amp; 3  &gt;  SUMMARY</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BED70F99-EC99-4BD2-8CAB-F39AB38ADAE8}" type="slidenum">
              <a:rPr lang="en-US"/>
              <a:pPr/>
              <a:t>8</a:t>
            </a:fld>
            <a:endParaRPr lang="en-US"/>
          </a:p>
        </p:txBody>
      </p:sp>
      <p:sp>
        <p:nvSpPr>
          <p:cNvPr id="124931" name="Text Box 3"/>
          <p:cNvSpPr txBox="1">
            <a:spLocks noChangeArrowheads="1"/>
          </p:cNvSpPr>
          <p:nvPr/>
        </p:nvSpPr>
        <p:spPr bwMode="auto">
          <a:xfrm>
            <a:off x="3606432" y="1935869"/>
            <a:ext cx="4833374"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DISTINCT</a:t>
            </a:r>
            <a:r>
              <a:rPr lang="en-US" sz="2400" dirty="0">
                <a:latin typeface="Menlo" charset="0"/>
                <a:ea typeface="Menlo" charset="0"/>
                <a:cs typeface="Menlo" charset="0"/>
              </a:rPr>
              <a:t> 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S, 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R.A=S.A OR R.A=T.A</a:t>
            </a:r>
          </a:p>
        </p:txBody>
      </p:sp>
      <p:sp>
        <p:nvSpPr>
          <p:cNvPr id="124934" name="Rectangle 6"/>
          <p:cNvSpPr>
            <a:spLocks noGrp="1" noChangeArrowheads="1"/>
          </p:cNvSpPr>
          <p:nvPr>
            <p:ph type="title"/>
          </p:nvPr>
        </p:nvSpPr>
        <p:spPr/>
        <p:txBody>
          <a:bodyPr/>
          <a:lstStyle/>
          <a:p>
            <a:r>
              <a:rPr lang="en-US"/>
              <a:t>An Unintuitive Query</a:t>
            </a:r>
          </a:p>
        </p:txBody>
      </p:sp>
      <p:sp>
        <p:nvSpPr>
          <p:cNvPr id="124935" name="Rectangle 7"/>
          <p:cNvSpPr>
            <a:spLocks noChangeArrowheads="1"/>
          </p:cNvSpPr>
          <p:nvPr/>
        </p:nvSpPr>
        <p:spPr bwMode="auto">
          <a:xfrm>
            <a:off x="1841362" y="5517826"/>
            <a:ext cx="3028950" cy="457200"/>
          </a:xfrm>
          <a:prstGeom prst="rect">
            <a:avLst/>
          </a:prstGeom>
          <a:noFill/>
          <a:ln w="9525">
            <a:noFill/>
            <a:miter lim="800000"/>
            <a:headEnd/>
            <a:tailEnd/>
          </a:ln>
          <a:effectLst/>
        </p:spPr>
        <p:txBody>
          <a:bodyPr wrap="none">
            <a:spAutoFit/>
          </a:bodyPr>
          <a:lstStyle/>
          <a:p>
            <a:r>
              <a:rPr lang="en-US" sz="2400" dirty="0"/>
              <a:t>Computes R </a:t>
            </a:r>
            <a:r>
              <a:rPr lang="en-US" sz="2400" dirty="0">
                <a:latin typeface="Symbol" charset="2"/>
              </a:rPr>
              <a:t>Ç</a:t>
            </a:r>
            <a:r>
              <a:rPr lang="en-US" sz="2400" dirty="0"/>
              <a:t> (S </a:t>
            </a:r>
            <a:r>
              <a:rPr lang="en-US" sz="2400" dirty="0">
                <a:latin typeface="Symbol" charset="2"/>
              </a:rPr>
              <a:t>È</a:t>
            </a:r>
            <a:r>
              <a:rPr lang="en-US" sz="2400" dirty="0"/>
              <a:t> T)</a:t>
            </a:r>
          </a:p>
        </p:txBody>
      </p:sp>
      <p:sp>
        <p:nvSpPr>
          <p:cNvPr id="124936" name="Rectangle 8"/>
          <p:cNvSpPr>
            <a:spLocks noChangeArrowheads="1"/>
          </p:cNvSpPr>
          <p:nvPr/>
        </p:nvSpPr>
        <p:spPr bwMode="auto">
          <a:xfrm>
            <a:off x="7629402" y="4729648"/>
            <a:ext cx="2359240" cy="461665"/>
          </a:xfrm>
          <a:prstGeom prst="rect">
            <a:avLst/>
          </a:prstGeom>
          <a:solidFill>
            <a:schemeClr val="accent2">
              <a:lumMod val="20000"/>
              <a:lumOff val="80000"/>
            </a:schemeClr>
          </a:solidFill>
          <a:ln w="9525">
            <a:noFill/>
            <a:miter lim="800000"/>
            <a:headEnd/>
            <a:tailEnd/>
          </a:ln>
          <a:effectLst>
            <a:outerShdw blurRad="50800" dist="12700" dir="2700000" algn="tl" rotWithShape="0">
              <a:prstClr val="black">
                <a:alpha val="40000"/>
              </a:prstClr>
            </a:outerShdw>
          </a:effectLst>
        </p:spPr>
        <p:txBody>
          <a:bodyPr wrap="none">
            <a:spAutoFit/>
          </a:bodyPr>
          <a:lstStyle/>
          <a:p>
            <a:r>
              <a:rPr lang="en-US" sz="2400" dirty="0"/>
              <a:t>But what if S = </a:t>
            </a:r>
            <a:r>
              <a:rPr lang="en-US" sz="2400" dirty="0">
                <a:latin typeface="Symbol" charset="2"/>
              </a:rPr>
              <a:t>f</a:t>
            </a:r>
            <a:r>
              <a:rPr lang="en-US" sz="2400" dirty="0"/>
              <a:t>?</a:t>
            </a: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298863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Set Operators</a:t>
              </a:r>
            </a:p>
          </p:txBody>
        </p:sp>
      </p:grpSp>
      <p:sp>
        <p:nvSpPr>
          <p:cNvPr id="14" name="Oval 13"/>
          <p:cNvSpPr/>
          <p:nvPr/>
        </p:nvSpPr>
        <p:spPr>
          <a:xfrm>
            <a:off x="4870312" y="3636168"/>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endParaRPr lang="en-US" baseline="-25000" dirty="0"/>
          </a:p>
        </p:txBody>
      </p:sp>
      <p:sp>
        <p:nvSpPr>
          <p:cNvPr id="15" name="Oval 14"/>
          <p:cNvSpPr/>
          <p:nvPr/>
        </p:nvSpPr>
        <p:spPr>
          <a:xfrm>
            <a:off x="5794238" y="3636168"/>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endParaRPr lang="en-US" baseline="-25000" dirty="0"/>
          </a:p>
        </p:txBody>
      </p:sp>
      <p:sp>
        <p:nvSpPr>
          <p:cNvPr id="17" name="Oval 16"/>
          <p:cNvSpPr/>
          <p:nvPr/>
        </p:nvSpPr>
        <p:spPr>
          <a:xfrm>
            <a:off x="5332275" y="4382617"/>
            <a:ext cx="1381688" cy="138168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endParaRPr lang="en-US" baseline="-25000" dirty="0"/>
          </a:p>
        </p:txBody>
      </p:sp>
      <p:cxnSp>
        <p:nvCxnSpPr>
          <p:cNvPr id="4" name="Straight Arrow Connector 3"/>
          <p:cNvCxnSpPr>
            <a:stCxn id="124935" idx="0"/>
          </p:cNvCxnSpPr>
          <p:nvPr/>
        </p:nvCxnSpPr>
        <p:spPr>
          <a:xfrm flipV="1">
            <a:off x="3355837" y="5017856"/>
            <a:ext cx="1967951" cy="4999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7629402" y="5517826"/>
            <a:ext cx="2858668" cy="40011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none" rtlCol="0">
            <a:spAutoFit/>
          </a:bodyPr>
          <a:lstStyle/>
          <a:p>
            <a:r>
              <a:rPr lang="en-US" sz="2000" dirty="0">
                <a:latin typeface="+mj-lt"/>
              </a:rPr>
              <a:t>Go back to the semantics!</a:t>
            </a:r>
          </a:p>
        </p:txBody>
      </p:sp>
      <p:sp>
        <p:nvSpPr>
          <p:cNvPr id="3" name="Freeform 2"/>
          <p:cNvSpPr/>
          <p:nvPr/>
        </p:nvSpPr>
        <p:spPr>
          <a:xfrm>
            <a:off x="5333847" y="4385342"/>
            <a:ext cx="1373561" cy="637476"/>
          </a:xfrm>
          <a:custGeom>
            <a:avLst/>
            <a:gdLst>
              <a:gd name="connsiteX0" fmla="*/ 3008 w 1373561"/>
              <a:gd name="connsiteY0" fmla="*/ 589795 h 637476"/>
              <a:gd name="connsiteX1" fmla="*/ 230955 w 1373561"/>
              <a:gd name="connsiteY1" fmla="*/ 166456 h 637476"/>
              <a:gd name="connsiteX2" fmla="*/ 719413 w 1373561"/>
              <a:gd name="connsiteY2" fmla="*/ 15 h 637476"/>
              <a:gd name="connsiteX3" fmla="*/ 1146361 w 1373561"/>
              <a:gd name="connsiteY3" fmla="*/ 173692 h 637476"/>
              <a:gd name="connsiteX4" fmla="*/ 1367072 w 1373561"/>
              <a:gd name="connsiteY4" fmla="*/ 535521 h 637476"/>
              <a:gd name="connsiteX5" fmla="*/ 1294708 w 1373561"/>
              <a:gd name="connsiteY5" fmla="*/ 611505 h 637476"/>
              <a:gd name="connsiteX6" fmla="*/ 1088470 w 1373561"/>
              <a:gd name="connsiteY6" fmla="*/ 636833 h 637476"/>
              <a:gd name="connsiteX7" fmla="*/ 932887 w 1373561"/>
              <a:gd name="connsiteY7" fmla="*/ 589795 h 637476"/>
              <a:gd name="connsiteX8" fmla="*/ 726649 w 1373561"/>
              <a:gd name="connsiteY8" fmla="*/ 484865 h 637476"/>
              <a:gd name="connsiteX9" fmla="*/ 690467 w 1373561"/>
              <a:gd name="connsiteY9" fmla="*/ 445064 h 637476"/>
              <a:gd name="connsiteX10" fmla="*/ 679613 w 1373561"/>
              <a:gd name="connsiteY10" fmla="*/ 445064 h 637476"/>
              <a:gd name="connsiteX11" fmla="*/ 661522 w 1373561"/>
              <a:gd name="connsiteY11" fmla="*/ 463155 h 637476"/>
              <a:gd name="connsiteX12" fmla="*/ 520412 w 1373561"/>
              <a:gd name="connsiteY12" fmla="*/ 564467 h 637476"/>
              <a:gd name="connsiteX13" fmla="*/ 317792 w 1373561"/>
              <a:gd name="connsiteY13" fmla="*/ 622359 h 637476"/>
              <a:gd name="connsiteX14" fmla="*/ 115172 w 1373561"/>
              <a:gd name="connsiteY14" fmla="*/ 622359 h 637476"/>
              <a:gd name="connsiteX15" fmla="*/ 3008 w 1373561"/>
              <a:gd name="connsiteY15" fmla="*/ 589795 h 637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73561" h="637476">
                <a:moveTo>
                  <a:pt x="3008" y="589795"/>
                </a:moveTo>
                <a:cubicBezTo>
                  <a:pt x="22305" y="513811"/>
                  <a:pt x="111554" y="264753"/>
                  <a:pt x="230955" y="166456"/>
                </a:cubicBezTo>
                <a:cubicBezTo>
                  <a:pt x="350356" y="68159"/>
                  <a:pt x="566845" y="-1191"/>
                  <a:pt x="719413" y="15"/>
                </a:cubicBezTo>
                <a:cubicBezTo>
                  <a:pt x="871981" y="1221"/>
                  <a:pt x="1038418" y="84441"/>
                  <a:pt x="1146361" y="173692"/>
                </a:cubicBezTo>
                <a:cubicBezTo>
                  <a:pt x="1254304" y="262943"/>
                  <a:pt x="1342348" y="462552"/>
                  <a:pt x="1367072" y="535521"/>
                </a:cubicBezTo>
                <a:cubicBezTo>
                  <a:pt x="1391797" y="608490"/>
                  <a:pt x="1341142" y="594620"/>
                  <a:pt x="1294708" y="611505"/>
                </a:cubicBezTo>
                <a:cubicBezTo>
                  <a:pt x="1248274" y="628390"/>
                  <a:pt x="1148773" y="640451"/>
                  <a:pt x="1088470" y="636833"/>
                </a:cubicBezTo>
                <a:cubicBezTo>
                  <a:pt x="1028167" y="633215"/>
                  <a:pt x="993190" y="615123"/>
                  <a:pt x="932887" y="589795"/>
                </a:cubicBezTo>
                <a:cubicBezTo>
                  <a:pt x="872584" y="564467"/>
                  <a:pt x="767052" y="508987"/>
                  <a:pt x="726649" y="484865"/>
                </a:cubicBezTo>
                <a:cubicBezTo>
                  <a:pt x="686246" y="460743"/>
                  <a:pt x="698306" y="451697"/>
                  <a:pt x="690467" y="445064"/>
                </a:cubicBezTo>
                <a:cubicBezTo>
                  <a:pt x="682628" y="438431"/>
                  <a:pt x="684437" y="442049"/>
                  <a:pt x="679613" y="445064"/>
                </a:cubicBezTo>
                <a:cubicBezTo>
                  <a:pt x="674789" y="448079"/>
                  <a:pt x="688056" y="443254"/>
                  <a:pt x="661522" y="463155"/>
                </a:cubicBezTo>
                <a:cubicBezTo>
                  <a:pt x="634989" y="483055"/>
                  <a:pt x="577700" y="537933"/>
                  <a:pt x="520412" y="564467"/>
                </a:cubicBezTo>
                <a:cubicBezTo>
                  <a:pt x="463124" y="591001"/>
                  <a:pt x="385332" y="612710"/>
                  <a:pt x="317792" y="622359"/>
                </a:cubicBezTo>
                <a:cubicBezTo>
                  <a:pt x="250252" y="632008"/>
                  <a:pt x="168842" y="627183"/>
                  <a:pt x="115172" y="622359"/>
                </a:cubicBezTo>
                <a:cubicBezTo>
                  <a:pt x="61502" y="617535"/>
                  <a:pt x="-16289" y="665779"/>
                  <a:pt x="3008" y="589795"/>
                </a:cubicBezTo>
                <a:close/>
              </a:path>
            </a:pathLst>
          </a:custGeom>
          <a:solidFill>
            <a:schemeClr val="accent2">
              <a:lumMod val="40000"/>
              <a:lumOff val="60000"/>
              <a:alpha val="60000"/>
            </a:schemeClr>
          </a:solidFill>
          <a:ln>
            <a:solidFill>
              <a:srgbClr val="ED7D3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32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6"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BED70F99-EC99-4BD2-8CAB-F39AB38ADAE8}" type="slidenum">
              <a:rPr lang="en-US"/>
              <a:pPr/>
              <a:t>9</a:t>
            </a:fld>
            <a:endParaRPr lang="en-US"/>
          </a:p>
        </p:txBody>
      </p:sp>
      <p:sp>
        <p:nvSpPr>
          <p:cNvPr id="124931" name="Text Box 3"/>
          <p:cNvSpPr txBox="1">
            <a:spLocks noChangeArrowheads="1"/>
          </p:cNvSpPr>
          <p:nvPr/>
        </p:nvSpPr>
        <p:spPr bwMode="auto">
          <a:xfrm>
            <a:off x="3606432" y="1935869"/>
            <a:ext cx="4833374"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a:t>
            </a:r>
            <a:r>
              <a:rPr lang="en-US" sz="2400" dirty="0">
                <a:solidFill>
                  <a:schemeClr val="accent2"/>
                </a:solidFill>
                <a:latin typeface="Menlo" charset="0"/>
                <a:ea typeface="Menlo" charset="0"/>
                <a:cs typeface="Menlo" charset="0"/>
              </a:rPr>
              <a:t>DISTINCT</a:t>
            </a:r>
            <a:r>
              <a:rPr lang="en-US" sz="2400" dirty="0">
                <a:latin typeface="Menlo" charset="0"/>
                <a:ea typeface="Menlo" charset="0"/>
                <a:cs typeface="Menlo" charset="0"/>
              </a:rPr>
              <a:t> R.A</a:t>
            </a:r>
          </a:p>
          <a:p>
            <a:pPr eaLnBrk="0" hangingPunct="0"/>
            <a:r>
              <a:rPr lang="en-US" sz="2400" dirty="0">
                <a:solidFill>
                  <a:schemeClr val="accent2"/>
                </a:solidFill>
                <a:latin typeface="Menlo" charset="0"/>
                <a:ea typeface="Menlo" charset="0"/>
                <a:cs typeface="Menlo" charset="0"/>
              </a:rPr>
              <a:t>FROM</a:t>
            </a:r>
            <a:r>
              <a:rPr lang="en-US" sz="2400" dirty="0">
                <a:latin typeface="Menlo" charset="0"/>
                <a:ea typeface="Menlo" charset="0"/>
                <a:cs typeface="Menlo" charset="0"/>
              </a:rPr>
              <a:t>   R, S, T</a:t>
            </a:r>
          </a:p>
          <a:p>
            <a:pPr eaLnBrk="0" hangingPunct="0"/>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R.A=S.A OR R.A=T.A</a:t>
            </a:r>
          </a:p>
        </p:txBody>
      </p:sp>
      <p:sp>
        <p:nvSpPr>
          <p:cNvPr id="124934" name="Rectangle 6"/>
          <p:cNvSpPr>
            <a:spLocks noGrp="1" noChangeArrowheads="1"/>
          </p:cNvSpPr>
          <p:nvPr>
            <p:ph type="title"/>
          </p:nvPr>
        </p:nvSpPr>
        <p:spPr/>
        <p:txBody>
          <a:bodyPr/>
          <a:lstStyle/>
          <a:p>
            <a:r>
              <a:rPr lang="en-US"/>
              <a:t>An Unintuitive Query</a:t>
            </a: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2988639" cy="307777"/>
            </a:xfrm>
            <a:prstGeom prst="rect">
              <a:avLst/>
            </a:prstGeom>
            <a:noFill/>
          </p:spPr>
          <p:txBody>
            <a:bodyPr wrap="none" rtlCol="0">
              <a:spAutoFit/>
            </a:bodyPr>
            <a:lstStyle/>
            <a:p>
              <a:r>
                <a:rPr lang="en-US" sz="1400" b="1" i="1" dirty="0">
                  <a:solidFill>
                    <a:schemeClr val="tx1">
                      <a:lumMod val="65000"/>
                      <a:lumOff val="35000"/>
                    </a:schemeClr>
                  </a:solidFill>
                  <a:latin typeface="+mj-lt"/>
                </a:rPr>
                <a:t>Lecture 3  &gt;  Section 1  &gt;  Set Operators</a:t>
              </a:r>
            </a:p>
          </p:txBody>
        </p:sp>
      </p:grpSp>
      <p:sp>
        <p:nvSpPr>
          <p:cNvPr id="18" name="Content Placeholder 2"/>
          <p:cNvSpPr txBox="1">
            <a:spLocks/>
          </p:cNvSpPr>
          <p:nvPr/>
        </p:nvSpPr>
        <p:spPr>
          <a:xfrm>
            <a:off x="838200" y="3381379"/>
            <a:ext cx="10782300" cy="207962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Recall the semantics</a:t>
            </a:r>
            <a:r>
              <a:rPr lang="en-US" b="1" dirty="0"/>
              <a:t>!</a:t>
            </a:r>
          </a:p>
          <a:p>
            <a:pPr marL="914400" lvl="1" indent="-457200">
              <a:buFont typeface="+mj-lt"/>
              <a:buAutoNum type="arabicPeriod"/>
            </a:pPr>
            <a:r>
              <a:rPr lang="en-US" sz="2000" dirty="0"/>
              <a:t>Take </a:t>
            </a:r>
            <a:r>
              <a:rPr lang="en-US" sz="2000" u="sng" dirty="0"/>
              <a:t>cross-product</a:t>
            </a:r>
          </a:p>
          <a:p>
            <a:pPr marL="914400" lvl="1" indent="-457200">
              <a:buFont typeface="+mj-lt"/>
              <a:buAutoNum type="arabicPeriod"/>
            </a:pPr>
            <a:r>
              <a:rPr lang="en-US" sz="2000" dirty="0"/>
              <a:t>Apply </a:t>
            </a:r>
            <a:r>
              <a:rPr lang="en-US" sz="2000" u="sng" dirty="0"/>
              <a:t>selections</a:t>
            </a:r>
            <a:r>
              <a:rPr lang="en-US" sz="2000" dirty="0"/>
              <a:t> / </a:t>
            </a:r>
            <a:r>
              <a:rPr lang="en-US" sz="2000" u="sng" dirty="0"/>
              <a:t>conditions</a:t>
            </a:r>
          </a:p>
          <a:p>
            <a:pPr marL="914400" lvl="1" indent="-457200">
              <a:buFont typeface="+mj-lt"/>
              <a:buAutoNum type="arabicPeriod"/>
            </a:pPr>
            <a:r>
              <a:rPr lang="en-US" sz="2000" dirty="0"/>
              <a:t>Apply </a:t>
            </a:r>
            <a:r>
              <a:rPr lang="en-US" sz="2000" u="sng" dirty="0"/>
              <a:t>projection</a:t>
            </a:r>
            <a:endParaRPr lang="en-US" u="sng" dirty="0"/>
          </a:p>
          <a:p>
            <a:r>
              <a:rPr lang="en-US" dirty="0"/>
              <a:t>If S = {}, then the cross product of R, S, T = {}, and the query result = {}!</a:t>
            </a:r>
          </a:p>
          <a:p>
            <a:pPr marL="914400" lvl="1" indent="-457200">
              <a:buFont typeface="+mj-lt"/>
              <a:buAutoNum type="arabicPeriod"/>
            </a:pPr>
            <a:endParaRPr lang="en-US" dirty="0"/>
          </a:p>
          <a:p>
            <a:pPr marL="914400" lvl="1" indent="-457200">
              <a:buFont typeface="+mj-lt"/>
              <a:buAutoNum type="arabicPeriod"/>
            </a:pPr>
            <a:endParaRPr lang="en-US" dirty="0"/>
          </a:p>
        </p:txBody>
      </p:sp>
      <p:sp>
        <p:nvSpPr>
          <p:cNvPr id="6" name="TextBox 5"/>
          <p:cNvSpPr txBox="1"/>
          <p:nvPr/>
        </p:nvSpPr>
        <p:spPr>
          <a:xfrm>
            <a:off x="2181779" y="5758715"/>
            <a:ext cx="7682680" cy="830997"/>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a:latin typeface="+mj-lt"/>
              </a:rPr>
              <a:t>Must consider semantics here.  </a:t>
            </a:r>
          </a:p>
          <a:p>
            <a:pPr algn="ctr"/>
            <a:r>
              <a:rPr lang="en-US" sz="2400" dirty="0">
                <a:latin typeface="+mj-lt"/>
              </a:rPr>
              <a:t>Are there more explicit way to do set operations like this?</a:t>
            </a:r>
          </a:p>
        </p:txBody>
      </p:sp>
    </p:spTree>
    <p:extLst>
      <p:ext uri="{BB962C8B-B14F-4D97-AF65-F5344CB8AC3E}">
        <p14:creationId xmlns:p14="http://schemas.microsoft.com/office/powerpoint/2010/main" val="50067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3572</TotalTime>
  <Words>4448</Words>
  <Application>Microsoft Macintosh PowerPoint</Application>
  <PresentationFormat>Widescreen</PresentationFormat>
  <Paragraphs>1101</Paragraphs>
  <Slides>71</Slides>
  <Notes>49</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71</vt:i4>
      </vt:variant>
    </vt:vector>
  </HeadingPairs>
  <TitlesOfParts>
    <vt:vector size="81" baseType="lpstr">
      <vt:lpstr>Arial</vt:lpstr>
      <vt:lpstr>Calibri</vt:lpstr>
      <vt:lpstr>Calibri Light</vt:lpstr>
      <vt:lpstr>Cambria Math</vt:lpstr>
      <vt:lpstr>Mangal</vt:lpstr>
      <vt:lpstr>Menlo</vt:lpstr>
      <vt:lpstr>Symbol</vt:lpstr>
      <vt:lpstr>Times New Roman</vt:lpstr>
      <vt:lpstr>Wingdings</vt:lpstr>
      <vt:lpstr>Office Theme</vt:lpstr>
      <vt:lpstr>Lectures 3: Introduction to SQL Part II</vt:lpstr>
      <vt:lpstr>Announcements!</vt:lpstr>
      <vt:lpstr>A note on quality, not quantity:  We are following Chris Ré’s course material and format (he revised this course in depth several years ago… …I learned I’m now teaching this course as of three weeks ago)  We will follow Chris’s material but I want to make sure you understand the big ideas in this course  So, from now on:  -- Please come with questions and/or post on Piazza before class    to begin lecture!  -- We may not cover everything that Chris did in one lecture; if we fall behind, I will cut less essential material from the course (still in slides, can come to OH, but not responsible for on exams, etc.)</vt:lpstr>
      <vt:lpstr>Today’s Lecture</vt:lpstr>
      <vt:lpstr>1. Set Operators &amp; Nested Queries</vt:lpstr>
      <vt:lpstr>What you will learn about in this section</vt:lpstr>
      <vt:lpstr>An Unintuitive Query</vt:lpstr>
      <vt:lpstr>An Unintuitive Query</vt:lpstr>
      <vt:lpstr>An Unintuitive Query</vt:lpstr>
      <vt:lpstr>What does this look like in Python?</vt:lpstr>
      <vt:lpstr>What does this look like in Python?</vt:lpstr>
      <vt:lpstr>Multiset Operations</vt:lpstr>
      <vt:lpstr>Recall Multisets</vt:lpstr>
      <vt:lpstr>Generalizing Set Operations to Multiset Operations</vt:lpstr>
      <vt:lpstr>Generalizing Set Operations to Multiset Operations</vt:lpstr>
      <vt:lpstr>Multiset Operations in SQL</vt:lpstr>
      <vt:lpstr>Explicit Set Operators: INTERSECT</vt:lpstr>
      <vt:lpstr>UNION</vt:lpstr>
      <vt:lpstr>UNION ALL</vt:lpstr>
      <vt:lpstr>EXCEPT</vt:lpstr>
      <vt:lpstr>INTERSECT: Still some subtle problems…</vt:lpstr>
      <vt:lpstr>INTERSECT: Remember the semantics!</vt:lpstr>
      <vt:lpstr>INTERSECT: Remember the semantics!</vt:lpstr>
      <vt:lpstr>One Solution: Nested Queries</vt:lpstr>
      <vt:lpstr>High-level note on nested queries</vt:lpstr>
      <vt:lpstr>Nested queries: Sub-queries Return Relations</vt:lpstr>
      <vt:lpstr>Nested Queries</vt:lpstr>
      <vt:lpstr>Nested Queries</vt:lpstr>
      <vt:lpstr>Subqueries Return Relations</vt:lpstr>
      <vt:lpstr>Subqueries Returning Relations</vt:lpstr>
      <vt:lpstr>Nested queries as alternatives to INTERSECT and EXCEPT</vt:lpstr>
      <vt:lpstr>Correlated Queries Using External Vars in Internal Subquery</vt:lpstr>
      <vt:lpstr>Complex Correlated Query</vt:lpstr>
      <vt:lpstr>Basic SQL Summary</vt:lpstr>
      <vt:lpstr>DB-WS03a.ipynb</vt:lpstr>
      <vt:lpstr>2. Aggregation &amp; GROUP BY</vt:lpstr>
      <vt:lpstr>What you will learn about in this section</vt:lpstr>
      <vt:lpstr>Aggregation</vt:lpstr>
      <vt:lpstr>Aggregation: COUNT</vt:lpstr>
      <vt:lpstr>More Examples</vt:lpstr>
      <vt:lpstr>Simple Aggregations</vt:lpstr>
      <vt:lpstr>Grouping and Aggregation</vt:lpstr>
      <vt:lpstr>Grouping and Aggregation</vt:lpstr>
      <vt:lpstr>1. Compute the FROM and WHERE clauses</vt:lpstr>
      <vt:lpstr>2. Group by the attributes in the GROUP BY</vt:lpstr>
      <vt:lpstr>3. Compute the SELECT clause: grouped attributes and aggregates</vt:lpstr>
      <vt:lpstr>GROUP BY v.s. Nested Quereis</vt:lpstr>
      <vt:lpstr>HAVING Clause</vt:lpstr>
      <vt:lpstr>General form of Grouping and Aggregation</vt:lpstr>
      <vt:lpstr>General form of Grouping and Aggregation</vt:lpstr>
      <vt:lpstr>Group-by v.s. Nested Query</vt:lpstr>
      <vt:lpstr>Group-by v.s. Nested Query</vt:lpstr>
      <vt:lpstr>Group-by vs. Nested Query</vt:lpstr>
      <vt:lpstr>DB-WS03b.ipynb</vt:lpstr>
      <vt:lpstr>3. Advanced SQL-izing</vt:lpstr>
      <vt:lpstr>What you will learn about in this section</vt:lpstr>
      <vt:lpstr>Quantifiers</vt:lpstr>
      <vt:lpstr>Quantifiers</vt:lpstr>
      <vt:lpstr>NULLS in SQL</vt:lpstr>
      <vt:lpstr>Null Values</vt:lpstr>
      <vt:lpstr>Null Values</vt:lpstr>
      <vt:lpstr>Null Values</vt:lpstr>
      <vt:lpstr>Null Values</vt:lpstr>
      <vt:lpstr>RECAP: Inner Joins</vt:lpstr>
      <vt:lpstr>Inner Joins + NULLS = Lost data?</vt:lpstr>
      <vt:lpstr>Outer Joins</vt:lpstr>
      <vt:lpstr>INNER JOIN:</vt:lpstr>
      <vt:lpstr>LEFT OUTER JOIN:</vt:lpstr>
      <vt:lpstr>Other Outer Joins</vt:lpstr>
      <vt:lpstr>DB-WS03c.ipynb</vt:lpstr>
      <vt:lpstr>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2&amp;3: Introduction to SQL</dc:title>
  <dc:creator>Alex Ratner</dc:creator>
  <cp:lastModifiedBy>Seongjin Lee</cp:lastModifiedBy>
  <cp:revision>248</cp:revision>
  <dcterms:created xsi:type="dcterms:W3CDTF">2015-09-12T15:05:51Z</dcterms:created>
  <dcterms:modified xsi:type="dcterms:W3CDTF">2018-08-16T08:02:28Z</dcterms:modified>
</cp:coreProperties>
</file>