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02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33" r:id="rId16"/>
    <p:sldId id="416" r:id="rId17"/>
    <p:sldId id="417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39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969212-CF96-6045-941F-1C902CB7F40E}">
          <p14:sldIdLst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33"/>
            <p14:sldId id="416"/>
            <p14:sldId id="417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3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3"/>
    <p:restoredTop sz="93914"/>
  </p:normalViewPr>
  <p:slideViewPr>
    <p:cSldViewPr snapToGrid="0" snapToObjects="1">
      <p:cViewPr varScale="1">
        <p:scale>
          <a:sx n="180" d="100"/>
          <a:sy n="180" d="100"/>
        </p:scale>
        <p:origin x="192" y="3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477F8-33BB-5540-A863-4A765FB911F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7D753-BEE6-0C4C-895F-18D9E5B6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7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3E919-4CE5-C94C-93A5-A34AB78B083C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55F1F-B6B4-804E-84D7-1B711087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38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1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7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6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4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4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7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7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8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Lecture_1_1.ipyn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Lecture_1_1.ipyn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9: </a:t>
            </a:r>
            <a:br>
              <a:rPr lang="en-US" dirty="0"/>
            </a:br>
            <a:r>
              <a:rPr lang="en-US" dirty="0"/>
              <a:t>The Buffer &amp; External Merge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682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466322" y="1027906"/>
            <a:ext cx="4259923" cy="2456273"/>
            <a:chOff x="7466322" y="1027906"/>
            <a:chExt cx="4259923" cy="2456273"/>
          </a:xfrm>
        </p:grpSpPr>
        <p:sp>
          <p:nvSpPr>
            <p:cNvPr id="17" name="Rectangle 16"/>
            <p:cNvSpPr/>
            <p:nvPr/>
          </p:nvSpPr>
          <p:spPr>
            <a:xfrm>
              <a:off x="7466322" y="1027906"/>
              <a:ext cx="4252691" cy="24405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459310" y="1986455"/>
              <a:ext cx="2266935" cy="14977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24243" y="1210562"/>
              <a:ext cx="196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Main Memory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15979" y="2048829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Buffer</a:t>
              </a:r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8994227" y="2098357"/>
              <a:ext cx="930166" cy="362607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(Simplified)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6856722" cy="1450425"/>
          </a:xfrm>
        </p:spPr>
        <p:txBody>
          <a:bodyPr>
            <a:noAutofit/>
          </a:bodyPr>
          <a:lstStyle/>
          <a:p>
            <a:r>
              <a:rPr lang="en-US" dirty="0"/>
              <a:t>In this class: We’ll consider a buffer located in </a:t>
            </a:r>
            <a:r>
              <a:rPr lang="en-US" b="1" dirty="0"/>
              <a:t>main memory</a:t>
            </a:r>
            <a:r>
              <a:rPr lang="en-US" dirty="0"/>
              <a:t> that operates over </a:t>
            </a:r>
            <a:r>
              <a:rPr lang="en-US" b="1" dirty="0"/>
              <a:t>pages</a:t>
            </a:r>
            <a:r>
              <a:rPr lang="en-US" dirty="0"/>
              <a:t> and </a:t>
            </a:r>
            <a:r>
              <a:rPr lang="en-US" b="1" dirty="0"/>
              <a:t>files</a:t>
            </a:r>
            <a:r>
              <a:rPr lang="en-US" sz="2800" dirty="0"/>
              <a:t>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32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1  &gt;  The Buffer</a:t>
              </a:r>
            </a:p>
          </p:txBody>
        </p:sp>
      </p:grpSp>
      <p:sp>
        <p:nvSpPr>
          <p:cNvPr id="10" name="Can 9"/>
          <p:cNvSpPr/>
          <p:nvPr/>
        </p:nvSpPr>
        <p:spPr>
          <a:xfrm>
            <a:off x="9270640" y="4666593"/>
            <a:ext cx="2644274" cy="189930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Disk</a:t>
            </a:r>
          </a:p>
        </p:txBody>
      </p:sp>
      <p:sp>
        <p:nvSpPr>
          <p:cNvPr id="12" name="Up-Down Arrow 11"/>
          <p:cNvSpPr/>
          <p:nvPr/>
        </p:nvSpPr>
        <p:spPr>
          <a:xfrm>
            <a:off x="10316880" y="3642353"/>
            <a:ext cx="551793" cy="138369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78368" y="5103478"/>
            <a:ext cx="1114408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1,0,3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78368" y="2835995"/>
            <a:ext cx="1114408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1,2,3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3050627"/>
            <a:ext cx="6366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1" u="sng" dirty="0"/>
              <a:t>Read(page):</a:t>
            </a:r>
            <a:r>
              <a:rPr lang="en-US" sz="2800" b="1" dirty="0"/>
              <a:t> </a:t>
            </a:r>
            <a:r>
              <a:rPr lang="en-US" sz="2800" dirty="0"/>
              <a:t>Read page from disk -&gt; buffer </a:t>
            </a:r>
            <a:r>
              <a:rPr lang="en-US" sz="2800" i="1" dirty="0"/>
              <a:t>if not already in buffer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838200" y="4149371"/>
            <a:ext cx="6366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1" u="sng" dirty="0"/>
              <a:t>Flush(page):</a:t>
            </a:r>
            <a:r>
              <a:rPr lang="en-US" sz="2800" b="1" dirty="0"/>
              <a:t> </a:t>
            </a:r>
            <a:r>
              <a:rPr lang="en-US" sz="2800" dirty="0"/>
              <a:t>Evict page from buffer &amp; write to disk</a:t>
            </a:r>
          </a:p>
        </p:txBody>
      </p:sp>
    </p:spTree>
    <p:extLst>
      <p:ext uri="{BB962C8B-B14F-4D97-AF65-F5344CB8AC3E}">
        <p14:creationId xmlns:p14="http://schemas.microsoft.com/office/powerpoint/2010/main" val="97848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2.91667E-6 0.33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466322" y="1027906"/>
            <a:ext cx="4259923" cy="2456273"/>
            <a:chOff x="7466322" y="1027906"/>
            <a:chExt cx="4259923" cy="2456273"/>
          </a:xfrm>
        </p:grpSpPr>
        <p:sp>
          <p:nvSpPr>
            <p:cNvPr id="17" name="Rectangle 16"/>
            <p:cNvSpPr/>
            <p:nvPr/>
          </p:nvSpPr>
          <p:spPr>
            <a:xfrm>
              <a:off x="7466322" y="1027906"/>
              <a:ext cx="4252691" cy="24405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459310" y="1986455"/>
              <a:ext cx="2266935" cy="14977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24243" y="1210562"/>
              <a:ext cx="196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Main Memory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15979" y="2048829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Buffer</a:t>
              </a:r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8994227" y="2098357"/>
              <a:ext cx="930166" cy="362607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(Simplified)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6856722" cy="1450425"/>
          </a:xfrm>
        </p:spPr>
        <p:txBody>
          <a:bodyPr>
            <a:noAutofit/>
          </a:bodyPr>
          <a:lstStyle/>
          <a:p>
            <a:r>
              <a:rPr lang="en-US" dirty="0"/>
              <a:t>In this class: We’ll consider a buffer located in </a:t>
            </a:r>
            <a:r>
              <a:rPr lang="en-US" b="1" dirty="0"/>
              <a:t>main memory</a:t>
            </a:r>
            <a:r>
              <a:rPr lang="en-US" dirty="0"/>
              <a:t> that operates over </a:t>
            </a:r>
            <a:r>
              <a:rPr lang="en-US" b="1" dirty="0"/>
              <a:t>pages</a:t>
            </a:r>
            <a:r>
              <a:rPr lang="en-US" dirty="0"/>
              <a:t> and </a:t>
            </a:r>
            <a:r>
              <a:rPr lang="en-US" b="1" dirty="0"/>
              <a:t>files</a:t>
            </a:r>
            <a:r>
              <a:rPr lang="en-US" sz="2800" dirty="0"/>
              <a:t>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32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1  &gt;  The Buffer</a:t>
              </a:r>
            </a:p>
          </p:txBody>
        </p:sp>
      </p:grpSp>
      <p:sp>
        <p:nvSpPr>
          <p:cNvPr id="10" name="Can 9"/>
          <p:cNvSpPr/>
          <p:nvPr/>
        </p:nvSpPr>
        <p:spPr>
          <a:xfrm>
            <a:off x="9270640" y="4666593"/>
            <a:ext cx="2644274" cy="189930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Disk</a:t>
            </a:r>
          </a:p>
        </p:txBody>
      </p:sp>
      <p:sp>
        <p:nvSpPr>
          <p:cNvPr id="12" name="Up-Down Arrow 11"/>
          <p:cNvSpPr/>
          <p:nvPr/>
        </p:nvSpPr>
        <p:spPr>
          <a:xfrm>
            <a:off x="10316880" y="3642353"/>
            <a:ext cx="551793" cy="138369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78368" y="5103478"/>
            <a:ext cx="1114408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1,0,3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78368" y="2835995"/>
            <a:ext cx="1114408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1,2,3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3050627"/>
            <a:ext cx="6366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1" u="sng" dirty="0"/>
              <a:t>Read(page):</a:t>
            </a:r>
            <a:r>
              <a:rPr lang="en-US" sz="2800" b="1" dirty="0"/>
              <a:t> </a:t>
            </a:r>
            <a:r>
              <a:rPr lang="en-US" sz="2800" dirty="0"/>
              <a:t>Read page from disk -&gt; buffer </a:t>
            </a:r>
            <a:r>
              <a:rPr lang="en-US" sz="2800" i="1" dirty="0"/>
              <a:t>if not already in buffer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838200" y="4149371"/>
            <a:ext cx="6366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1" u="sng" dirty="0"/>
              <a:t>Flush(page):</a:t>
            </a:r>
            <a:r>
              <a:rPr lang="en-US" sz="2800" b="1" dirty="0"/>
              <a:t> </a:t>
            </a:r>
            <a:r>
              <a:rPr lang="en-US" sz="2800" dirty="0"/>
              <a:t>Evict page from buffer &amp; write to disk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199" y="5207192"/>
            <a:ext cx="6366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1" u="sng" dirty="0"/>
              <a:t>Release(page):</a:t>
            </a:r>
            <a:r>
              <a:rPr lang="en-US" sz="2800" b="1" dirty="0"/>
              <a:t> </a:t>
            </a:r>
            <a:r>
              <a:rPr lang="en-US" sz="2800" dirty="0"/>
              <a:t>Evict page from buffer </a:t>
            </a:r>
            <a:r>
              <a:rPr lang="en-US" sz="2800" i="1" dirty="0"/>
              <a:t>without</a:t>
            </a:r>
            <a:r>
              <a:rPr lang="en-US" sz="2800" dirty="0"/>
              <a:t> writing to disk</a:t>
            </a:r>
          </a:p>
        </p:txBody>
      </p:sp>
    </p:spTree>
    <p:extLst>
      <p:ext uri="{BB962C8B-B14F-4D97-AF65-F5344CB8AC3E}">
        <p14:creationId xmlns:p14="http://schemas.microsoft.com/office/powerpoint/2010/main" val="208902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466322" y="1027906"/>
            <a:ext cx="4259923" cy="2456273"/>
            <a:chOff x="7466322" y="1027906"/>
            <a:chExt cx="4259923" cy="2456273"/>
          </a:xfrm>
        </p:grpSpPr>
        <p:sp>
          <p:nvSpPr>
            <p:cNvPr id="17" name="Rectangle 16"/>
            <p:cNvSpPr/>
            <p:nvPr/>
          </p:nvSpPr>
          <p:spPr>
            <a:xfrm>
              <a:off x="7466322" y="1027906"/>
              <a:ext cx="4252691" cy="24405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459310" y="1986455"/>
              <a:ext cx="2266935" cy="14977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24243" y="1210562"/>
              <a:ext cx="196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Main Memory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15979" y="2048829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Buffer</a:t>
              </a:r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8994227" y="2098357"/>
              <a:ext cx="930166" cy="362607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32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1  &gt;  The Buffer</a:t>
              </a:r>
            </a:p>
          </p:txBody>
        </p:sp>
      </p:grpSp>
      <p:sp>
        <p:nvSpPr>
          <p:cNvPr id="10" name="Can 9"/>
          <p:cNvSpPr/>
          <p:nvPr/>
        </p:nvSpPr>
        <p:spPr>
          <a:xfrm>
            <a:off x="9270640" y="4666593"/>
            <a:ext cx="2644274" cy="189930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Disk</a:t>
            </a:r>
          </a:p>
        </p:txBody>
      </p:sp>
      <p:sp>
        <p:nvSpPr>
          <p:cNvPr id="12" name="Up-Down Arrow 11"/>
          <p:cNvSpPr/>
          <p:nvPr/>
        </p:nvSpPr>
        <p:spPr>
          <a:xfrm>
            <a:off x="10316880" y="3642353"/>
            <a:ext cx="551793" cy="138369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38200" y="660892"/>
            <a:ext cx="6208986" cy="1325563"/>
          </a:xfrm>
        </p:spPr>
        <p:txBody>
          <a:bodyPr/>
          <a:lstStyle/>
          <a:p>
            <a:r>
              <a:rPr lang="en-US" dirty="0"/>
              <a:t>Managing Disk: The DBMS Buffer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38200" y="2214562"/>
            <a:ext cx="6208986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Database maintains its own buffer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Why? The OS already does this…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DB knows more about access patterns.</a:t>
            </a:r>
          </a:p>
          <a:p>
            <a:pPr lvl="2"/>
            <a:r>
              <a:rPr lang="en-US" dirty="0"/>
              <a:t>Watch for how this shows up! (cf. </a:t>
            </a:r>
            <a:r>
              <a:rPr lang="en-US" i="1" dirty="0"/>
              <a:t>Sequential Flooding</a:t>
            </a:r>
            <a:r>
              <a:rPr lang="en-US" dirty="0"/>
              <a:t>)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Recovery and logging require ability to </a:t>
            </a:r>
            <a:r>
              <a:rPr lang="en-US" sz="2800" b="1" dirty="0"/>
              <a:t>flush</a:t>
            </a:r>
            <a:r>
              <a:rPr lang="en-US" sz="2800" dirty="0"/>
              <a:t> to disk.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1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Buffer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65699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buffer manager</a:t>
            </a:r>
            <a:r>
              <a:rPr lang="en-US" dirty="0"/>
              <a:t> handles supporting operations for the buffer: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Primarily, handles &amp; executes the “replacement policy” </a:t>
            </a:r>
          </a:p>
          <a:p>
            <a:pPr lvl="2"/>
            <a:r>
              <a:rPr lang="en-US" sz="2800" dirty="0"/>
              <a:t>i.e. finds a page in buffer to flush/release if buffer is full and a new page needs to be read in</a:t>
            </a:r>
          </a:p>
          <a:p>
            <a:pPr lvl="2"/>
            <a:endParaRPr lang="en-US" sz="2800" dirty="0"/>
          </a:p>
          <a:p>
            <a:pPr lvl="1"/>
            <a:r>
              <a:rPr lang="en-US" sz="2800" dirty="0"/>
              <a:t>DBMSs typically implement their own buffer management routines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32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1  &gt;  The 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288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Simplified </a:t>
            </a:r>
            <a:r>
              <a:rPr lang="en-US" dirty="0" err="1"/>
              <a:t>Filesystem</a:t>
            </a:r>
            <a:r>
              <a:rPr lang="en-US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8104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us, a </a:t>
            </a:r>
            <a:r>
              <a:rPr lang="en-US" b="1" u="sng" dirty="0"/>
              <a:t>page</a:t>
            </a:r>
            <a:r>
              <a:rPr lang="en-US" dirty="0"/>
              <a:t> is a </a:t>
            </a:r>
            <a:r>
              <a:rPr lang="en-US" b="1" i="1" dirty="0"/>
              <a:t>fixed-sized array</a:t>
            </a:r>
            <a:r>
              <a:rPr lang="en-US" b="1" dirty="0"/>
              <a:t> </a:t>
            </a:r>
            <a:r>
              <a:rPr lang="en-US" dirty="0"/>
              <a:t>of memory </a:t>
            </a:r>
          </a:p>
          <a:p>
            <a:pPr lvl="1"/>
            <a:r>
              <a:rPr lang="en-US" dirty="0"/>
              <a:t>Think: One or more disk blocks</a:t>
            </a:r>
          </a:p>
          <a:p>
            <a:pPr lvl="1"/>
            <a:r>
              <a:rPr lang="en-US" dirty="0"/>
              <a:t>Interface:</a:t>
            </a:r>
          </a:p>
          <a:p>
            <a:pPr lvl="2"/>
            <a:r>
              <a:rPr lang="en-US" dirty="0"/>
              <a:t>write to an entry (called a </a:t>
            </a:r>
            <a:r>
              <a:rPr lang="en-US" b="1" dirty="0"/>
              <a:t>slot</a:t>
            </a:r>
            <a:r>
              <a:rPr lang="en-US" dirty="0"/>
              <a:t>) or set to “None”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DBMS also needs to handle variable length fields</a:t>
            </a:r>
          </a:p>
          <a:p>
            <a:pPr lvl="2"/>
            <a:r>
              <a:rPr lang="en-US" dirty="0"/>
              <a:t>Page layout is important for good hardware utilization as well (see 346)</a:t>
            </a:r>
          </a:p>
          <a:p>
            <a:endParaRPr lang="en-US" dirty="0"/>
          </a:p>
          <a:p>
            <a:r>
              <a:rPr lang="en-US" dirty="0"/>
              <a:t>And a </a:t>
            </a:r>
            <a:r>
              <a:rPr lang="en-US" b="1" u="sng" dirty="0"/>
              <a:t>file</a:t>
            </a:r>
            <a:r>
              <a:rPr lang="en-US" dirty="0"/>
              <a:t> is a </a:t>
            </a:r>
            <a:r>
              <a:rPr lang="en-US" i="1" dirty="0"/>
              <a:t>variable-length list</a:t>
            </a:r>
            <a:r>
              <a:rPr lang="en-US" dirty="0"/>
              <a:t> of pages</a:t>
            </a:r>
          </a:p>
          <a:p>
            <a:pPr lvl="1"/>
            <a:r>
              <a:rPr lang="en-US" dirty="0"/>
              <a:t>Interface: create / open / close; </a:t>
            </a:r>
            <a:r>
              <a:rPr lang="en-US" dirty="0" err="1"/>
              <a:t>next_page</a:t>
            </a:r>
            <a:r>
              <a:rPr lang="en-US" dirty="0"/>
              <a:t>(); etc.</a:t>
            </a:r>
          </a:p>
          <a:p>
            <a:pPr lvl="2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32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1  &gt;  The Buffer</a:t>
              </a:r>
            </a:p>
          </p:txBody>
        </p:sp>
      </p:grpSp>
      <p:sp>
        <p:nvSpPr>
          <p:cNvPr id="11" name="Can 10"/>
          <p:cNvSpPr/>
          <p:nvPr/>
        </p:nvSpPr>
        <p:spPr>
          <a:xfrm>
            <a:off x="8713435" y="2412125"/>
            <a:ext cx="3201478" cy="282202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Disk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33292" y="4430111"/>
            <a:ext cx="2361763" cy="583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43651" y="4521718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1,0,3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54043" y="4521718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1,0,3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73452" y="4490215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+mj-lt"/>
              </a:rPr>
              <a:t>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84751" y="5693980"/>
            <a:ext cx="871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Page</a:t>
            </a:r>
          </a:p>
        </p:txBody>
      </p:sp>
      <p:cxnSp>
        <p:nvCxnSpPr>
          <p:cNvPr id="15" name="Straight Arrow Connector 14"/>
          <p:cNvCxnSpPr>
            <a:endCxn id="10" idx="2"/>
          </p:cNvCxnSpPr>
          <p:nvPr/>
        </p:nvCxnSpPr>
        <p:spPr>
          <a:xfrm flipV="1">
            <a:off x="9720704" y="4921828"/>
            <a:ext cx="1" cy="77215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45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DB-WS09a.ipynb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29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1  &gt; 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413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External Merge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54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2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EDED90D-6B0D-9541-8916-366B3484B158}"/>
              </a:ext>
            </a:extLst>
          </p:cNvPr>
          <p:cNvSpPr/>
          <p:nvPr/>
        </p:nvSpPr>
        <p:spPr>
          <a:xfrm>
            <a:off x="0" y="3677781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External Merge-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External Merge Algorithm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ACTIVITY: External Merge Sort- Demo</a:t>
            </a:r>
          </a:p>
        </p:txBody>
      </p:sp>
    </p:spTree>
    <p:extLst>
      <p:ext uri="{BB962C8B-B14F-4D97-AF65-F5344CB8AC3E}">
        <p14:creationId xmlns:p14="http://schemas.microsoft.com/office/powerpoint/2010/main" val="130907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dirty="0"/>
              <a:t>Challenge: Merging Big Files with Small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5662"/>
            <a:ext cx="10515600" cy="16462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do we </a:t>
            </a:r>
            <a:r>
              <a:rPr lang="en-US" i="1" dirty="0"/>
              <a:t>efficiently </a:t>
            </a:r>
            <a:r>
              <a:rPr lang="en-US" dirty="0"/>
              <a:t>merge two sorted files when both are much larger than our main memory buffer?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49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2  &gt;  External merge - Basics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584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Merge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Input</a:t>
            </a:r>
            <a:r>
              <a:rPr lang="en-US" dirty="0"/>
              <a:t>: 2 sorted lists of length M and N</a:t>
            </a:r>
          </a:p>
          <a:p>
            <a:endParaRPr lang="en-US" dirty="0"/>
          </a:p>
          <a:p>
            <a:r>
              <a:rPr lang="en-US" b="1" dirty="0"/>
              <a:t>Output:</a:t>
            </a:r>
            <a:r>
              <a:rPr lang="en-US" dirty="0"/>
              <a:t> 1 sorted list of length M + N</a:t>
            </a:r>
          </a:p>
          <a:p>
            <a:endParaRPr lang="en-US" dirty="0"/>
          </a:p>
          <a:p>
            <a:r>
              <a:rPr lang="en-US" b="1" dirty="0"/>
              <a:t>Required: </a:t>
            </a:r>
            <a:r>
              <a:rPr lang="en-US" dirty="0"/>
              <a:t>At least 3 Buffer Pages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IOs</a:t>
            </a:r>
            <a:r>
              <a:rPr lang="en-US" dirty="0"/>
              <a:t>: 2(M+N)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9440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2  &gt;  External merge 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15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The Buffer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External Merge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External Merge Sort &amp; Sorting Optimizations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93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(Simple)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737"/>
            <a:ext cx="10515600" cy="910432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To </a:t>
            </a:r>
            <a:r>
              <a:rPr lang="en-US" dirty="0"/>
              <a:t>find an element that is no larger than all elements in two lists, one only needs to compare minimum elements from each list.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3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2  &gt;  External merge algorithm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84167" y="2908300"/>
                <a:ext cx="6023665" cy="333982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en-US" sz="3000" dirty="0">
                    <a:solidFill>
                      <a:prstClr val="black"/>
                    </a:solidFill>
                  </a:rPr>
                  <a:t>If:</a:t>
                </a:r>
                <a:endParaRPr lang="en-US" sz="3000" b="0" i="1" dirty="0">
                  <a:solidFill>
                    <a:prstClr val="black"/>
                  </a:solidFill>
                  <a:latin typeface="Cambria Math" charset="0"/>
                </a:endParaRPr>
              </a:p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sz="3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000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3000" b="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…</m:t>
                      </m:r>
                      <m:r>
                        <a:rPr lang="en-US" sz="3000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sz="3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000" baseline="-25000" dirty="0">
                  <a:solidFill>
                    <a:prstClr val="black"/>
                  </a:solidFill>
                </a:endParaRPr>
              </a:p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000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000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≤…≤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3000" baseline="-25000" dirty="0">
                  <a:solidFill>
                    <a:prstClr val="black"/>
                  </a:solidFill>
                </a:endParaRPr>
              </a:p>
              <a:p>
                <a:pPr defTabSz="457200"/>
                <a:r>
                  <a:rPr lang="en-US" sz="3000" dirty="0">
                    <a:solidFill>
                      <a:prstClr val="black"/>
                    </a:solidFill>
                  </a:rPr>
                  <a:t>Then:</a:t>
                </a:r>
              </a:p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𝑀𝑖𝑛</m:t>
                          </m:r>
                          <m:r>
                            <a:rPr lang="en-US" sz="3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)</m:t>
                      </m:r>
                      <m:r>
                        <a:rPr lang="en-US" sz="3000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prstClr val="black"/>
                  </a:solidFill>
                </a:endParaRPr>
              </a:p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𝑀𝑖𝑛</m:t>
                          </m:r>
                          <m:r>
                            <a:rPr lang="en-US" sz="3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)</m:t>
                      </m:r>
                      <m:r>
                        <a:rPr lang="en-US" sz="3000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prstClr val="black"/>
                  </a:solidFill>
                </a:endParaRPr>
              </a:p>
              <a:p>
                <a:pPr defTabSz="457200"/>
                <a:r>
                  <a:rPr lang="en-US" sz="3000" dirty="0">
                    <a:solidFill>
                      <a:prstClr val="black"/>
                    </a:solidFill>
                  </a:rPr>
                  <a:t>for </a:t>
                </a:r>
                <a:r>
                  <a:rPr lang="en-US" sz="3000" dirty="0" err="1">
                    <a:solidFill>
                      <a:prstClr val="black"/>
                    </a:solidFill>
                  </a:rPr>
                  <a:t>i</a:t>
                </a:r>
                <a:r>
                  <a:rPr lang="en-US" sz="3000" dirty="0">
                    <a:solidFill>
                      <a:prstClr val="black"/>
                    </a:solidFill>
                  </a:rPr>
                  <a:t>=1….N and j=1….M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167" y="2908300"/>
                <a:ext cx="6023665" cy="33398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52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Merge Algorithm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93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2  &gt;  External merge algorithm</a:t>
              </a:r>
            </a:p>
          </p:txBody>
        </p:sp>
      </p:grpSp>
      <p:sp>
        <p:nvSpPr>
          <p:cNvPr id="25" name="Can 24"/>
          <p:cNvSpPr/>
          <p:nvPr/>
        </p:nvSpPr>
        <p:spPr>
          <a:xfrm>
            <a:off x="2600324" y="1793054"/>
            <a:ext cx="3457575" cy="4190049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ounded Rectangle 28"/>
          <p:cNvSpPr/>
          <p:nvPr/>
        </p:nvSpPr>
        <p:spPr>
          <a:xfrm>
            <a:off x="2699249" y="2544333"/>
            <a:ext cx="3296832" cy="583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74097" y="2635940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7,11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03242" y="26359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20,31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99248" y="3270133"/>
            <a:ext cx="3296833" cy="583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874072" y="33617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23,24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03217" y="33617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25,30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680694" y="4221466"/>
            <a:ext cx="3296833" cy="11090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01056" y="2653008"/>
            <a:ext cx="183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Input:</a:t>
            </a:r>
          </a:p>
          <a:p>
            <a:r>
              <a:rPr lang="en-US" sz="2400" dirty="0">
                <a:latin typeface="+mj-lt"/>
              </a:rPr>
              <a:t>Two sorted files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056" y="4130206"/>
            <a:ext cx="183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Output:</a:t>
            </a:r>
          </a:p>
          <a:p>
            <a:r>
              <a:rPr lang="en-US" sz="2400" dirty="0">
                <a:latin typeface="+mj-lt"/>
              </a:rPr>
              <a:t>One </a:t>
            </a:r>
            <a:r>
              <a:rPr lang="en-US" sz="2400" i="1" dirty="0">
                <a:latin typeface="+mj-lt"/>
              </a:rPr>
              <a:t>merged</a:t>
            </a:r>
            <a:r>
              <a:rPr lang="en-US" sz="2400" dirty="0">
                <a:latin typeface="+mj-lt"/>
              </a:rPr>
              <a:t> sorted file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86022" y="6085469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474137" y="1397064"/>
            <a:ext cx="4259923" cy="2456273"/>
            <a:chOff x="7403799" y="1406844"/>
            <a:chExt cx="4259923" cy="2456273"/>
          </a:xfrm>
        </p:grpSpPr>
        <p:grpSp>
          <p:nvGrpSpPr>
            <p:cNvPr id="19" name="Group 18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/>
          <p:cNvSpPr/>
          <p:nvPr/>
        </p:nvSpPr>
        <p:spPr>
          <a:xfrm>
            <a:off x="6244417" y="3067170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9359953">
            <a:off x="6093202" y="4265976"/>
            <a:ext cx="176781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44928" y="2635940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44927" y="33617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2,22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16639" y="267260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16226" y="336174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897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42369 0.066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5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52252 -0.0416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20" y="-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Merge Algorithm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93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2  &gt;  External merge algorithm</a:t>
              </a:r>
            </a:p>
          </p:txBody>
        </p:sp>
      </p:grpSp>
      <p:sp>
        <p:nvSpPr>
          <p:cNvPr id="25" name="Can 24"/>
          <p:cNvSpPr/>
          <p:nvPr/>
        </p:nvSpPr>
        <p:spPr>
          <a:xfrm>
            <a:off x="2600324" y="1793054"/>
            <a:ext cx="3457575" cy="4190049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ounded Rectangle 28"/>
          <p:cNvSpPr/>
          <p:nvPr/>
        </p:nvSpPr>
        <p:spPr>
          <a:xfrm>
            <a:off x="2699249" y="2544333"/>
            <a:ext cx="3296832" cy="583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74097" y="2635940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7,11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03242" y="26359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20,31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99248" y="3270133"/>
            <a:ext cx="3296833" cy="583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874072" y="33617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23,24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03217" y="33617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25,30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680694" y="4221466"/>
            <a:ext cx="3296833" cy="11090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886022" y="6085469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474137" y="1397064"/>
            <a:ext cx="4259923" cy="2456273"/>
            <a:chOff x="7403799" y="1406844"/>
            <a:chExt cx="4259923" cy="2456273"/>
          </a:xfrm>
        </p:grpSpPr>
        <p:grpSp>
          <p:nvGrpSpPr>
            <p:cNvPr id="19" name="Group 18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/>
          <p:cNvSpPr/>
          <p:nvPr/>
        </p:nvSpPr>
        <p:spPr>
          <a:xfrm>
            <a:off x="6244417" y="3067170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9359953">
            <a:off x="6093202" y="4265976"/>
            <a:ext cx="176781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000660" y="3088228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12043" y="3088228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2,22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1056" y="2653008"/>
            <a:ext cx="183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Input:</a:t>
            </a:r>
          </a:p>
          <a:p>
            <a:r>
              <a:rPr lang="en-US" sz="2400" dirty="0">
                <a:latin typeface="+mj-lt"/>
              </a:rPr>
              <a:t>Two sorted files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1056" y="4130206"/>
            <a:ext cx="183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Output:</a:t>
            </a:r>
          </a:p>
          <a:p>
            <a:r>
              <a:rPr lang="en-US" sz="2400" dirty="0">
                <a:latin typeface="+mj-lt"/>
              </a:rPr>
              <a:t>One </a:t>
            </a:r>
            <a:r>
              <a:rPr lang="en-US" sz="2400" i="1" dirty="0">
                <a:latin typeface="+mj-lt"/>
              </a:rPr>
              <a:t>merged</a:t>
            </a:r>
            <a:r>
              <a:rPr lang="en-US" sz="2400" dirty="0">
                <a:latin typeface="+mj-lt"/>
              </a:rPr>
              <a:t> sorted file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16639" y="267260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16226" y="336174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9880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Merge Algorithm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93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2  &gt;  External merge algorithm</a:t>
              </a:r>
            </a:p>
          </p:txBody>
        </p:sp>
      </p:grpSp>
      <p:sp>
        <p:nvSpPr>
          <p:cNvPr id="25" name="Can 24"/>
          <p:cNvSpPr/>
          <p:nvPr/>
        </p:nvSpPr>
        <p:spPr>
          <a:xfrm>
            <a:off x="2600324" y="1793054"/>
            <a:ext cx="3457575" cy="4190049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ounded Rectangle 28"/>
          <p:cNvSpPr/>
          <p:nvPr/>
        </p:nvSpPr>
        <p:spPr>
          <a:xfrm>
            <a:off x="2699249" y="2544333"/>
            <a:ext cx="3296832" cy="583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74097" y="2635940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7,11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03242" y="26359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20,31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99248" y="3270133"/>
            <a:ext cx="3296833" cy="583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874072" y="33617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23,24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03217" y="33617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25,30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680694" y="4221466"/>
            <a:ext cx="3296833" cy="11090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886022" y="6085469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474137" y="1397064"/>
            <a:ext cx="4259923" cy="2456273"/>
            <a:chOff x="7403799" y="1406844"/>
            <a:chExt cx="4259923" cy="2456273"/>
          </a:xfrm>
        </p:grpSpPr>
        <p:grpSp>
          <p:nvGrpSpPr>
            <p:cNvPr id="19" name="Group 18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/>
          <p:cNvSpPr/>
          <p:nvPr/>
        </p:nvSpPr>
        <p:spPr>
          <a:xfrm>
            <a:off x="6244417" y="3067170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9359953">
            <a:off x="6093202" y="4265976"/>
            <a:ext cx="176781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000660" y="3088228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12043" y="3088228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428344" y="3088228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1056" y="2653008"/>
            <a:ext cx="183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Input:</a:t>
            </a:r>
          </a:p>
          <a:p>
            <a:r>
              <a:rPr lang="en-US" sz="2400" dirty="0">
                <a:latin typeface="+mj-lt"/>
              </a:rPr>
              <a:t>Two sorted files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1056" y="4130206"/>
            <a:ext cx="183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Output:</a:t>
            </a:r>
          </a:p>
          <a:p>
            <a:r>
              <a:rPr lang="en-US" sz="2400" dirty="0">
                <a:latin typeface="+mj-lt"/>
              </a:rPr>
              <a:t>One </a:t>
            </a:r>
            <a:r>
              <a:rPr lang="en-US" sz="2400" i="1" dirty="0">
                <a:latin typeface="+mj-lt"/>
              </a:rPr>
              <a:t>merged</a:t>
            </a:r>
            <a:r>
              <a:rPr lang="en-US" sz="2400" dirty="0">
                <a:latin typeface="+mj-lt"/>
              </a:rPr>
              <a:t> sorted file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16639" y="267260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16226" y="336174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182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-0.62708 0.178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54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Merge Algorithm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93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2  &gt;  External merge algorithm</a:t>
              </a:r>
            </a:p>
          </p:txBody>
        </p:sp>
      </p:grpSp>
      <p:sp>
        <p:nvSpPr>
          <p:cNvPr id="25" name="Can 24"/>
          <p:cNvSpPr/>
          <p:nvPr/>
        </p:nvSpPr>
        <p:spPr>
          <a:xfrm>
            <a:off x="2600324" y="1793054"/>
            <a:ext cx="3457575" cy="4190049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ounded Rectangle 28"/>
          <p:cNvSpPr/>
          <p:nvPr/>
        </p:nvSpPr>
        <p:spPr>
          <a:xfrm>
            <a:off x="2699249" y="2544333"/>
            <a:ext cx="3296832" cy="583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74097" y="2635940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7,11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03242" y="26359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20,31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99248" y="3270133"/>
            <a:ext cx="3296833" cy="583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874072" y="33617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23,24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03217" y="33617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25,30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680694" y="4221466"/>
            <a:ext cx="3296833" cy="11090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886022" y="6085469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474137" y="1397064"/>
            <a:ext cx="4259923" cy="2456273"/>
            <a:chOff x="7403799" y="1406844"/>
            <a:chExt cx="4259923" cy="2456273"/>
          </a:xfrm>
        </p:grpSpPr>
        <p:grpSp>
          <p:nvGrpSpPr>
            <p:cNvPr id="19" name="Group 18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/>
          <p:cNvSpPr/>
          <p:nvPr/>
        </p:nvSpPr>
        <p:spPr>
          <a:xfrm>
            <a:off x="6244417" y="3067170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9359953">
            <a:off x="6093202" y="4265976"/>
            <a:ext cx="176781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000660" y="3088228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12043" y="3088228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04161" y="4305052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056" y="2653008"/>
            <a:ext cx="183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Input:</a:t>
            </a:r>
          </a:p>
          <a:p>
            <a:r>
              <a:rPr lang="en-US" sz="2400" dirty="0">
                <a:latin typeface="+mj-lt"/>
              </a:rPr>
              <a:t>Two sorted files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1056" y="4130206"/>
            <a:ext cx="183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Output:</a:t>
            </a:r>
          </a:p>
          <a:p>
            <a:r>
              <a:rPr lang="en-US" sz="2400" dirty="0">
                <a:latin typeface="+mj-lt"/>
              </a:rPr>
              <a:t>One </a:t>
            </a:r>
            <a:r>
              <a:rPr lang="en-US" sz="2400" i="1" dirty="0">
                <a:latin typeface="+mj-lt"/>
              </a:rPr>
              <a:t>merged</a:t>
            </a:r>
            <a:r>
              <a:rPr lang="en-US" sz="2400" dirty="0">
                <a:latin typeface="+mj-lt"/>
              </a:rPr>
              <a:t> sorted file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16639" y="267260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16226" y="336174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47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19896 -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Merge Algorithm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93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2  &gt;  External merge algorithm</a:t>
              </a:r>
            </a:p>
          </p:txBody>
        </p:sp>
      </p:grpSp>
      <p:sp>
        <p:nvSpPr>
          <p:cNvPr id="25" name="Can 24"/>
          <p:cNvSpPr/>
          <p:nvPr/>
        </p:nvSpPr>
        <p:spPr>
          <a:xfrm>
            <a:off x="2600324" y="1793054"/>
            <a:ext cx="3457575" cy="4190049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ounded Rectangle 28"/>
          <p:cNvSpPr/>
          <p:nvPr/>
        </p:nvSpPr>
        <p:spPr>
          <a:xfrm>
            <a:off x="2699249" y="2544333"/>
            <a:ext cx="3296832" cy="583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903242" y="26359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20,31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99248" y="3270133"/>
            <a:ext cx="3296833" cy="583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874072" y="33617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23,24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03217" y="33617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25,30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680694" y="4221466"/>
            <a:ext cx="3296833" cy="11090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886022" y="6085469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474137" y="1397064"/>
            <a:ext cx="4259923" cy="2456273"/>
            <a:chOff x="7403799" y="1406844"/>
            <a:chExt cx="4259923" cy="2456273"/>
          </a:xfrm>
        </p:grpSpPr>
        <p:grpSp>
          <p:nvGrpSpPr>
            <p:cNvPr id="19" name="Group 18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/>
          <p:cNvSpPr/>
          <p:nvPr/>
        </p:nvSpPr>
        <p:spPr>
          <a:xfrm>
            <a:off x="6244417" y="3067170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9359953">
            <a:off x="6093202" y="4265976"/>
            <a:ext cx="176781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23428" y="3095788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12043" y="3088228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04161" y="4305052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43335" y="4705162"/>
            <a:ext cx="452823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This is all the algorithm “sees”… Which file to load a page from next?</a:t>
            </a:r>
            <a:endParaRPr lang="en-US" sz="28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1056" y="2653008"/>
            <a:ext cx="183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Input:</a:t>
            </a:r>
          </a:p>
          <a:p>
            <a:r>
              <a:rPr lang="en-US" sz="2400" dirty="0">
                <a:latin typeface="+mj-lt"/>
              </a:rPr>
              <a:t>Two sorted files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1056" y="4130206"/>
            <a:ext cx="183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Output:</a:t>
            </a:r>
          </a:p>
          <a:p>
            <a:r>
              <a:rPr lang="en-US" sz="2400" dirty="0">
                <a:latin typeface="+mj-lt"/>
              </a:rPr>
              <a:t>One </a:t>
            </a:r>
            <a:r>
              <a:rPr lang="en-US" sz="2400" i="1" dirty="0">
                <a:latin typeface="+mj-lt"/>
              </a:rPr>
              <a:t>merged</a:t>
            </a:r>
            <a:r>
              <a:rPr lang="en-US" sz="2400" dirty="0">
                <a:latin typeface="+mj-lt"/>
              </a:rPr>
              <a:t> sorted file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16639" y="267260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16226" y="336174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74097" y="2635940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7,11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699249" y="2543414"/>
            <a:ext cx="3296832" cy="583324"/>
          </a:xfrm>
          <a:prstGeom prst="roundRect">
            <a:avLst/>
          </a:prstGeom>
          <a:solidFill>
            <a:schemeClr val="tx2">
              <a:lumMod val="20000"/>
              <a:lumOff val="80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711158" y="3270013"/>
            <a:ext cx="3296832" cy="583324"/>
          </a:xfrm>
          <a:prstGeom prst="roundRect">
            <a:avLst/>
          </a:prstGeom>
          <a:solidFill>
            <a:schemeClr val="tx2">
              <a:lumMod val="20000"/>
              <a:lumOff val="80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Merge Algorithm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93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2  &gt;  External merge algorithm</a:t>
              </a:r>
            </a:p>
          </p:txBody>
        </p:sp>
      </p:grpSp>
      <p:sp>
        <p:nvSpPr>
          <p:cNvPr id="25" name="Can 24"/>
          <p:cNvSpPr/>
          <p:nvPr/>
        </p:nvSpPr>
        <p:spPr>
          <a:xfrm>
            <a:off x="2600324" y="1793054"/>
            <a:ext cx="3457575" cy="4190049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ounded Rectangle 28"/>
          <p:cNvSpPr/>
          <p:nvPr/>
        </p:nvSpPr>
        <p:spPr>
          <a:xfrm>
            <a:off x="2699249" y="2544333"/>
            <a:ext cx="3296832" cy="583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903242" y="26359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20,31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99248" y="3270133"/>
            <a:ext cx="3296833" cy="583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874072" y="33617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23,24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03217" y="33617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25,30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680694" y="4221466"/>
            <a:ext cx="3296833" cy="11090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886022" y="6085469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474137" y="1397064"/>
            <a:ext cx="4259923" cy="2456273"/>
            <a:chOff x="7403799" y="1406844"/>
            <a:chExt cx="4259923" cy="2456273"/>
          </a:xfrm>
        </p:grpSpPr>
        <p:grpSp>
          <p:nvGrpSpPr>
            <p:cNvPr id="19" name="Group 18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/>
          <p:cNvSpPr/>
          <p:nvPr/>
        </p:nvSpPr>
        <p:spPr>
          <a:xfrm>
            <a:off x="6244417" y="3067170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9359953">
            <a:off x="6093202" y="4265976"/>
            <a:ext cx="176781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23428" y="3095788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12043" y="3088228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04161" y="4305052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343335" y="4705162"/>
                <a:ext cx="4528234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j-lt"/>
                  </a:rPr>
                  <a:t>We know that F</a:t>
                </a:r>
                <a:r>
                  <a:rPr lang="en-US" sz="2800" baseline="-25000" dirty="0">
                    <a:latin typeface="+mj-lt"/>
                  </a:rPr>
                  <a:t>2</a:t>
                </a:r>
                <a:r>
                  <a:rPr lang="en-US" sz="2800" dirty="0">
                    <a:latin typeface="+mj-lt"/>
                  </a:rPr>
                  <a:t> only contains values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2800" dirty="0">
                    <a:latin typeface="+mj-lt"/>
                  </a:rPr>
                  <a:t> 22… so we should load from F</a:t>
                </a:r>
                <a:r>
                  <a:rPr lang="en-US" sz="2800" baseline="-25000" dirty="0">
                    <a:latin typeface="+mj-lt"/>
                  </a:rPr>
                  <a:t>1</a:t>
                </a:r>
                <a:r>
                  <a:rPr lang="en-US" sz="2800" dirty="0">
                    <a:latin typeface="+mj-lt"/>
                  </a:rPr>
                  <a:t>!</a:t>
                </a:r>
                <a:endParaRPr 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35" y="4705162"/>
                <a:ext cx="4528234" cy="13849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601056" y="2653008"/>
            <a:ext cx="183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Input:</a:t>
            </a:r>
          </a:p>
          <a:p>
            <a:r>
              <a:rPr lang="en-US" sz="2400" dirty="0">
                <a:latin typeface="+mj-lt"/>
              </a:rPr>
              <a:t>Two sorted files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1056" y="4130206"/>
            <a:ext cx="183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Output:</a:t>
            </a:r>
          </a:p>
          <a:p>
            <a:r>
              <a:rPr lang="en-US" sz="2400" dirty="0">
                <a:latin typeface="+mj-lt"/>
              </a:rPr>
              <a:t>One </a:t>
            </a:r>
            <a:r>
              <a:rPr lang="en-US" sz="2400" i="1" dirty="0">
                <a:latin typeface="+mj-lt"/>
              </a:rPr>
              <a:t>merged</a:t>
            </a:r>
            <a:r>
              <a:rPr lang="en-US" sz="2400" dirty="0">
                <a:latin typeface="+mj-lt"/>
              </a:rPr>
              <a:t> sorted file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16639" y="267260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16226" y="336174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74097" y="2635940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7,11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711158" y="3267352"/>
            <a:ext cx="3296832" cy="583324"/>
          </a:xfrm>
          <a:prstGeom prst="roundRect">
            <a:avLst/>
          </a:prstGeom>
          <a:solidFill>
            <a:schemeClr val="tx2">
              <a:lumMod val="20000"/>
              <a:lumOff val="80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711158" y="2550179"/>
            <a:ext cx="3296832" cy="583324"/>
          </a:xfrm>
          <a:prstGeom prst="roundRect">
            <a:avLst/>
          </a:prstGeom>
          <a:solidFill>
            <a:schemeClr val="tx2">
              <a:lumMod val="20000"/>
              <a:lumOff val="80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5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33958 0.0666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3" grpId="0" animBg="1"/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Merge Algorithm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93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2  &gt;  External merge algorithm</a:t>
              </a:r>
            </a:p>
          </p:txBody>
        </p:sp>
      </p:grpSp>
      <p:sp>
        <p:nvSpPr>
          <p:cNvPr id="25" name="Can 24"/>
          <p:cNvSpPr/>
          <p:nvPr/>
        </p:nvSpPr>
        <p:spPr>
          <a:xfrm>
            <a:off x="2600324" y="1793054"/>
            <a:ext cx="3457575" cy="4190049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ounded Rectangle 28"/>
          <p:cNvSpPr/>
          <p:nvPr/>
        </p:nvSpPr>
        <p:spPr>
          <a:xfrm>
            <a:off x="2699249" y="2544333"/>
            <a:ext cx="3296832" cy="583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903242" y="26359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20,31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99248" y="3270133"/>
            <a:ext cx="3296833" cy="583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874072" y="33617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23,24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03217" y="33617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25,30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680694" y="4221466"/>
            <a:ext cx="3296833" cy="11090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886022" y="6085469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474137" y="1397064"/>
            <a:ext cx="4259923" cy="2456273"/>
            <a:chOff x="7403799" y="1406844"/>
            <a:chExt cx="4259923" cy="2456273"/>
          </a:xfrm>
        </p:grpSpPr>
        <p:grpSp>
          <p:nvGrpSpPr>
            <p:cNvPr id="19" name="Group 18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/>
          <p:cNvSpPr/>
          <p:nvPr/>
        </p:nvSpPr>
        <p:spPr>
          <a:xfrm>
            <a:off x="6244417" y="3067170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9359953">
            <a:off x="6093202" y="4265976"/>
            <a:ext cx="176781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23428" y="3095788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12043" y="3088228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04161" y="4305052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1056" y="2653008"/>
            <a:ext cx="183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Input:</a:t>
            </a:r>
          </a:p>
          <a:p>
            <a:r>
              <a:rPr lang="en-US" sz="2400" dirty="0">
                <a:latin typeface="+mj-lt"/>
              </a:rPr>
              <a:t>Two sorted files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1056" y="4130206"/>
            <a:ext cx="183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Output:</a:t>
            </a:r>
          </a:p>
          <a:p>
            <a:r>
              <a:rPr lang="en-US" sz="2400" dirty="0">
                <a:latin typeface="+mj-lt"/>
              </a:rPr>
              <a:t>One </a:t>
            </a:r>
            <a:r>
              <a:rPr lang="en-US" sz="2400" i="1" dirty="0">
                <a:latin typeface="+mj-lt"/>
              </a:rPr>
              <a:t>merged</a:t>
            </a:r>
            <a:r>
              <a:rPr lang="en-US" sz="2400" dirty="0">
                <a:latin typeface="+mj-lt"/>
              </a:rPr>
              <a:t> sorted file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16639" y="267260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16226" y="336174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00672" y="3095788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7,11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562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Merge Algorithm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93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2  &gt;  External merge algorithm</a:t>
              </a:r>
            </a:p>
          </p:txBody>
        </p:sp>
      </p:grpSp>
      <p:sp>
        <p:nvSpPr>
          <p:cNvPr id="25" name="Can 24"/>
          <p:cNvSpPr/>
          <p:nvPr/>
        </p:nvSpPr>
        <p:spPr>
          <a:xfrm>
            <a:off x="2600324" y="1793054"/>
            <a:ext cx="3457575" cy="4190049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ounded Rectangle 28"/>
          <p:cNvSpPr/>
          <p:nvPr/>
        </p:nvSpPr>
        <p:spPr>
          <a:xfrm>
            <a:off x="2699249" y="2544333"/>
            <a:ext cx="3296832" cy="583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903242" y="26359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20,31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99248" y="3270133"/>
            <a:ext cx="3296833" cy="583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874072" y="33617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23,24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03217" y="33617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25,30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680694" y="4221466"/>
            <a:ext cx="3296833" cy="11090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886022" y="6085469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474137" y="1397064"/>
            <a:ext cx="4259923" cy="2456273"/>
            <a:chOff x="7403799" y="1406844"/>
            <a:chExt cx="4259923" cy="2456273"/>
          </a:xfrm>
        </p:grpSpPr>
        <p:grpSp>
          <p:nvGrpSpPr>
            <p:cNvPr id="19" name="Group 18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/>
          <p:cNvSpPr/>
          <p:nvPr/>
        </p:nvSpPr>
        <p:spPr>
          <a:xfrm>
            <a:off x="6244417" y="3067170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9359953">
            <a:off x="6093202" y="4265976"/>
            <a:ext cx="176781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23428" y="3095788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5,7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12043" y="3088228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04161" y="4305052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1056" y="2653008"/>
            <a:ext cx="183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Input:</a:t>
            </a:r>
          </a:p>
          <a:p>
            <a:r>
              <a:rPr lang="en-US" sz="2400" dirty="0">
                <a:latin typeface="+mj-lt"/>
              </a:rPr>
              <a:t>Two sorted files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1056" y="4130206"/>
            <a:ext cx="183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Output:</a:t>
            </a:r>
          </a:p>
          <a:p>
            <a:r>
              <a:rPr lang="en-US" sz="2400" dirty="0">
                <a:latin typeface="+mj-lt"/>
              </a:rPr>
              <a:t>One </a:t>
            </a:r>
            <a:r>
              <a:rPr lang="en-US" sz="2400" i="1" dirty="0">
                <a:latin typeface="+mj-lt"/>
              </a:rPr>
              <a:t>merged</a:t>
            </a:r>
            <a:r>
              <a:rPr lang="en-US" sz="2400" dirty="0">
                <a:latin typeface="+mj-lt"/>
              </a:rPr>
              <a:t> sorted file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16639" y="267260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16226" y="336174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00672" y="3095788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07836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-0.54088 0.175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44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Merge Algorithm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93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2  &gt;  External merge algorithm</a:t>
              </a:r>
            </a:p>
          </p:txBody>
        </p:sp>
      </p:grpSp>
      <p:sp>
        <p:nvSpPr>
          <p:cNvPr id="25" name="Can 24"/>
          <p:cNvSpPr/>
          <p:nvPr/>
        </p:nvSpPr>
        <p:spPr>
          <a:xfrm>
            <a:off x="2600324" y="1793054"/>
            <a:ext cx="3457575" cy="4190049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ounded Rectangle 28"/>
          <p:cNvSpPr/>
          <p:nvPr/>
        </p:nvSpPr>
        <p:spPr>
          <a:xfrm>
            <a:off x="2699249" y="2544333"/>
            <a:ext cx="3296832" cy="583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903242" y="26359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20,31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99248" y="3270133"/>
            <a:ext cx="3296833" cy="583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874072" y="33617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23,24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03217" y="33617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25,30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680694" y="4221466"/>
            <a:ext cx="3296833" cy="11090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886022" y="6085469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474137" y="1397064"/>
            <a:ext cx="4259923" cy="2456273"/>
            <a:chOff x="7403799" y="1406844"/>
            <a:chExt cx="4259923" cy="2456273"/>
          </a:xfrm>
        </p:grpSpPr>
        <p:grpSp>
          <p:nvGrpSpPr>
            <p:cNvPr id="19" name="Group 18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/>
          <p:cNvSpPr/>
          <p:nvPr/>
        </p:nvSpPr>
        <p:spPr>
          <a:xfrm>
            <a:off x="6244417" y="3067170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9359953">
            <a:off x="6093202" y="4265976"/>
            <a:ext cx="176781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52057" y="4318115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5,7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12043" y="3088228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04161" y="4305052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1056" y="2653008"/>
            <a:ext cx="183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Input:</a:t>
            </a:r>
          </a:p>
          <a:p>
            <a:r>
              <a:rPr lang="en-US" sz="2400" dirty="0">
                <a:latin typeface="+mj-lt"/>
              </a:rPr>
              <a:t>Two sorted files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1056" y="4130206"/>
            <a:ext cx="183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Output:</a:t>
            </a:r>
          </a:p>
          <a:p>
            <a:r>
              <a:rPr lang="en-US" sz="2400" dirty="0">
                <a:latin typeface="+mj-lt"/>
              </a:rPr>
              <a:t>One </a:t>
            </a:r>
            <a:r>
              <a:rPr lang="en-US" sz="2400" i="1" dirty="0">
                <a:latin typeface="+mj-lt"/>
              </a:rPr>
              <a:t>merged</a:t>
            </a:r>
            <a:r>
              <a:rPr lang="en-US" sz="2400" dirty="0">
                <a:latin typeface="+mj-lt"/>
              </a:rPr>
              <a:t> sorted file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16639" y="267260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16226" y="336174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00672" y="3095788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8417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9766 -0.0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658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Merge Algorithm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93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2  &gt;  External merge algorithm</a:t>
              </a:r>
            </a:p>
          </p:txBody>
        </p:sp>
      </p:grpSp>
      <p:sp>
        <p:nvSpPr>
          <p:cNvPr id="25" name="Can 24"/>
          <p:cNvSpPr/>
          <p:nvPr/>
        </p:nvSpPr>
        <p:spPr>
          <a:xfrm>
            <a:off x="2600324" y="1793054"/>
            <a:ext cx="3457575" cy="4190049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ounded Rectangle 28"/>
          <p:cNvSpPr/>
          <p:nvPr/>
        </p:nvSpPr>
        <p:spPr>
          <a:xfrm>
            <a:off x="2699249" y="2544333"/>
            <a:ext cx="3296832" cy="583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699248" y="3270133"/>
            <a:ext cx="3296833" cy="583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874072" y="33617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23,24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03217" y="33617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25,30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680694" y="4221466"/>
            <a:ext cx="3296833" cy="11090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886022" y="6085469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474137" y="1397064"/>
            <a:ext cx="4259923" cy="2456273"/>
            <a:chOff x="7403799" y="1406844"/>
            <a:chExt cx="4259923" cy="2456273"/>
          </a:xfrm>
        </p:grpSpPr>
        <p:grpSp>
          <p:nvGrpSpPr>
            <p:cNvPr id="19" name="Group 18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/>
          <p:cNvSpPr/>
          <p:nvPr/>
        </p:nvSpPr>
        <p:spPr>
          <a:xfrm>
            <a:off x="6244417" y="3067170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9359953">
            <a:off x="6093202" y="4265976"/>
            <a:ext cx="176781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52057" y="4318115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5,7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12043" y="3088228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04161" y="4305052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1056" y="2653008"/>
            <a:ext cx="183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Input:</a:t>
            </a:r>
          </a:p>
          <a:p>
            <a:r>
              <a:rPr lang="en-US" sz="2400" dirty="0">
                <a:latin typeface="+mj-lt"/>
              </a:rPr>
              <a:t>Two sorted files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1056" y="4130206"/>
            <a:ext cx="183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Output:</a:t>
            </a:r>
          </a:p>
          <a:p>
            <a:r>
              <a:rPr lang="en-US" sz="2400" dirty="0">
                <a:latin typeface="+mj-lt"/>
              </a:rPr>
              <a:t>One </a:t>
            </a:r>
            <a:r>
              <a:rPr lang="en-US" sz="2400" i="1" dirty="0">
                <a:latin typeface="+mj-lt"/>
              </a:rPr>
              <a:t>merged</a:t>
            </a:r>
            <a:r>
              <a:rPr lang="en-US" sz="2400" dirty="0">
                <a:latin typeface="+mj-lt"/>
              </a:rPr>
              <a:t> sorted file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16639" y="267260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16226" y="336174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434293" y="3088228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03242" y="2635940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20,31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71991" y="4938321"/>
            <a:ext cx="310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And so on…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16270" y="5854636"/>
            <a:ext cx="299351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See </a:t>
            </a:r>
            <a:r>
              <a:rPr lang="en-US" sz="2800" dirty="0" err="1">
                <a:latin typeface="+mj-lt"/>
              </a:rPr>
              <a:t>IPython</a:t>
            </a:r>
            <a:r>
              <a:rPr lang="en-US" sz="2800" dirty="0">
                <a:latin typeface="+mj-lt"/>
              </a:rPr>
              <a:t> demo!</a:t>
            </a:r>
          </a:p>
        </p:txBody>
      </p:sp>
    </p:spTree>
    <p:extLst>
      <p:ext uri="{BB962C8B-B14F-4D97-AF65-F5344CB8AC3E}">
        <p14:creationId xmlns:p14="http://schemas.microsoft.com/office/powerpoint/2010/main" val="167313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07407E-6 L 0.25364 0.064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82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0210"/>
            <a:ext cx="8229600" cy="2336575"/>
          </a:xfrm>
        </p:spPr>
        <p:txBody>
          <a:bodyPr>
            <a:normAutofit/>
          </a:bodyPr>
          <a:lstStyle/>
          <a:p>
            <a:r>
              <a:rPr lang="en-US" dirty="0"/>
              <a:t>We can merge lists of </a:t>
            </a:r>
            <a:r>
              <a:rPr lang="en-US" b="1" dirty="0"/>
              <a:t>arbitrary </a:t>
            </a:r>
            <a:br>
              <a:rPr lang="en-US" b="1" dirty="0"/>
            </a:br>
            <a:r>
              <a:rPr lang="en-US" b="1" dirty="0"/>
              <a:t>length </a:t>
            </a:r>
            <a:r>
              <a:rPr lang="en-US" dirty="0"/>
              <a:t>with </a:t>
            </a:r>
            <a:r>
              <a:rPr lang="en-US" i="1" dirty="0"/>
              <a:t>only</a:t>
            </a:r>
            <a:r>
              <a:rPr lang="en-US" dirty="0"/>
              <a:t> 3 buffer pages.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70081" y="2836995"/>
            <a:ext cx="7851838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457200"/>
            <a:r>
              <a:rPr lang="en-US" sz="4000" dirty="0">
                <a:solidFill>
                  <a:prstClr val="black"/>
                </a:solidFill>
                <a:latin typeface="+mj-lt"/>
              </a:rPr>
              <a:t>If lists of size M and N, then</a:t>
            </a:r>
          </a:p>
          <a:p>
            <a:pPr algn="ctr" defTabSz="457200"/>
            <a:r>
              <a:rPr lang="en-US" sz="4000" b="1" dirty="0">
                <a:solidFill>
                  <a:prstClr val="black"/>
                </a:solidFill>
                <a:latin typeface="+mj-lt"/>
              </a:rPr>
              <a:t>Cost: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 2(M+N) IOs</a:t>
            </a:r>
          </a:p>
          <a:p>
            <a:pPr algn="ctr" defTabSz="457200"/>
            <a:r>
              <a:rPr lang="en-US" sz="4000" dirty="0">
                <a:solidFill>
                  <a:prstClr val="black"/>
                </a:solidFill>
                <a:latin typeface="+mj-lt"/>
              </a:rPr>
              <a:t>Each page is read once, written once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964164" y="5660803"/>
            <a:ext cx="102636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r>
              <a:rPr lang="en-US" sz="4000" dirty="0">
                <a:solidFill>
                  <a:prstClr val="black"/>
                </a:solidFill>
              </a:rPr>
              <a:t>With B+1 buffer pages, can merge B lists. How?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3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2  &gt;  External merge 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57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EMS-Demo.ipynb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9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2  &gt; 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053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Transition to </a:t>
            </a:r>
            <a:r>
              <a:rPr lang="en-US" b="1" dirty="0"/>
              <a:t>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So you can </a:t>
            </a:r>
            <a:r>
              <a:rPr lang="en-US" b="1" dirty="0"/>
              <a:t>understand</a:t>
            </a:r>
            <a:r>
              <a:rPr lang="en-US" dirty="0"/>
              <a:t> what the database is doing!</a:t>
            </a:r>
          </a:p>
          <a:p>
            <a:pPr marL="971550" lvl="1" indent="-514350">
              <a:buAutoNum type="arabicPeriod"/>
            </a:pPr>
            <a:r>
              <a:rPr lang="en-US" dirty="0"/>
              <a:t>Understand the CS challenges of a database and how to use it.</a:t>
            </a:r>
          </a:p>
          <a:p>
            <a:pPr marL="971550" lvl="1" indent="-514350">
              <a:buAutoNum type="arabicPeriod"/>
            </a:pPr>
            <a:r>
              <a:rPr lang="en-US" dirty="0"/>
              <a:t>Understand how to optimize a query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Many </a:t>
            </a:r>
            <a:r>
              <a:rPr lang="en-US" b="1" dirty="0"/>
              <a:t>mechanisms</a:t>
            </a:r>
            <a:r>
              <a:rPr lang="en-US" dirty="0"/>
              <a:t> have become </a:t>
            </a:r>
            <a:r>
              <a:rPr lang="en-US" b="1" dirty="0"/>
              <a:t>stand-alone systems</a:t>
            </a:r>
            <a:endParaRPr lang="en-US" dirty="0"/>
          </a:p>
          <a:p>
            <a:pPr lvl="1"/>
            <a:r>
              <a:rPr lang="en-US" b="1" dirty="0"/>
              <a:t>Indexing</a:t>
            </a:r>
            <a:r>
              <a:rPr lang="en-US" dirty="0"/>
              <a:t> to Key-value stores</a:t>
            </a:r>
          </a:p>
          <a:p>
            <a:pPr lvl="1"/>
            <a:r>
              <a:rPr lang="en-US" dirty="0"/>
              <a:t>Embedded join processing</a:t>
            </a:r>
          </a:p>
          <a:p>
            <a:pPr lvl="1"/>
            <a:r>
              <a:rPr lang="en-US" dirty="0"/>
              <a:t>SQL-like languages take some aspect of what we discuss (PIG, Hive)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72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RECAP: Storage and memory model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Buffer primer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630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High-level: Disk vs. Main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86" y="4189140"/>
            <a:ext cx="5469412" cy="26064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u="sng" dirty="0"/>
              <a:t>Disk</a:t>
            </a:r>
            <a:r>
              <a:rPr lang="en-US" u="sng" dirty="0"/>
              <a:t>: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b="1" i="1" dirty="0"/>
              <a:t>Slow:</a:t>
            </a:r>
            <a:r>
              <a:rPr lang="en-US" b="1" dirty="0"/>
              <a:t> </a:t>
            </a:r>
            <a:r>
              <a:rPr lang="en-US" dirty="0"/>
              <a:t>Sequential </a:t>
            </a:r>
            <a:r>
              <a:rPr lang="en-US" i="1" dirty="0"/>
              <a:t>block</a:t>
            </a:r>
            <a:r>
              <a:rPr lang="en-US" dirty="0"/>
              <a:t> access</a:t>
            </a:r>
          </a:p>
          <a:p>
            <a:pPr lvl="1"/>
            <a:r>
              <a:rPr lang="en-US" dirty="0"/>
              <a:t>Read a blocks (not byte) at a time, so sequential access is cheaper than random</a:t>
            </a:r>
          </a:p>
          <a:p>
            <a:pPr lvl="1"/>
            <a:r>
              <a:rPr lang="en-US" b="1" dirty="0"/>
              <a:t>Disk read / writes are expensive!</a:t>
            </a:r>
          </a:p>
          <a:p>
            <a:endParaRPr lang="en-US" b="1" i="1" dirty="0"/>
          </a:p>
          <a:p>
            <a:r>
              <a:rPr lang="en-US" b="1" i="1" dirty="0"/>
              <a:t>Durable: </a:t>
            </a:r>
            <a:r>
              <a:rPr lang="en-US" dirty="0"/>
              <a:t>We will assume that once on disk, data is safe!</a:t>
            </a:r>
          </a:p>
          <a:p>
            <a:endParaRPr lang="en-US" dirty="0"/>
          </a:p>
          <a:p>
            <a:r>
              <a:rPr lang="en-US" b="1" i="1" dirty="0"/>
              <a:t>Cheap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969281" y="1446274"/>
            <a:ext cx="2965073" cy="2511116"/>
            <a:chOff x="5257801" y="1676400"/>
            <a:chExt cx="5936499" cy="5027612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732588" y="2787651"/>
              <a:ext cx="3149600" cy="1801813"/>
              <a:chOff x="2998" y="1129"/>
              <a:chExt cx="1984" cy="1135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0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0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0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0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1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1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1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1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705600" y="2057401"/>
              <a:ext cx="3176588" cy="4594225"/>
              <a:chOff x="2981" y="669"/>
              <a:chExt cx="2001" cy="2894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2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49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49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2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4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2"/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8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6"/>
                      </a:cxn>
                      <a:cxn ang="0">
                        <a:pos x="371" y="65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5"/>
                      </a:cxn>
                      <a:cxn ang="0">
                        <a:pos x="1613" y="106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8"/>
                      </a:cxn>
                      <a:cxn ang="0">
                        <a:pos x="1836" y="386"/>
                      </a:cxn>
                      <a:cxn ang="0">
                        <a:pos x="1795" y="443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3"/>
                      </a:cxn>
                      <a:cxn ang="0">
                        <a:pos x="17" y="386"/>
                      </a:cxn>
                      <a:cxn ang="0">
                        <a:pos x="0" y="328"/>
                      </a:cxn>
                    </a:cxnLst>
                    <a:rect l="0" t="0" r="r" b="b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3"/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7"/>
                      </a:cxn>
                      <a:cxn ang="0">
                        <a:pos x="16" y="198"/>
                      </a:cxn>
                      <a:cxn ang="0">
                        <a:pos x="66" y="148"/>
                      </a:cxn>
                      <a:cxn ang="0">
                        <a:pos x="148" y="107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7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7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7"/>
                      </a:cxn>
                      <a:cxn ang="0">
                        <a:pos x="1605" y="148"/>
                      </a:cxn>
                      <a:cxn ang="0">
                        <a:pos x="1654" y="198"/>
                      </a:cxn>
                      <a:cxn ang="0">
                        <a:pos x="1671" y="247"/>
                      </a:cxn>
                      <a:cxn ang="0">
                        <a:pos x="1654" y="296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7"/>
                      </a:cxn>
                      <a:cxn ang="0">
                        <a:pos x="996" y="485"/>
                      </a:cxn>
                      <a:cxn ang="0">
                        <a:pos x="839" y="493"/>
                      </a:cxn>
                      <a:cxn ang="0">
                        <a:pos x="675" y="485"/>
                      </a:cxn>
                      <a:cxn ang="0">
                        <a:pos x="518" y="477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6"/>
                      </a:cxn>
                      <a:cxn ang="0">
                        <a:pos x="0" y="247"/>
                      </a:cxn>
                    </a:cxnLst>
                    <a:rect l="0" t="0" r="r" b="b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14"/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26" name="Freeform 15"/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3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50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50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3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5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6"/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9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7"/>
                      </a:cxn>
                      <a:cxn ang="0">
                        <a:pos x="371" y="66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6"/>
                      </a:cxn>
                      <a:cxn ang="0">
                        <a:pos x="1613" y="107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9"/>
                      </a:cxn>
                      <a:cxn ang="0">
                        <a:pos x="1836" y="386"/>
                      </a:cxn>
                      <a:cxn ang="0">
                        <a:pos x="1795" y="444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4"/>
                      </a:cxn>
                      <a:cxn ang="0">
                        <a:pos x="17" y="386"/>
                      </a:cxn>
                      <a:cxn ang="0">
                        <a:pos x="0" y="329"/>
                      </a:cxn>
                    </a:cxnLst>
                    <a:rect l="0" t="0" r="r" b="b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7"/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6"/>
                      </a:cxn>
                      <a:cxn ang="0">
                        <a:pos x="16" y="197"/>
                      </a:cxn>
                      <a:cxn ang="0">
                        <a:pos x="66" y="147"/>
                      </a:cxn>
                      <a:cxn ang="0">
                        <a:pos x="148" y="106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6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6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6"/>
                      </a:cxn>
                      <a:cxn ang="0">
                        <a:pos x="1605" y="147"/>
                      </a:cxn>
                      <a:cxn ang="0">
                        <a:pos x="1654" y="197"/>
                      </a:cxn>
                      <a:cxn ang="0">
                        <a:pos x="1671" y="246"/>
                      </a:cxn>
                      <a:cxn ang="0">
                        <a:pos x="1654" y="295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6"/>
                      </a:cxn>
                      <a:cxn ang="0">
                        <a:pos x="996" y="484"/>
                      </a:cxn>
                      <a:cxn ang="0">
                        <a:pos x="839" y="493"/>
                      </a:cxn>
                      <a:cxn ang="0">
                        <a:pos x="675" y="484"/>
                      </a:cxn>
                      <a:cxn ang="0">
                        <a:pos x="518" y="476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5"/>
                      </a:cxn>
                      <a:cxn ang="0">
                        <a:pos x="0" y="246"/>
                      </a:cxn>
                    </a:cxnLst>
                    <a:rect l="0" t="0" r="r" b="b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7" y="313"/>
                    </a:cxn>
                    <a:cxn ang="0">
                      <a:pos x="66" y="247"/>
                    </a:cxn>
                    <a:cxn ang="0">
                      <a:pos x="132" y="189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0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0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89"/>
                    </a:cxn>
                    <a:cxn ang="0">
                      <a:pos x="1926" y="247"/>
                    </a:cxn>
                    <a:cxn ang="0">
                      <a:pos x="1976" y="313"/>
                    </a:cxn>
                    <a:cxn ang="0">
                      <a:pos x="1992" y="378"/>
                    </a:cxn>
                    <a:cxn ang="0">
                      <a:pos x="1976" y="444"/>
                    </a:cxn>
                    <a:cxn ang="0">
                      <a:pos x="1926" y="510"/>
                    </a:cxn>
                    <a:cxn ang="0">
                      <a:pos x="1860" y="576"/>
                    </a:cxn>
                    <a:cxn ang="0">
                      <a:pos x="1753" y="625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25"/>
                    </a:cxn>
                    <a:cxn ang="0">
                      <a:pos x="132" y="576"/>
                    </a:cxn>
                    <a:cxn ang="0">
                      <a:pos x="66" y="510"/>
                    </a:cxn>
                    <a:cxn ang="0">
                      <a:pos x="17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87"/>
                    </a:cxn>
                    <a:cxn ang="0">
                      <a:pos x="17" y="321"/>
                    </a:cxn>
                    <a:cxn ang="0">
                      <a:pos x="66" y="255"/>
                    </a:cxn>
                    <a:cxn ang="0">
                      <a:pos x="132" y="198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8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8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98"/>
                    </a:cxn>
                    <a:cxn ang="0">
                      <a:pos x="1926" y="255"/>
                    </a:cxn>
                    <a:cxn ang="0">
                      <a:pos x="1976" y="321"/>
                    </a:cxn>
                    <a:cxn ang="0">
                      <a:pos x="1992" y="387"/>
                    </a:cxn>
                    <a:cxn ang="0">
                      <a:pos x="1976" y="452"/>
                    </a:cxn>
                    <a:cxn ang="0">
                      <a:pos x="1926" y="518"/>
                    </a:cxn>
                    <a:cxn ang="0">
                      <a:pos x="1860" y="576"/>
                    </a:cxn>
                    <a:cxn ang="0">
                      <a:pos x="1753" y="633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33"/>
                    </a:cxn>
                    <a:cxn ang="0">
                      <a:pos x="132" y="576"/>
                    </a:cxn>
                    <a:cxn ang="0">
                      <a:pos x="66" y="518"/>
                    </a:cxn>
                    <a:cxn ang="0">
                      <a:pos x="17" y="452"/>
                    </a:cxn>
                    <a:cxn ang="0">
                      <a:pos x="0" y="387"/>
                    </a:cxn>
                  </a:cxnLst>
                  <a:rect l="0" t="0" r="r" b="b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/>
                  <a:ahLst/>
                  <a:cxnLst>
                    <a:cxn ang="0">
                      <a:pos x="0" y="321"/>
                    </a:cxn>
                    <a:cxn ang="0">
                      <a:pos x="16" y="263"/>
                    </a:cxn>
                    <a:cxn ang="0">
                      <a:pos x="58" y="206"/>
                    </a:cxn>
                    <a:cxn ang="0">
                      <a:pos x="140" y="148"/>
                    </a:cxn>
                    <a:cxn ang="0">
                      <a:pos x="239" y="107"/>
                    </a:cxn>
                    <a:cxn ang="0">
                      <a:pos x="362" y="66"/>
                    </a:cxn>
                    <a:cxn ang="0">
                      <a:pos x="510" y="33"/>
                    </a:cxn>
                    <a:cxn ang="0">
                      <a:pos x="667" y="8"/>
                    </a:cxn>
                    <a:cxn ang="0">
                      <a:pos x="840" y="0"/>
                    </a:cxn>
                    <a:cxn ang="0">
                      <a:pos x="1012" y="0"/>
                    </a:cxn>
                    <a:cxn ang="0">
                      <a:pos x="1177" y="8"/>
                    </a:cxn>
                    <a:cxn ang="0">
                      <a:pos x="1333" y="33"/>
                    </a:cxn>
                    <a:cxn ang="0">
                      <a:pos x="1482" y="66"/>
                    </a:cxn>
                    <a:cxn ang="0">
                      <a:pos x="1605" y="107"/>
                    </a:cxn>
                    <a:cxn ang="0">
                      <a:pos x="1712" y="148"/>
                    </a:cxn>
                    <a:cxn ang="0">
                      <a:pos x="1786" y="206"/>
                    </a:cxn>
                    <a:cxn ang="0">
                      <a:pos x="1835" y="263"/>
                    </a:cxn>
                    <a:cxn ang="0">
                      <a:pos x="1852" y="321"/>
                    </a:cxn>
                    <a:cxn ang="0">
                      <a:pos x="1835" y="378"/>
                    </a:cxn>
                    <a:cxn ang="0">
                      <a:pos x="1786" y="436"/>
                    </a:cxn>
                    <a:cxn ang="0">
                      <a:pos x="1712" y="493"/>
                    </a:cxn>
                    <a:cxn ang="0">
                      <a:pos x="1605" y="542"/>
                    </a:cxn>
                    <a:cxn ang="0">
                      <a:pos x="1482" y="584"/>
                    </a:cxn>
                    <a:cxn ang="0">
                      <a:pos x="1333" y="608"/>
                    </a:cxn>
                    <a:cxn ang="0">
                      <a:pos x="1177" y="633"/>
                    </a:cxn>
                    <a:cxn ang="0">
                      <a:pos x="1012" y="641"/>
                    </a:cxn>
                    <a:cxn ang="0">
                      <a:pos x="840" y="641"/>
                    </a:cxn>
                    <a:cxn ang="0">
                      <a:pos x="667" y="633"/>
                    </a:cxn>
                    <a:cxn ang="0">
                      <a:pos x="510" y="608"/>
                    </a:cxn>
                    <a:cxn ang="0">
                      <a:pos x="362" y="584"/>
                    </a:cxn>
                    <a:cxn ang="0">
                      <a:pos x="239" y="542"/>
                    </a:cxn>
                    <a:cxn ang="0">
                      <a:pos x="140" y="493"/>
                    </a:cxn>
                    <a:cxn ang="0">
                      <a:pos x="58" y="436"/>
                    </a:cxn>
                    <a:cxn ang="0">
                      <a:pos x="16" y="378"/>
                    </a:cxn>
                    <a:cxn ang="0">
                      <a:pos x="0" y="321"/>
                    </a:cxn>
                  </a:cxnLst>
                  <a:rect l="0" t="0" r="r" b="b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7" y="197"/>
                    </a:cxn>
                    <a:cxn ang="0">
                      <a:pos x="66" y="156"/>
                    </a:cxn>
                    <a:cxn ang="0">
                      <a:pos x="140" y="115"/>
                    </a:cxn>
                    <a:cxn ang="0">
                      <a:pos x="247" y="74"/>
                    </a:cxn>
                    <a:cxn ang="0">
                      <a:pos x="371" y="41"/>
                    </a:cxn>
                    <a:cxn ang="0">
                      <a:pos x="519" y="24"/>
                    </a:cxn>
                    <a:cxn ang="0">
                      <a:pos x="675" y="8"/>
                    </a:cxn>
                    <a:cxn ang="0">
                      <a:pos x="832" y="0"/>
                    </a:cxn>
                    <a:cxn ang="0">
                      <a:pos x="996" y="8"/>
                    </a:cxn>
                    <a:cxn ang="0">
                      <a:pos x="1153" y="24"/>
                    </a:cxn>
                    <a:cxn ang="0">
                      <a:pos x="1301" y="41"/>
                    </a:cxn>
                    <a:cxn ang="0">
                      <a:pos x="1424" y="74"/>
                    </a:cxn>
                    <a:cxn ang="0">
                      <a:pos x="1523" y="115"/>
                    </a:cxn>
                    <a:cxn ang="0">
                      <a:pos x="1606" y="156"/>
                    </a:cxn>
                    <a:cxn ang="0">
                      <a:pos x="1655" y="197"/>
                    </a:cxn>
                    <a:cxn ang="0">
                      <a:pos x="1671" y="246"/>
                    </a:cxn>
                    <a:cxn ang="0">
                      <a:pos x="1655" y="295"/>
                    </a:cxn>
                    <a:cxn ang="0">
                      <a:pos x="1606" y="345"/>
                    </a:cxn>
                    <a:cxn ang="0">
                      <a:pos x="1523" y="386"/>
                    </a:cxn>
                    <a:cxn ang="0">
                      <a:pos x="1424" y="427"/>
                    </a:cxn>
                    <a:cxn ang="0">
                      <a:pos x="1301" y="452"/>
                    </a:cxn>
                    <a:cxn ang="0">
                      <a:pos x="1153" y="476"/>
                    </a:cxn>
                    <a:cxn ang="0">
                      <a:pos x="996" y="493"/>
                    </a:cxn>
                    <a:cxn ang="0">
                      <a:pos x="832" y="493"/>
                    </a:cxn>
                    <a:cxn ang="0">
                      <a:pos x="675" y="493"/>
                    </a:cxn>
                    <a:cxn ang="0">
                      <a:pos x="519" y="476"/>
                    </a:cxn>
                    <a:cxn ang="0">
                      <a:pos x="371" y="452"/>
                    </a:cxn>
                    <a:cxn ang="0">
                      <a:pos x="247" y="427"/>
                    </a:cxn>
                    <a:cxn ang="0">
                      <a:pos x="140" y="386"/>
                    </a:cxn>
                    <a:cxn ang="0">
                      <a:pos x="66" y="345"/>
                    </a:cxn>
                    <a:cxn ang="0">
                      <a:pos x="17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6" name="Freeform 24"/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/>
                  <a:ahLst/>
                  <a:cxnLst>
                    <a:cxn ang="0">
                      <a:pos x="247" y="649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649"/>
                    </a:cxn>
                    <a:cxn ang="0">
                      <a:pos x="0" y="657"/>
                    </a:cxn>
                    <a:cxn ang="0">
                      <a:pos x="17" y="699"/>
                    </a:cxn>
                    <a:cxn ang="0">
                      <a:pos x="50" y="723"/>
                    </a:cxn>
                    <a:cxn ang="0">
                      <a:pos x="99" y="740"/>
                    </a:cxn>
                    <a:cxn ang="0">
                      <a:pos x="157" y="740"/>
                    </a:cxn>
                    <a:cxn ang="0">
                      <a:pos x="206" y="723"/>
                    </a:cxn>
                    <a:cxn ang="0">
                      <a:pos x="239" y="699"/>
                    </a:cxn>
                    <a:cxn ang="0">
                      <a:pos x="247" y="657"/>
                    </a:cxn>
                    <a:cxn ang="0">
                      <a:pos x="247" y="649"/>
                    </a:cxn>
                  </a:cxnLst>
                  <a:rect l="0" t="0" r="r" b="b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25"/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17" y="41"/>
                    </a:cxn>
                    <a:cxn ang="0">
                      <a:pos x="50" y="8"/>
                    </a:cxn>
                    <a:cxn ang="0">
                      <a:pos x="99" y="0"/>
                    </a:cxn>
                    <a:cxn ang="0">
                      <a:pos x="157" y="0"/>
                    </a:cxn>
                    <a:cxn ang="0">
                      <a:pos x="206" y="8"/>
                    </a:cxn>
                    <a:cxn ang="0">
                      <a:pos x="239" y="41"/>
                    </a:cxn>
                    <a:cxn ang="0">
                      <a:pos x="247" y="74"/>
                    </a:cxn>
                    <a:cxn ang="0">
                      <a:pos x="239" y="115"/>
                    </a:cxn>
                    <a:cxn ang="0">
                      <a:pos x="206" y="140"/>
                    </a:cxn>
                    <a:cxn ang="0">
                      <a:pos x="157" y="156"/>
                    </a:cxn>
                    <a:cxn ang="0">
                      <a:pos x="99" y="156"/>
                    </a:cxn>
                    <a:cxn ang="0">
                      <a:pos x="50" y="140"/>
                    </a:cxn>
                    <a:cxn ang="0">
                      <a:pos x="17" y="115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26"/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/>
                  <a:ahLst/>
                  <a:cxnLst>
                    <a:cxn ang="0">
                      <a:pos x="247" y="814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814"/>
                    </a:cxn>
                    <a:cxn ang="0">
                      <a:pos x="0" y="822"/>
                    </a:cxn>
                    <a:cxn ang="0">
                      <a:pos x="17" y="871"/>
                    </a:cxn>
                    <a:cxn ang="0">
                      <a:pos x="50" y="904"/>
                    </a:cxn>
                    <a:cxn ang="0">
                      <a:pos x="99" y="921"/>
                    </a:cxn>
                    <a:cxn ang="0">
                      <a:pos x="157" y="921"/>
                    </a:cxn>
                    <a:cxn ang="0">
                      <a:pos x="206" y="904"/>
                    </a:cxn>
                    <a:cxn ang="0">
                      <a:pos x="239" y="871"/>
                    </a:cxn>
                    <a:cxn ang="0">
                      <a:pos x="247" y="822"/>
                    </a:cxn>
                    <a:cxn ang="0">
                      <a:pos x="247" y="814"/>
                    </a:cxn>
                  </a:cxnLst>
                  <a:rect l="0" t="0" r="r" b="b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27"/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6" y="49"/>
                    </a:cxn>
                    <a:cxn ang="0">
                      <a:pos x="0" y="98"/>
                    </a:cxn>
                    <a:cxn ang="0">
                      <a:pos x="16" y="156"/>
                    </a:cxn>
                    <a:cxn ang="0">
                      <a:pos x="66" y="205"/>
                    </a:cxn>
                    <a:cxn ang="0">
                      <a:pos x="131" y="230"/>
                    </a:cxn>
                    <a:cxn ang="0">
                      <a:pos x="214" y="246"/>
                    </a:cxn>
                    <a:cxn ang="0">
                      <a:pos x="296" y="230"/>
                    </a:cxn>
                    <a:cxn ang="0">
                      <a:pos x="362" y="205"/>
                    </a:cxn>
                    <a:cxn ang="0">
                      <a:pos x="411" y="156"/>
                    </a:cxn>
                    <a:cxn ang="0">
                      <a:pos x="428" y="98"/>
                    </a:cxn>
                    <a:cxn ang="0">
                      <a:pos x="411" y="49"/>
                    </a:cxn>
                  </a:cxnLst>
                  <a:rect l="0" t="0" r="r" b="b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574088" y="2344738"/>
              <a:ext cx="171450" cy="171450"/>
            </a:xfrm>
            <a:custGeom>
              <a:avLst/>
              <a:gdLst/>
              <a:ahLst/>
              <a:cxnLst>
                <a:cxn ang="0">
                  <a:pos x="25" y="107"/>
                </a:cxn>
                <a:cxn ang="0">
                  <a:pos x="0" y="0"/>
                </a:cxn>
                <a:cxn ang="0">
                  <a:pos x="107" y="41"/>
                </a:cxn>
                <a:cxn ang="0">
                  <a:pos x="25" y="107"/>
                </a:cxn>
              </a:cxnLst>
              <a:rect l="0" t="0" r="r" b="b"/>
              <a:pathLst>
                <a:path w="108" h="108">
                  <a:moveTo>
                    <a:pt x="25" y="107"/>
                  </a:moveTo>
                  <a:lnTo>
                    <a:pt x="0" y="0"/>
                  </a:lnTo>
                  <a:lnTo>
                    <a:pt x="107" y="41"/>
                  </a:lnTo>
                  <a:lnTo>
                    <a:pt x="25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6118226" y="3322638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118226" y="3935413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118226" y="6022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118225" y="4497389"/>
              <a:ext cx="0" cy="15652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6118225" y="3322638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8" name="Freeform 34" descr="Light vertical"/>
            <p:cNvSpPr>
              <a:spLocks/>
            </p:cNvSpPr>
            <p:nvPr/>
          </p:nvSpPr>
          <p:spPr bwMode="auto">
            <a:xfrm>
              <a:off x="6902451" y="5984876"/>
              <a:ext cx="1571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8" y="49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9"/>
                </a:cxn>
              </a:cxnLst>
              <a:rect l="0" t="0" r="r" b="b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9" name="Freeform 35" descr="Light vertical"/>
            <p:cNvSpPr>
              <a:spLocks/>
            </p:cNvSpPr>
            <p:nvPr/>
          </p:nvSpPr>
          <p:spPr bwMode="auto">
            <a:xfrm>
              <a:off x="6902451" y="3282951"/>
              <a:ext cx="157163" cy="682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8" y="42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0" name="Freeform 36" descr="Light vertical"/>
            <p:cNvSpPr>
              <a:spLocks/>
            </p:cNvSpPr>
            <p:nvPr/>
          </p:nvSpPr>
          <p:spPr bwMode="auto">
            <a:xfrm>
              <a:off x="6902451" y="3910014"/>
              <a:ext cx="157163" cy="666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98" y="41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1"/>
                </a:cxn>
              </a:cxnLst>
              <a:rect l="0" t="0" r="r" b="b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764714" y="4776788"/>
              <a:ext cx="1415365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Platters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9645651" y="4300539"/>
              <a:ext cx="392113" cy="484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9645651" y="5084764"/>
              <a:ext cx="392113" cy="585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9104314" y="2049463"/>
              <a:ext cx="1392897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Spindle</a:t>
              </a: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8470901" y="2184401"/>
              <a:ext cx="695325" cy="117475"/>
            </a:xfrm>
            <a:custGeom>
              <a:avLst/>
              <a:gdLst/>
              <a:ahLst/>
              <a:cxnLst>
                <a:cxn ang="0">
                  <a:pos x="437" y="8"/>
                </a:cxn>
                <a:cxn ang="0">
                  <a:pos x="288" y="0"/>
                </a:cxn>
                <a:cxn ang="0">
                  <a:pos x="140" y="24"/>
                </a:cxn>
                <a:cxn ang="0">
                  <a:pos x="0" y="73"/>
                </a:cxn>
              </a:cxnLst>
              <a:rect l="0" t="0" r="r" b="b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092827" y="2365375"/>
              <a:ext cx="1736308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Disk head</a:t>
              </a:r>
            </a:p>
          </p:txBody>
        </p: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6415089" y="4708524"/>
              <a:ext cx="2459038" cy="754063"/>
              <a:chOff x="2798" y="2339"/>
              <a:chExt cx="1549" cy="475"/>
            </a:xfrm>
          </p:grpSpPr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41" y="0"/>
                  </a:cxn>
                  <a:cxn ang="0">
                    <a:pos x="41" y="41"/>
                  </a:cxn>
                  <a:cxn ang="0">
                    <a:pos x="831" y="41"/>
                  </a:cxn>
                  <a:cxn ang="0">
                    <a:pos x="831" y="0"/>
                  </a:cxn>
                  <a:cxn ang="0">
                    <a:pos x="864" y="65"/>
                  </a:cxn>
                  <a:cxn ang="0">
                    <a:pos x="831" y="123"/>
                  </a:cxn>
                  <a:cxn ang="0">
                    <a:pos x="831" y="82"/>
                  </a:cxn>
                  <a:cxn ang="0">
                    <a:pos x="41" y="82"/>
                  </a:cxn>
                  <a:cxn ang="0">
                    <a:pos x="41" y="123"/>
                  </a:cxn>
                  <a:cxn ang="0">
                    <a:pos x="0" y="65"/>
                  </a:cxn>
                </a:cxnLst>
                <a:rect l="0" t="0" r="r" b="b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1549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Arm movement</a:t>
                </a:r>
              </a:p>
            </p:txBody>
          </p:sp>
        </p:grpSp>
        <p:grpSp>
          <p:nvGrpSpPr>
            <p:cNvPr id="50" name="Group 46"/>
            <p:cNvGrpSpPr>
              <a:grpSpLocks/>
            </p:cNvGrpSpPr>
            <p:nvPr/>
          </p:nvGrpSpPr>
          <p:grpSpPr bwMode="auto">
            <a:xfrm>
              <a:off x="5257801" y="5670549"/>
              <a:ext cx="2320925" cy="1033463"/>
              <a:chOff x="2069" y="2945"/>
              <a:chExt cx="1462" cy="651"/>
            </a:xfrm>
          </p:grpSpPr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1462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Arm assembly</a:t>
                </a: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0" y="230"/>
                  </a:cxn>
                  <a:cxn ang="0">
                    <a:pos x="16" y="156"/>
                  </a:cxn>
                  <a:cxn ang="0">
                    <a:pos x="57" y="91"/>
                  </a:cxn>
                  <a:cxn ang="0">
                    <a:pos x="115" y="41"/>
                  </a:cxn>
                  <a:cxn ang="0">
                    <a:pos x="181" y="9"/>
                  </a:cxn>
                  <a:cxn ang="0">
                    <a:pos x="255" y="0"/>
                  </a:cxn>
                </a:cxnLst>
                <a:rect l="0" t="0" r="r" b="b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6707189" y="2592389"/>
              <a:ext cx="288925" cy="731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66"/>
                </a:cxn>
                <a:cxn ang="0">
                  <a:pos x="140" y="156"/>
                </a:cxn>
                <a:cxn ang="0">
                  <a:pos x="173" y="255"/>
                </a:cxn>
                <a:cxn ang="0">
                  <a:pos x="181" y="353"/>
                </a:cxn>
                <a:cxn ang="0">
                  <a:pos x="165" y="460"/>
                </a:cxn>
              </a:cxnLst>
              <a:rect l="0" t="0" r="r" b="b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9563" y="2255838"/>
              <a:ext cx="1819275" cy="792162"/>
              <a:chOff x="4552" y="794"/>
              <a:chExt cx="1146" cy="499"/>
            </a:xfrm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4609" y="988"/>
                <a:ext cx="372" cy="305"/>
              </a:xfrm>
              <a:custGeom>
                <a:avLst/>
                <a:gdLst/>
                <a:ahLst/>
                <a:cxnLst>
                  <a:cxn ang="0">
                    <a:pos x="371" y="0"/>
                  </a:cxn>
                  <a:cxn ang="0">
                    <a:pos x="255" y="33"/>
                  </a:cxn>
                  <a:cxn ang="0">
                    <a:pos x="148" y="107"/>
                  </a:cxn>
                  <a:cxn ang="0">
                    <a:pos x="58" y="197"/>
                  </a:cxn>
                  <a:cxn ang="0">
                    <a:pos x="0" y="304"/>
                  </a:cxn>
                </a:cxnLst>
                <a:rect l="0" t="0" r="r" b="b"/>
                <a:pathLst>
                  <a:path w="372" h="305">
                    <a:moveTo>
                      <a:pt x="371" y="0"/>
                    </a:moveTo>
                    <a:lnTo>
                      <a:pt x="255" y="33"/>
                    </a:lnTo>
                    <a:lnTo>
                      <a:pt x="148" y="107"/>
                    </a:lnTo>
                    <a:lnTo>
                      <a:pt x="58" y="197"/>
                    </a:lnTo>
                    <a:lnTo>
                      <a:pt x="0" y="3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Group 52"/>
              <p:cNvGrpSpPr>
                <a:grpSpLocks/>
              </p:cNvGrpSpPr>
              <p:nvPr/>
            </p:nvGrpSpPr>
            <p:grpSpPr bwMode="auto">
              <a:xfrm>
                <a:off x="4552" y="794"/>
                <a:ext cx="1146" cy="442"/>
                <a:chOff x="4552" y="794"/>
                <a:chExt cx="1146" cy="442"/>
              </a:xfrm>
            </p:grpSpPr>
            <p:sp>
              <p:nvSpPr>
                <p:cNvPr id="57" name="Rectangle 53"/>
                <p:cNvSpPr>
                  <a:spLocks noChangeArrowheads="1"/>
                </p:cNvSpPr>
                <p:nvPr/>
              </p:nvSpPr>
              <p:spPr bwMode="auto">
                <a:xfrm>
                  <a:off x="4888" y="794"/>
                  <a:ext cx="810" cy="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457200" eaLnBrk="0" hangingPunct="0"/>
                  <a:r>
                    <a:rPr lang="en-US" sz="1200">
                      <a:solidFill>
                        <a:srgbClr val="000000"/>
                      </a:solidFill>
                      <a:latin typeface="Arial" charset="0"/>
                    </a:rPr>
                    <a:t>Tracks</a:t>
                  </a:r>
                </a:p>
              </p:txBody>
            </p:sp>
            <p:sp>
              <p:nvSpPr>
                <p:cNvPr id="58" name="Freeform 54"/>
                <p:cNvSpPr>
                  <a:spLocks/>
                </p:cNvSpPr>
                <p:nvPr/>
              </p:nvSpPr>
              <p:spPr bwMode="auto">
                <a:xfrm>
                  <a:off x="4552" y="988"/>
                  <a:ext cx="305" cy="248"/>
                </a:xfrm>
                <a:custGeom>
                  <a:avLst/>
                  <a:gdLst/>
                  <a:ahLst/>
                  <a:cxnLst>
                    <a:cxn ang="0">
                      <a:pos x="304" y="0"/>
                    </a:cxn>
                    <a:cxn ang="0">
                      <a:pos x="222" y="0"/>
                    </a:cxn>
                    <a:cxn ang="0">
                      <a:pos x="139" y="33"/>
                    </a:cxn>
                    <a:cxn ang="0">
                      <a:pos x="74" y="90"/>
                    </a:cxn>
                    <a:cxn ang="0">
                      <a:pos x="24" y="164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305" h="248">
                      <a:moveTo>
                        <a:pt x="304" y="0"/>
                      </a:moveTo>
                      <a:lnTo>
                        <a:pt x="222" y="0"/>
                      </a:lnTo>
                      <a:lnTo>
                        <a:pt x="139" y="33"/>
                      </a:lnTo>
                      <a:lnTo>
                        <a:pt x="74" y="90"/>
                      </a:lnTo>
                      <a:lnTo>
                        <a:pt x="24" y="164"/>
                      </a:lnTo>
                      <a:lnTo>
                        <a:pt x="0" y="2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9723439" y="3127375"/>
              <a:ext cx="174625" cy="44450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64" y="238"/>
                </a:cxn>
                <a:cxn ang="0">
                  <a:pos x="100" y="181"/>
                </a:cxn>
                <a:cxn ang="0">
                  <a:pos x="109" y="115"/>
                </a:cxn>
                <a:cxn ang="0">
                  <a:pos x="81" y="49"/>
                </a:cxn>
                <a:cxn ang="0">
                  <a:pos x="28" y="0"/>
                </a:cxn>
                <a:cxn ang="0">
                  <a:pos x="55" y="33"/>
                </a:cxn>
              </a:cxnLst>
              <a:rect l="0" t="0" r="r" b="b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932988" y="3200401"/>
              <a:ext cx="1261312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Sector</a:t>
              </a: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896475" y="3074989"/>
              <a:ext cx="520700" cy="276225"/>
            </a:xfrm>
            <a:custGeom>
              <a:avLst/>
              <a:gdLst/>
              <a:ahLst/>
              <a:cxnLst>
                <a:cxn ang="0">
                  <a:pos x="327" y="33"/>
                </a:cxn>
                <a:cxn ang="0">
                  <a:pos x="264" y="0"/>
                </a:cxn>
                <a:cxn ang="0">
                  <a:pos x="191" y="0"/>
                </a:cxn>
                <a:cxn ang="0">
                  <a:pos x="118" y="16"/>
                </a:cxn>
                <a:cxn ang="0">
                  <a:pos x="64" y="49"/>
                </a:cxn>
                <a:cxn ang="0">
                  <a:pos x="19" y="107"/>
                </a:cxn>
                <a:cxn ang="0">
                  <a:pos x="0" y="173"/>
                </a:cxn>
              </a:cxnLst>
              <a:rect l="0" t="0" r="r" b="b"/>
              <a:pathLst>
                <a:path w="328" h="174">
                  <a:moveTo>
                    <a:pt x="327" y="33"/>
                  </a:moveTo>
                  <a:lnTo>
                    <a:pt x="264" y="0"/>
                  </a:lnTo>
                  <a:lnTo>
                    <a:pt x="191" y="0"/>
                  </a:lnTo>
                  <a:lnTo>
                    <a:pt x="118" y="16"/>
                  </a:lnTo>
                  <a:lnTo>
                    <a:pt x="64" y="49"/>
                  </a:lnTo>
                  <a:lnTo>
                    <a:pt x="19" y="107"/>
                  </a:lnTo>
                  <a:lnTo>
                    <a:pt x="0" y="1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6934199" y="1676400"/>
              <a:ext cx="1495599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Cylinder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7467600" y="2057400"/>
              <a:ext cx="7620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6587175" y="4189140"/>
            <a:ext cx="5247607" cy="2532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Random Access Memory (RAM) or Main Memory:</a:t>
            </a:r>
          </a:p>
          <a:p>
            <a:pPr marL="457200" lvl="1" indent="0">
              <a:buFont typeface="Arial"/>
              <a:buNone/>
            </a:pPr>
            <a:endParaRPr lang="en-US" i="1" dirty="0"/>
          </a:p>
          <a:p>
            <a:r>
              <a:rPr lang="en-US" b="1" i="1" dirty="0"/>
              <a:t>Fast:</a:t>
            </a:r>
            <a:r>
              <a:rPr lang="en-US" i="1" dirty="0"/>
              <a:t> </a:t>
            </a:r>
            <a:r>
              <a:rPr lang="en-US" dirty="0"/>
              <a:t>Random access, byte addressable</a:t>
            </a:r>
          </a:p>
          <a:p>
            <a:pPr lvl="2"/>
            <a:r>
              <a:rPr lang="en-US" dirty="0"/>
              <a:t>~10x faster for </a:t>
            </a:r>
            <a:r>
              <a:rPr lang="en-US" u="sng" dirty="0"/>
              <a:t>sequential access</a:t>
            </a:r>
          </a:p>
          <a:p>
            <a:pPr lvl="2"/>
            <a:r>
              <a:rPr lang="en-US" dirty="0"/>
              <a:t>~100,000x faster for </a:t>
            </a:r>
            <a:r>
              <a:rPr lang="en-US" u="sng" dirty="0"/>
              <a:t>random access!</a:t>
            </a:r>
          </a:p>
          <a:p>
            <a:pPr lvl="1"/>
            <a:endParaRPr lang="en-US" u="sng" dirty="0"/>
          </a:p>
          <a:p>
            <a:r>
              <a:rPr lang="en-US" b="1" i="1" dirty="0"/>
              <a:t>Volatile:</a:t>
            </a:r>
            <a:r>
              <a:rPr lang="en-US" i="1" dirty="0"/>
              <a:t> </a:t>
            </a:r>
            <a:r>
              <a:rPr lang="en-US" dirty="0"/>
              <a:t>Data can be lost if e.g. crash occurs, power goes out, </a:t>
            </a:r>
            <a:r>
              <a:rPr lang="en-US" dirty="0" err="1"/>
              <a:t>etc</a:t>
            </a:r>
            <a:r>
              <a:rPr lang="en-US" dirty="0"/>
              <a:t>!</a:t>
            </a:r>
          </a:p>
          <a:p>
            <a:pPr lvl="1"/>
            <a:endParaRPr lang="en-US" u="sng" dirty="0"/>
          </a:p>
          <a:p>
            <a:r>
              <a:rPr lang="en-US" b="1" i="1" dirty="0"/>
              <a:t>Expensive:</a:t>
            </a:r>
            <a:r>
              <a:rPr lang="en-US" dirty="0"/>
              <a:t> For $100, get 16GB of RAM vs. 2TB of disk!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422" y="1622620"/>
            <a:ext cx="3297504" cy="2198336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4892331" y="2595188"/>
            <a:ext cx="1817152" cy="6772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1" name="Rectangle 7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88780" y="-22510"/>
              <a:ext cx="40175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1  &gt;  Storage &amp; memory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749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Buffer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32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1  &gt;  The Buffer</a:t>
              </a:r>
            </a:p>
          </p:txBody>
        </p:sp>
      </p:grpSp>
      <p:sp>
        <p:nvSpPr>
          <p:cNvPr id="10" name="Can 9"/>
          <p:cNvSpPr/>
          <p:nvPr/>
        </p:nvSpPr>
        <p:spPr>
          <a:xfrm>
            <a:off x="9270640" y="4666593"/>
            <a:ext cx="2644274" cy="189930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Disk</a:t>
            </a:r>
          </a:p>
        </p:txBody>
      </p:sp>
      <p:sp>
        <p:nvSpPr>
          <p:cNvPr id="12" name="Up-Down Arrow 11"/>
          <p:cNvSpPr/>
          <p:nvPr/>
        </p:nvSpPr>
        <p:spPr>
          <a:xfrm>
            <a:off x="10316880" y="3642353"/>
            <a:ext cx="551793" cy="138369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7466322" y="1027906"/>
            <a:ext cx="4259923" cy="2456273"/>
            <a:chOff x="7466322" y="1027906"/>
            <a:chExt cx="4259923" cy="2456273"/>
          </a:xfrm>
        </p:grpSpPr>
        <p:sp>
          <p:nvSpPr>
            <p:cNvPr id="11" name="Rectangle 10"/>
            <p:cNvSpPr/>
            <p:nvPr/>
          </p:nvSpPr>
          <p:spPr>
            <a:xfrm>
              <a:off x="7466322" y="1027906"/>
              <a:ext cx="4252691" cy="24405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459310" y="1986455"/>
              <a:ext cx="2266935" cy="14977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4243" y="1210562"/>
              <a:ext cx="196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Main Memory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115979" y="2048829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Buffer</a:t>
              </a:r>
            </a:p>
          </p:txBody>
        </p:sp>
        <p:sp>
          <p:nvSpPr>
            <p:cNvPr id="13" name="Left-Right Arrow 12"/>
            <p:cNvSpPr/>
            <p:nvPr/>
          </p:nvSpPr>
          <p:spPr>
            <a:xfrm>
              <a:off x="8994227" y="2098357"/>
              <a:ext cx="930166" cy="362607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483178" cy="4965699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buffer</a:t>
            </a:r>
            <a:r>
              <a:rPr lang="en-US" dirty="0"/>
              <a:t> is a region of physical memory used to store </a:t>
            </a:r>
            <a:r>
              <a:rPr lang="en-US" i="1" dirty="0"/>
              <a:t>temporary data</a:t>
            </a:r>
          </a:p>
          <a:p>
            <a:pPr lvl="1"/>
            <a:endParaRPr lang="en-US" sz="2800" dirty="0"/>
          </a:p>
          <a:p>
            <a:pPr lvl="1"/>
            <a:r>
              <a:rPr lang="en-US" sz="2800" i="1" dirty="0"/>
              <a:t>In this lecture: </a:t>
            </a:r>
            <a:r>
              <a:rPr lang="en-US" sz="2800" dirty="0"/>
              <a:t>a region in  main memory used to store </a:t>
            </a:r>
            <a:r>
              <a:rPr lang="en-US" sz="2800" b="1" dirty="0"/>
              <a:t>intermediate data between disk and processes</a:t>
            </a:r>
          </a:p>
          <a:p>
            <a:pPr marL="457200" lvl="1" indent="0">
              <a:buNone/>
            </a:pPr>
            <a:endParaRPr lang="en-US" sz="2800" i="1" dirty="0"/>
          </a:p>
          <a:p>
            <a:r>
              <a:rPr lang="en-US" i="1" dirty="0"/>
              <a:t>Key idea: </a:t>
            </a:r>
            <a:r>
              <a:rPr lang="en-US" dirty="0"/>
              <a:t>Reading / writing to disk is slow- need to cache data!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7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466322" y="1027906"/>
            <a:ext cx="4259923" cy="2456273"/>
            <a:chOff x="7466322" y="1027906"/>
            <a:chExt cx="4259923" cy="2456273"/>
          </a:xfrm>
        </p:grpSpPr>
        <p:sp>
          <p:nvSpPr>
            <p:cNvPr id="17" name="Rectangle 16"/>
            <p:cNvSpPr/>
            <p:nvPr/>
          </p:nvSpPr>
          <p:spPr>
            <a:xfrm>
              <a:off x="7466322" y="1027906"/>
              <a:ext cx="4252691" cy="24405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459310" y="1986455"/>
              <a:ext cx="2266935" cy="14977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24243" y="1210562"/>
              <a:ext cx="196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Main Memory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15979" y="2048829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Buffer</a:t>
              </a:r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8994227" y="2098357"/>
              <a:ext cx="930166" cy="362607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(Simplified)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6856722" cy="1450425"/>
          </a:xfrm>
        </p:spPr>
        <p:txBody>
          <a:bodyPr>
            <a:noAutofit/>
          </a:bodyPr>
          <a:lstStyle/>
          <a:p>
            <a:r>
              <a:rPr lang="en-US" dirty="0"/>
              <a:t>In this class: We’ll consider a buffer located in </a:t>
            </a:r>
            <a:r>
              <a:rPr lang="en-US" b="1" dirty="0"/>
              <a:t>main memory</a:t>
            </a:r>
            <a:r>
              <a:rPr lang="en-US" dirty="0"/>
              <a:t> that operates over </a:t>
            </a:r>
            <a:r>
              <a:rPr lang="en-US" b="1" dirty="0"/>
              <a:t>pages</a:t>
            </a:r>
            <a:r>
              <a:rPr lang="en-US" dirty="0"/>
              <a:t> and </a:t>
            </a:r>
            <a:r>
              <a:rPr lang="en-US" b="1" dirty="0"/>
              <a:t>files</a:t>
            </a:r>
            <a:r>
              <a:rPr lang="en-US" sz="2800" dirty="0"/>
              <a:t>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32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1  &gt;  The Buffer</a:t>
              </a:r>
            </a:p>
          </p:txBody>
        </p:sp>
      </p:grpSp>
      <p:sp>
        <p:nvSpPr>
          <p:cNvPr id="10" name="Can 9"/>
          <p:cNvSpPr/>
          <p:nvPr/>
        </p:nvSpPr>
        <p:spPr>
          <a:xfrm>
            <a:off x="9270640" y="4666593"/>
            <a:ext cx="2644274" cy="189930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Disk</a:t>
            </a:r>
          </a:p>
        </p:txBody>
      </p:sp>
      <p:sp>
        <p:nvSpPr>
          <p:cNvPr id="12" name="Up-Down Arrow 11"/>
          <p:cNvSpPr/>
          <p:nvPr/>
        </p:nvSpPr>
        <p:spPr>
          <a:xfrm>
            <a:off x="10316880" y="3642353"/>
            <a:ext cx="551793" cy="138369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78368" y="5103478"/>
            <a:ext cx="1114408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1,0,3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78368" y="5103478"/>
            <a:ext cx="1114408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1,0,3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3050627"/>
            <a:ext cx="6366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1" u="sng" dirty="0"/>
              <a:t>Read(page):</a:t>
            </a:r>
            <a:r>
              <a:rPr lang="en-US" sz="2800" b="1" dirty="0"/>
              <a:t> </a:t>
            </a:r>
            <a:r>
              <a:rPr lang="en-US" sz="2800" dirty="0"/>
              <a:t>Read page from disk -&gt; buffer </a:t>
            </a:r>
            <a:r>
              <a:rPr lang="en-US" sz="2800" i="1" dirty="0"/>
              <a:t>if not already in buffer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362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2.91667E-6 -0.30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466322" y="1027906"/>
            <a:ext cx="4259923" cy="2456273"/>
            <a:chOff x="7466322" y="1027906"/>
            <a:chExt cx="4259923" cy="2456273"/>
          </a:xfrm>
        </p:grpSpPr>
        <p:sp>
          <p:nvSpPr>
            <p:cNvPr id="17" name="Rectangle 16"/>
            <p:cNvSpPr/>
            <p:nvPr/>
          </p:nvSpPr>
          <p:spPr>
            <a:xfrm>
              <a:off x="7466322" y="1027906"/>
              <a:ext cx="4252691" cy="24405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459310" y="1986455"/>
              <a:ext cx="2266935" cy="14977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24243" y="1210562"/>
              <a:ext cx="196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Main Memory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15979" y="2048829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Buffer</a:t>
              </a:r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8994227" y="2098357"/>
              <a:ext cx="930166" cy="362607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(Simplified)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6856722" cy="1450425"/>
          </a:xfrm>
        </p:spPr>
        <p:txBody>
          <a:bodyPr>
            <a:noAutofit/>
          </a:bodyPr>
          <a:lstStyle/>
          <a:p>
            <a:r>
              <a:rPr lang="en-US" dirty="0"/>
              <a:t>In this class: We’ll consider a buffer located in </a:t>
            </a:r>
            <a:r>
              <a:rPr lang="en-US" b="1" dirty="0"/>
              <a:t>main memory</a:t>
            </a:r>
            <a:r>
              <a:rPr lang="en-US" dirty="0"/>
              <a:t> that operates over </a:t>
            </a:r>
            <a:r>
              <a:rPr lang="en-US" b="1" dirty="0"/>
              <a:t>pages</a:t>
            </a:r>
            <a:r>
              <a:rPr lang="en-US" dirty="0"/>
              <a:t> and </a:t>
            </a:r>
            <a:r>
              <a:rPr lang="en-US" b="1" dirty="0"/>
              <a:t>files</a:t>
            </a:r>
            <a:r>
              <a:rPr lang="en-US" sz="2800" dirty="0"/>
              <a:t>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32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09  &gt;  Section 1  &gt;  The Buffer</a:t>
              </a:r>
            </a:p>
          </p:txBody>
        </p:sp>
      </p:grpSp>
      <p:sp>
        <p:nvSpPr>
          <p:cNvPr id="10" name="Can 9"/>
          <p:cNvSpPr/>
          <p:nvPr/>
        </p:nvSpPr>
        <p:spPr>
          <a:xfrm>
            <a:off x="9270640" y="4666593"/>
            <a:ext cx="2644274" cy="189930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Disk</a:t>
            </a:r>
          </a:p>
        </p:txBody>
      </p:sp>
      <p:sp>
        <p:nvSpPr>
          <p:cNvPr id="12" name="Up-Down Arrow 11"/>
          <p:cNvSpPr/>
          <p:nvPr/>
        </p:nvSpPr>
        <p:spPr>
          <a:xfrm>
            <a:off x="10316880" y="3642353"/>
            <a:ext cx="551793" cy="138369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78368" y="5103478"/>
            <a:ext cx="1114408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1,0,3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78368" y="2835995"/>
            <a:ext cx="1114408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1,0,3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3050627"/>
            <a:ext cx="6366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1" u="sng" dirty="0"/>
              <a:t>Read(page):</a:t>
            </a:r>
            <a:r>
              <a:rPr lang="en-US" sz="2800" b="1" dirty="0"/>
              <a:t> </a:t>
            </a:r>
            <a:r>
              <a:rPr lang="en-US" sz="2800" dirty="0"/>
              <a:t>Read page from disk -&gt; buffer </a:t>
            </a:r>
            <a:r>
              <a:rPr lang="en-US" sz="2800" i="1" dirty="0"/>
              <a:t>if not already in buffer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9834499" y="2829741"/>
            <a:ext cx="370614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04939" y="2835995"/>
            <a:ext cx="370614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16932" y="4226437"/>
            <a:ext cx="46915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Processes can then read from / write to the page in the buffer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088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-0.13671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7.40741E-7 L 0.1349 -0.0006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3673</TotalTime>
  <Words>1489</Words>
  <Application>Microsoft Macintosh PowerPoint</Application>
  <PresentationFormat>Widescreen</PresentationFormat>
  <Paragraphs>382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Menlo</vt:lpstr>
      <vt:lpstr>Office Theme</vt:lpstr>
      <vt:lpstr>Lecture 9:  The Buffer &amp; External Merge</vt:lpstr>
      <vt:lpstr>Today’s Lecture</vt:lpstr>
      <vt:lpstr>1. The Buffer</vt:lpstr>
      <vt:lpstr>Transition to Mechanisms</vt:lpstr>
      <vt:lpstr>What you will learn about in this section</vt:lpstr>
      <vt:lpstr>High-level: Disk vs. Main Memory</vt:lpstr>
      <vt:lpstr>The Buffer</vt:lpstr>
      <vt:lpstr>The (Simplified) Buffer</vt:lpstr>
      <vt:lpstr>The (Simplified) Buffer</vt:lpstr>
      <vt:lpstr>The (Simplified) Buffer</vt:lpstr>
      <vt:lpstr>The (Simplified) Buffer</vt:lpstr>
      <vt:lpstr>Managing Disk: The DBMS Buffer</vt:lpstr>
      <vt:lpstr>The Buffer Manager</vt:lpstr>
      <vt:lpstr>A Simplified Filesystem Model</vt:lpstr>
      <vt:lpstr>DB-WS09a.ipynb</vt:lpstr>
      <vt:lpstr>2. External Merge</vt:lpstr>
      <vt:lpstr>What you will learn about in this section</vt:lpstr>
      <vt:lpstr>Challenge: Merging Big Files with Small Memory</vt:lpstr>
      <vt:lpstr>External Merge Algorithm</vt:lpstr>
      <vt:lpstr>Key (Simple) Idea</vt:lpstr>
      <vt:lpstr>External Merge Algorithm</vt:lpstr>
      <vt:lpstr>External Merge Algorithm</vt:lpstr>
      <vt:lpstr>External Merge Algorithm</vt:lpstr>
      <vt:lpstr>External Merge Algorithm</vt:lpstr>
      <vt:lpstr>External Merge Algorithm</vt:lpstr>
      <vt:lpstr>External Merge Algorithm</vt:lpstr>
      <vt:lpstr>External Merge Algorithm</vt:lpstr>
      <vt:lpstr>External Merge Algorithm</vt:lpstr>
      <vt:lpstr>External Merge Algorithm</vt:lpstr>
      <vt:lpstr>External Merge Algorithm</vt:lpstr>
      <vt:lpstr>We can merge lists of arbitrary  length with only 3 buffer pages.</vt:lpstr>
      <vt:lpstr>EMS-Demo.ipynb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B+Trees:  An IO-Aware Index Structure</dc:title>
  <dc:creator>Alex Ratner</dc:creator>
  <cp:lastModifiedBy>Seongjin Lee</cp:lastModifiedBy>
  <cp:revision>148</cp:revision>
  <dcterms:created xsi:type="dcterms:W3CDTF">2015-10-30T14:38:29Z</dcterms:created>
  <dcterms:modified xsi:type="dcterms:W3CDTF">2018-08-16T09:17:01Z</dcterms:modified>
</cp:coreProperties>
</file>