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40" r:id="rId2"/>
    <p:sldId id="668" r:id="rId3"/>
    <p:sldId id="675" r:id="rId4"/>
    <p:sldId id="674" r:id="rId5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LARTIGAU" initials="J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69" autoAdjust="0"/>
  </p:normalViewPr>
  <p:slideViewPr>
    <p:cSldViewPr>
      <p:cViewPr varScale="1">
        <p:scale>
          <a:sx n="85" d="100"/>
          <a:sy n="85" d="100"/>
        </p:scale>
        <p:origin x="156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817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3C531-0EC4-4494-AD94-79AAB3D1BEBF}" type="datetimeFigureOut">
              <a:rPr lang="fr-FR" smtClean="0"/>
              <a:t>26/10/2019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608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6DC04-13CF-4083-9E3B-A0CC167E9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51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2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76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3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8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 userDrawn="1"/>
        </p:nvGrpSpPr>
        <p:grpSpPr>
          <a:xfrm>
            <a:off x="0" y="-27384"/>
            <a:ext cx="9144000" cy="5976664"/>
            <a:chOff x="0" y="-27384"/>
            <a:chExt cx="9144000" cy="5976664"/>
          </a:xfrm>
        </p:grpSpPr>
        <p:pic>
          <p:nvPicPr>
            <p:cNvPr id="10" name="Image 9" descr="Couv.jpg"/>
            <p:cNvPicPr>
              <a:picLocks noChangeAspect="1"/>
            </p:cNvPicPr>
            <p:nvPr userDrawn="1"/>
          </p:nvPicPr>
          <p:blipFill>
            <a:blip r:embed="rId2" cstate="print"/>
            <a:srcRect t="84051" b="667"/>
            <a:stretch>
              <a:fillRect/>
            </a:stretch>
          </p:blipFill>
          <p:spPr>
            <a:xfrm>
              <a:off x="0" y="5085184"/>
              <a:ext cx="9144000" cy="864096"/>
            </a:xfrm>
            <a:prstGeom prst="rect">
              <a:avLst/>
            </a:prstGeom>
          </p:spPr>
        </p:pic>
        <p:pic>
          <p:nvPicPr>
            <p:cNvPr id="7" name="Image 6" descr="Couv.jpg"/>
            <p:cNvPicPr>
              <a:picLocks noChangeAspect="1"/>
            </p:cNvPicPr>
            <p:nvPr userDrawn="1"/>
          </p:nvPicPr>
          <p:blipFill>
            <a:blip r:embed="rId2" cstate="print"/>
            <a:srcRect b="667"/>
            <a:stretch>
              <a:fillRect/>
            </a:stretch>
          </p:blipFill>
          <p:spPr>
            <a:xfrm>
              <a:off x="0" y="-27384"/>
              <a:ext cx="9144000" cy="5616624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008" y="0"/>
            <a:ext cx="2555776" cy="1158965"/>
          </a:xfrm>
          <a:prstGeom prst="rect">
            <a:avLst/>
          </a:prstGeom>
        </p:spPr>
      </p:pic>
      <p:pic>
        <p:nvPicPr>
          <p:cNvPr id="9" name="Image 8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83808" y="5955792"/>
            <a:ext cx="3060192" cy="9022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ande bleu.jp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1228065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‹N°›</a:t>
            </a:fld>
            <a:endParaRPr lang="fr-FR"/>
          </a:p>
        </p:txBody>
      </p:sp>
      <p:pic>
        <p:nvPicPr>
          <p:cNvPr id="5" name="Image 4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pic>
        <p:nvPicPr>
          <p:cNvPr id="8" name="Image 7" descr="zigouyou-Gauch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238850" cy="6858000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8229600" cy="4713387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619672" y="58364"/>
            <a:ext cx="7067128" cy="11430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2"/>
          </p:nvPr>
        </p:nvSpPr>
        <p:spPr>
          <a:xfrm>
            <a:off x="4644008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5C70A71A-6173-49DE-BB82-0E3D18A820D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10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cxnSp>
        <p:nvCxnSpPr>
          <p:cNvPr id="7" name="Connecteur droit 6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1F95473-0B70-4879-94FE-2AD307080AC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Systèmes Microprogrammés - ESTIA 2021</a:t>
            </a:r>
          </a:p>
        </p:txBody>
      </p:sp>
      <p:pic>
        <p:nvPicPr>
          <p:cNvPr id="6" name="Image 5" descr="Do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274437"/>
          </a:xfrm>
          <a:prstGeom prst="rect">
            <a:avLst/>
          </a:prstGeom>
        </p:spPr>
      </p:pic>
      <p:pic>
        <p:nvPicPr>
          <p:cNvPr id="7" name="Image 6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8591" y="6021288"/>
            <a:ext cx="1629113" cy="738752"/>
          </a:xfrm>
          <a:prstGeom prst="rect">
            <a:avLst/>
          </a:prstGeom>
        </p:spPr>
      </p:pic>
      <p:pic>
        <p:nvPicPr>
          <p:cNvPr id="8" name="Image 7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71433" y="6309320"/>
            <a:ext cx="1831621" cy="54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7960" y="6356350"/>
            <a:ext cx="3968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‹N°›</a:t>
            </a:fld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CB4DA4F-8CC3-44DC-A9F0-B485504DB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1" r:id="rId4"/>
    <p:sldLayoutId id="2147483654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80495867-4AFB-492A-99F1-A6DB6ACF2247}"/>
              </a:ext>
            </a:extLst>
          </p:cNvPr>
          <p:cNvSpPr txBox="1">
            <a:spLocks/>
          </p:cNvSpPr>
          <p:nvPr/>
        </p:nvSpPr>
        <p:spPr>
          <a:xfrm>
            <a:off x="1181100" y="4149080"/>
            <a:ext cx="678180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1" cap="small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B31B2A-3885-4CEB-9B31-E9AD2714D01B}"/>
              </a:ext>
            </a:extLst>
          </p:cNvPr>
          <p:cNvSpPr txBox="1"/>
          <p:nvPr/>
        </p:nvSpPr>
        <p:spPr>
          <a:xfrm>
            <a:off x="35496" y="6237312"/>
            <a:ext cx="6187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/>
              <a:t>ESTIA2021 – Systèmes Microprogrammés - Module Systèmes Discrets</a:t>
            </a:r>
          </a:p>
        </p:txBody>
      </p:sp>
      <p:sp>
        <p:nvSpPr>
          <p:cNvPr id="10" name="Titre 3">
            <a:extLst>
              <a:ext uri="{FF2B5EF4-FFF2-40B4-BE49-F238E27FC236}">
                <a16:creationId xmlns:a16="http://schemas.microsoft.com/office/drawing/2014/main" id="{6FBB0D9A-E823-431C-8D4A-78039B8D310E}"/>
              </a:ext>
            </a:extLst>
          </p:cNvPr>
          <p:cNvSpPr txBox="1">
            <a:spLocks/>
          </p:cNvSpPr>
          <p:nvPr/>
        </p:nvSpPr>
        <p:spPr>
          <a:xfrm>
            <a:off x="685800" y="1602904"/>
            <a:ext cx="7772400" cy="1898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5800" cap="small" dirty="0">
                <a:solidFill>
                  <a:prstClr val="white"/>
                </a:solidFill>
              </a:rPr>
              <a:t>Projet ROBI2021</a:t>
            </a:r>
          </a:p>
          <a:p>
            <a:br>
              <a:rPr lang="fr-FR" sz="4400" cap="small" dirty="0">
                <a:solidFill>
                  <a:prstClr val="white"/>
                </a:solidFill>
              </a:rPr>
            </a:br>
            <a:br>
              <a:rPr lang="fr-FR" sz="3600" dirty="0"/>
            </a:br>
            <a:endParaRPr lang="fr-FR" sz="3200" b="0" dirty="0">
              <a:latin typeface="+mn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810DD4-8AA9-48D3-AB17-B40B3C2EF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02" y="2564904"/>
            <a:ext cx="3621397" cy="131234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E412CC1-D60E-4566-B676-DE275D67D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4256081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8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Votre mission…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AA608C-8F88-4366-9B36-AE7C3E7D9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" y="304416"/>
            <a:ext cx="2016224" cy="7306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7F9346-311D-420B-959B-5DBFEAA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0D0974-C37F-42A4-94F8-9BD196E23090}"/>
              </a:ext>
            </a:extLst>
          </p:cNvPr>
          <p:cNvSpPr/>
          <p:nvPr/>
        </p:nvSpPr>
        <p:spPr>
          <a:xfrm>
            <a:off x="457200" y="1127561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/>
              <a:t>…si vous l’acceptez est de trouver le </a:t>
            </a:r>
            <a:r>
              <a:rPr lang="fr-FR" sz="2000" b="1" dirty="0">
                <a:solidFill>
                  <a:srgbClr val="00B0F0"/>
                </a:solidFill>
              </a:rPr>
              <a:t>code mystère </a:t>
            </a:r>
            <a:r>
              <a:rPr lang="fr-FR" sz="2000" dirty="0"/>
              <a:t>en associant </a:t>
            </a:r>
            <a:r>
              <a:rPr lang="fr-FR" sz="2000" b="1" dirty="0">
                <a:solidFill>
                  <a:srgbClr val="00B0F0"/>
                </a:solidFill>
              </a:rPr>
              <a:t>dans l’ordre les chiffres </a:t>
            </a:r>
            <a:r>
              <a:rPr lang="fr-FR" sz="2000" dirty="0"/>
              <a:t>des réponses aux questions suivantes…</a:t>
            </a:r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22DEBCAA-63EB-43C5-9D88-6F73ABC24E2F}"/>
              </a:ext>
            </a:extLst>
          </p:cNvPr>
          <p:cNvSpPr/>
          <p:nvPr/>
        </p:nvSpPr>
        <p:spPr>
          <a:xfrm>
            <a:off x="621196" y="2132856"/>
            <a:ext cx="432048" cy="46166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2E863DD-202F-4EBF-8B56-51B7AB67B8CE}"/>
              </a:ext>
            </a:extLst>
          </p:cNvPr>
          <p:cNvSpPr txBox="1"/>
          <p:nvPr/>
        </p:nvSpPr>
        <p:spPr>
          <a:xfrm>
            <a:off x="1166755" y="2163633"/>
            <a:ext cx="4043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Déterminer le nombre d’entrées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409B6237-BCC0-4720-B3A4-F3E4371D9E5E}"/>
              </a:ext>
            </a:extLst>
          </p:cNvPr>
          <p:cNvSpPr/>
          <p:nvPr/>
        </p:nvSpPr>
        <p:spPr>
          <a:xfrm>
            <a:off x="621196" y="2812622"/>
            <a:ext cx="432048" cy="46166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6D85346-36C2-423C-921F-A25E53121679}"/>
              </a:ext>
            </a:extLst>
          </p:cNvPr>
          <p:cNvSpPr txBox="1"/>
          <p:nvPr/>
        </p:nvSpPr>
        <p:spPr>
          <a:xfrm>
            <a:off x="1166755" y="2843399"/>
            <a:ext cx="4113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Déterminer le nombre de sorties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68FB02-0017-4993-A090-6EC789A1FD42}"/>
              </a:ext>
            </a:extLst>
          </p:cNvPr>
          <p:cNvSpPr/>
          <p:nvPr/>
        </p:nvSpPr>
        <p:spPr>
          <a:xfrm>
            <a:off x="457200" y="4523636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/>
              <a:t>…en considérant le schéma électronique suivant utilisant un microcontrôleur PIC16F887.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Ce message s’autodétruira dans </a:t>
            </a:r>
            <a:r>
              <a:rPr lang="fr-FR" sz="2000" b="1" dirty="0">
                <a:solidFill>
                  <a:srgbClr val="00B0F0"/>
                </a:solidFill>
              </a:rPr>
              <a:t>10 minutes</a:t>
            </a:r>
            <a:r>
              <a:rPr lang="fr-FR" sz="2000" dirty="0"/>
              <a:t>.</a:t>
            </a:r>
          </a:p>
        </p:txBody>
      </p:sp>
      <p:sp>
        <p:nvSpPr>
          <p:cNvPr id="37" name="Organigramme : Connecteur 36">
            <a:extLst>
              <a:ext uri="{FF2B5EF4-FFF2-40B4-BE49-F238E27FC236}">
                <a16:creationId xmlns:a16="http://schemas.microsoft.com/office/drawing/2014/main" id="{BB4F0236-7405-4B78-9E27-B15AFFD8D824}"/>
              </a:ext>
            </a:extLst>
          </p:cNvPr>
          <p:cNvSpPr/>
          <p:nvPr/>
        </p:nvSpPr>
        <p:spPr>
          <a:xfrm>
            <a:off x="621196" y="3562319"/>
            <a:ext cx="432048" cy="46166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8CF6A15-7235-42E2-8D5E-7AC387453A9D}"/>
              </a:ext>
            </a:extLst>
          </p:cNvPr>
          <p:cNvSpPr txBox="1"/>
          <p:nvPr/>
        </p:nvSpPr>
        <p:spPr>
          <a:xfrm>
            <a:off x="1166755" y="3430497"/>
            <a:ext cx="7520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Déterminer le paramétrage des 3 registres nécessaires à la configuration des E/S </a:t>
            </a:r>
          </a:p>
        </p:txBody>
      </p:sp>
    </p:spTree>
    <p:extLst>
      <p:ext uri="{BB962C8B-B14F-4D97-AF65-F5344CB8AC3E}">
        <p14:creationId xmlns:p14="http://schemas.microsoft.com/office/powerpoint/2010/main" val="313894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>
            <a:extLst>
              <a:ext uri="{FF2B5EF4-FFF2-40B4-BE49-F238E27FC236}">
                <a16:creationId xmlns:a16="http://schemas.microsoft.com/office/drawing/2014/main" id="{8E702750-B501-42D7-988A-65A87487C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3" t="55898" r="61286" b="5508"/>
          <a:stretch/>
        </p:blipFill>
        <p:spPr>
          <a:xfrm>
            <a:off x="8294257" y="5083980"/>
            <a:ext cx="310191" cy="1008113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620A20A4-0126-484E-AC31-9DBD0DF2BE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3" t="55898" r="38129" b="5508"/>
          <a:stretch/>
        </p:blipFill>
        <p:spPr>
          <a:xfrm>
            <a:off x="7790201" y="5083980"/>
            <a:ext cx="814247" cy="100811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A6CB559-F71C-4DBC-B296-5B515F843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3" t="55898" r="20301" b="5508"/>
          <a:stretch/>
        </p:blipFill>
        <p:spPr>
          <a:xfrm>
            <a:off x="6826909" y="5083980"/>
            <a:ext cx="1771530" cy="100811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0F3169D-105E-4BDF-856B-55EA88EDD5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2" t="55898" r="7797" b="5508"/>
          <a:stretch/>
        </p:blipFill>
        <p:spPr>
          <a:xfrm>
            <a:off x="6012160" y="5083980"/>
            <a:ext cx="2592288" cy="1008113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Schéma électronique + code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AA608C-8F88-4366-9B36-AE7C3E7D9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" y="304416"/>
            <a:ext cx="2016224" cy="7306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7F9346-311D-420B-959B-5DBFEAA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1333AE-8EAD-4A40-B69B-77F2F38EE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1174957"/>
            <a:ext cx="4232705" cy="5562984"/>
          </a:xfrm>
          <a:prstGeom prst="rect">
            <a:avLst/>
          </a:prstGeom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4F34A1B-0AAB-4493-AF0D-F96141BA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44667"/>
              </p:ext>
            </p:extLst>
          </p:nvPr>
        </p:nvGraphicFramePr>
        <p:xfrm>
          <a:off x="4582453" y="1484784"/>
          <a:ext cx="446449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9">
                  <a:extLst>
                    <a:ext uri="{9D8B030D-6E8A-4147-A177-3AD203B41FA5}">
                      <a16:colId xmlns:a16="http://schemas.microsoft.com/office/drawing/2014/main" val="2479971395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3693975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Nombre d’entrées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41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Nombre de sorties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21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TRISB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3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ANSELH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00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TRISD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2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Code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35082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E5F1C791-46BF-4D87-8D36-A52F9F927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1" t="55898" r="2152" b="5508"/>
          <a:stretch/>
        </p:blipFill>
        <p:spPr>
          <a:xfrm>
            <a:off x="4926031" y="5083980"/>
            <a:ext cx="3672408" cy="100811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9B62A9CB-E54E-4536-9B53-E666DBEA1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3" t="55898" r="61286" b="5508"/>
          <a:stretch/>
        </p:blipFill>
        <p:spPr>
          <a:xfrm>
            <a:off x="8294257" y="5083980"/>
            <a:ext cx="310191" cy="1008113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BDDC0360-E724-4A7B-A7A2-9A24A1F5B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3" t="55898" r="38129" b="5508"/>
          <a:stretch/>
        </p:blipFill>
        <p:spPr>
          <a:xfrm>
            <a:off x="7790201" y="5083980"/>
            <a:ext cx="814247" cy="1008113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1E1C9645-3A42-47AA-8705-1F2A44E86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3" t="55898" r="20301" b="5508"/>
          <a:stretch/>
        </p:blipFill>
        <p:spPr>
          <a:xfrm>
            <a:off x="6826909" y="5083980"/>
            <a:ext cx="1771530" cy="1008113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6B15E471-DC56-44F1-AAE2-EDAED2BC52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62" t="55898" r="7797" b="5508"/>
          <a:stretch/>
        </p:blipFill>
        <p:spPr>
          <a:xfrm>
            <a:off x="6012160" y="5083980"/>
            <a:ext cx="2592288" cy="1008113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3EE2D0C6-7C1D-46DC-A767-92A89E983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1" t="55898" r="2152" b="5508"/>
          <a:stretch/>
        </p:blipFill>
        <p:spPr>
          <a:xfrm>
            <a:off x="4926031" y="5083980"/>
            <a:ext cx="367240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6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6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6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6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6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3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6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3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6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4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6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4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6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80495867-4AFB-492A-99F1-A6DB6ACF2247}"/>
              </a:ext>
            </a:extLst>
          </p:cNvPr>
          <p:cNvSpPr txBox="1">
            <a:spLocks/>
          </p:cNvSpPr>
          <p:nvPr/>
        </p:nvSpPr>
        <p:spPr>
          <a:xfrm>
            <a:off x="1181100" y="4149080"/>
            <a:ext cx="678180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1" cap="small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B31B2A-3885-4CEB-9B31-E9AD2714D01B}"/>
              </a:ext>
            </a:extLst>
          </p:cNvPr>
          <p:cNvSpPr txBox="1"/>
          <p:nvPr/>
        </p:nvSpPr>
        <p:spPr>
          <a:xfrm>
            <a:off x="35496" y="6237312"/>
            <a:ext cx="6187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/>
              <a:t>ESTIA2021 – Systèmes Microprogrammés - Module Systèmes Discrets</a:t>
            </a:r>
          </a:p>
        </p:txBody>
      </p:sp>
      <p:sp>
        <p:nvSpPr>
          <p:cNvPr id="10" name="Titre 3">
            <a:extLst>
              <a:ext uri="{FF2B5EF4-FFF2-40B4-BE49-F238E27FC236}">
                <a16:creationId xmlns:a16="http://schemas.microsoft.com/office/drawing/2014/main" id="{6FBB0D9A-E823-431C-8D4A-78039B8D310E}"/>
              </a:ext>
            </a:extLst>
          </p:cNvPr>
          <p:cNvSpPr txBox="1">
            <a:spLocks/>
          </p:cNvSpPr>
          <p:nvPr/>
        </p:nvSpPr>
        <p:spPr>
          <a:xfrm>
            <a:off x="685800" y="1602904"/>
            <a:ext cx="7772400" cy="1898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5800" cap="small" dirty="0">
                <a:solidFill>
                  <a:prstClr val="white"/>
                </a:solidFill>
              </a:rPr>
              <a:t>Projet ROBI2021</a:t>
            </a:r>
          </a:p>
          <a:p>
            <a:br>
              <a:rPr lang="fr-FR" sz="4400" cap="small" dirty="0">
                <a:solidFill>
                  <a:prstClr val="white"/>
                </a:solidFill>
              </a:rPr>
            </a:br>
            <a:br>
              <a:rPr lang="fr-FR" sz="3600" dirty="0"/>
            </a:br>
            <a:endParaRPr lang="fr-FR" sz="3200" b="0" dirty="0">
              <a:latin typeface="+mn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810DD4-8AA9-48D3-AB17-B40B3C2EF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02" y="2564904"/>
            <a:ext cx="3621397" cy="131234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E412CC1-D60E-4566-B676-DE275D67D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4256081"/>
            <a:ext cx="343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88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5792</TotalTime>
  <Words>108</Words>
  <Application>Microsoft Office PowerPoint</Application>
  <PresentationFormat>Affichage à l'écran (4:3)</PresentationFormat>
  <Paragraphs>28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Thème Office</vt:lpstr>
      <vt:lpstr>Présentation PowerPoint</vt:lpstr>
      <vt:lpstr>Votre mission…</vt:lpstr>
      <vt:lpstr>Schéma électronique + code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RODET</dc:creator>
  <cp:lastModifiedBy>Guillaume TERRASSON</cp:lastModifiedBy>
  <cp:revision>526</cp:revision>
  <cp:lastPrinted>2018-10-23T15:29:45Z</cp:lastPrinted>
  <dcterms:created xsi:type="dcterms:W3CDTF">2014-10-20T14:32:26Z</dcterms:created>
  <dcterms:modified xsi:type="dcterms:W3CDTF">2019-10-26T15:15:12Z</dcterms:modified>
</cp:coreProperties>
</file>