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59" r:id="rId2"/>
    <p:sldId id="662" r:id="rId3"/>
    <p:sldId id="663" r:id="rId4"/>
    <p:sldId id="667" r:id="rId5"/>
    <p:sldId id="670" r:id="rId6"/>
    <p:sldId id="671" r:id="rId7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LARTIGAU" initials="J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69" autoAdjust="0"/>
  </p:normalViewPr>
  <p:slideViewPr>
    <p:cSldViewPr>
      <p:cViewPr varScale="1">
        <p:scale>
          <a:sx n="81" d="100"/>
          <a:sy n="81" d="100"/>
        </p:scale>
        <p:origin x="1502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817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3C531-0EC4-4494-AD94-79AAB3D1BEB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608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6DC04-13CF-4083-9E3B-A0CC167E90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51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1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418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2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079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3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46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4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439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5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8364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6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274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 userDrawn="1"/>
        </p:nvGrpSpPr>
        <p:grpSpPr>
          <a:xfrm>
            <a:off x="0" y="-27384"/>
            <a:ext cx="9144000" cy="5976664"/>
            <a:chOff x="0" y="-27384"/>
            <a:chExt cx="9144000" cy="5976664"/>
          </a:xfrm>
        </p:grpSpPr>
        <p:pic>
          <p:nvPicPr>
            <p:cNvPr id="10" name="Image 9" descr="Couv.jpg"/>
            <p:cNvPicPr>
              <a:picLocks noChangeAspect="1"/>
            </p:cNvPicPr>
            <p:nvPr userDrawn="1"/>
          </p:nvPicPr>
          <p:blipFill>
            <a:blip r:embed="rId2" cstate="print"/>
            <a:srcRect t="84051" b="667"/>
            <a:stretch>
              <a:fillRect/>
            </a:stretch>
          </p:blipFill>
          <p:spPr>
            <a:xfrm>
              <a:off x="0" y="5085184"/>
              <a:ext cx="9144000" cy="864096"/>
            </a:xfrm>
            <a:prstGeom prst="rect">
              <a:avLst/>
            </a:prstGeom>
          </p:spPr>
        </p:pic>
        <p:pic>
          <p:nvPicPr>
            <p:cNvPr id="7" name="Image 6" descr="Couv.jpg"/>
            <p:cNvPicPr>
              <a:picLocks noChangeAspect="1"/>
            </p:cNvPicPr>
            <p:nvPr userDrawn="1"/>
          </p:nvPicPr>
          <p:blipFill>
            <a:blip r:embed="rId2" cstate="print"/>
            <a:srcRect b="667"/>
            <a:stretch>
              <a:fillRect/>
            </a:stretch>
          </p:blipFill>
          <p:spPr>
            <a:xfrm>
              <a:off x="0" y="-27384"/>
              <a:ext cx="9144000" cy="5616624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Image 7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008" y="0"/>
            <a:ext cx="2555776" cy="1158965"/>
          </a:xfrm>
          <a:prstGeom prst="rect">
            <a:avLst/>
          </a:prstGeom>
        </p:spPr>
      </p:pic>
      <p:pic>
        <p:nvPicPr>
          <p:cNvPr id="9" name="Image 8" descr="adresse CCI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83808" y="5955792"/>
            <a:ext cx="3060192" cy="9022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ande bleu.jp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1228065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t>‹#›</a:t>
            </a:fld>
            <a:endParaRPr lang="fr-FR"/>
          </a:p>
        </p:txBody>
      </p:sp>
      <p:pic>
        <p:nvPicPr>
          <p:cNvPr id="5" name="Image 4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pic>
        <p:nvPicPr>
          <p:cNvPr id="8" name="Image 7" descr="zigouyou-Gauch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238850" cy="6858000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3200"/>
            <a:ext cx="8229600" cy="4713387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619672" y="58364"/>
            <a:ext cx="7067128" cy="11430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3200"/>
            <a:ext cx="4042792" cy="45380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2"/>
          </p:nvPr>
        </p:nvSpPr>
        <p:spPr>
          <a:xfrm>
            <a:off x="4644008" y="1483200"/>
            <a:ext cx="4042792" cy="45380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108000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57200" y="1080000"/>
            <a:ext cx="82296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logo EST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5C70A71A-6173-49DE-BB82-0E3D18A820D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10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8000"/>
            <a:ext cx="8229600" cy="1143000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720406-D21C-404B-8256-18315DBAC6C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9" name="Image 8" descr="logo EST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cxnSp>
        <p:nvCxnSpPr>
          <p:cNvPr id="7" name="Connecteur droit 6"/>
          <p:cNvCxnSpPr/>
          <p:nvPr userDrawn="1"/>
        </p:nvCxnSpPr>
        <p:spPr>
          <a:xfrm>
            <a:off x="457200" y="1080000"/>
            <a:ext cx="82296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1F95473-0B70-4879-94FE-2AD307080AC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Systèmes Microprogrammés - ESTIA 2021</a:t>
            </a:r>
          </a:p>
        </p:txBody>
      </p:sp>
      <p:pic>
        <p:nvPicPr>
          <p:cNvPr id="6" name="Image 5" descr="Do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274437"/>
          </a:xfrm>
          <a:prstGeom prst="rect">
            <a:avLst/>
          </a:prstGeom>
        </p:spPr>
      </p:pic>
      <p:pic>
        <p:nvPicPr>
          <p:cNvPr id="7" name="Image 6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8591" y="6021288"/>
            <a:ext cx="1629113" cy="738752"/>
          </a:xfrm>
          <a:prstGeom prst="rect">
            <a:avLst/>
          </a:prstGeom>
        </p:spPr>
      </p:pic>
      <p:pic>
        <p:nvPicPr>
          <p:cNvPr id="8" name="Image 7" descr="adresse CCI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71433" y="6309320"/>
            <a:ext cx="1831621" cy="540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7960" y="6356350"/>
            <a:ext cx="3968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6720406-D21C-404B-8256-18315DBAC6C3}" type="slidenum">
              <a:rPr lang="fr-FR" smtClean="0"/>
              <a:pPr/>
              <a:t>‹#›</a:t>
            </a:fld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CB4DA4F-8CC3-44DC-A9F0-B485504DB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1" r:id="rId4"/>
    <p:sldLayoutId id="2147483654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5" Type="http://schemas.openxmlformats.org/officeDocument/2006/relationships/slide" Target="slide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5" Type="http://schemas.openxmlformats.org/officeDocument/2006/relationships/slide" Target="slide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Question 2 – 3 points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AA608C-8F88-4366-9B36-AE7C3E7D9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" y="304416"/>
            <a:ext cx="2016224" cy="7306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7F9346-311D-420B-959B-5DBFEAA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0BFCBFE4-084D-43D0-8250-7E3C3738A848}"/>
              </a:ext>
            </a:extLst>
          </p:cNvPr>
          <p:cNvSpPr/>
          <p:nvPr/>
        </p:nvSpPr>
        <p:spPr>
          <a:xfrm>
            <a:off x="107504" y="1145241"/>
            <a:ext cx="1008112" cy="864096"/>
          </a:xfrm>
          <a:prstGeom prst="hexag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2</a:t>
            </a:r>
          </a:p>
        </p:txBody>
      </p:sp>
      <p:sp>
        <p:nvSpPr>
          <p:cNvPr id="6" name="Flèche : droite 5">
            <a:hlinkClick r:id="rId5" action="ppaction://hlinksldjump"/>
            <a:extLst>
              <a:ext uri="{FF2B5EF4-FFF2-40B4-BE49-F238E27FC236}">
                <a16:creationId xmlns:a16="http://schemas.microsoft.com/office/drawing/2014/main" id="{3C3267B9-C67B-4F9F-83DD-BCD93E11363F}"/>
              </a:ext>
            </a:extLst>
          </p:cNvPr>
          <p:cNvSpPr/>
          <p:nvPr/>
        </p:nvSpPr>
        <p:spPr>
          <a:xfrm>
            <a:off x="7607894" y="5912746"/>
            <a:ext cx="720080" cy="50405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2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74318C-4237-4393-B112-9CBEF6EEACED}"/>
              </a:ext>
            </a:extLst>
          </p:cNvPr>
          <p:cNvSpPr txBox="1"/>
          <p:nvPr/>
        </p:nvSpPr>
        <p:spPr>
          <a:xfrm>
            <a:off x="6948264" y="5661248"/>
            <a:ext cx="2178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Retour à la grille des 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8C1CBE-1843-47D6-84B2-0E410ACC0B63}"/>
              </a:ext>
            </a:extLst>
          </p:cNvPr>
          <p:cNvSpPr/>
          <p:nvPr/>
        </p:nvSpPr>
        <p:spPr>
          <a:xfrm>
            <a:off x="1115616" y="1196752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Soit une donnée stockée sur 2 bytes, cette donnée est donc stockée sur :</a:t>
            </a:r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56DC9DBB-69AD-4CE7-9495-D7BD4AF82091}"/>
              </a:ext>
            </a:extLst>
          </p:cNvPr>
          <p:cNvSpPr/>
          <p:nvPr/>
        </p:nvSpPr>
        <p:spPr>
          <a:xfrm>
            <a:off x="1907704" y="3367756"/>
            <a:ext cx="576064" cy="581615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6C6A58-8D4E-45D5-9048-4764374B1347}"/>
              </a:ext>
            </a:extLst>
          </p:cNvPr>
          <p:cNvSpPr txBox="1"/>
          <p:nvPr/>
        </p:nvSpPr>
        <p:spPr>
          <a:xfrm>
            <a:off x="2641409" y="342773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 bits</a:t>
            </a:r>
          </a:p>
        </p:txBody>
      </p:sp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A445DB0B-A243-4D4D-8054-7A20D679AB3D}"/>
              </a:ext>
            </a:extLst>
          </p:cNvPr>
          <p:cNvSpPr/>
          <p:nvPr/>
        </p:nvSpPr>
        <p:spPr>
          <a:xfrm>
            <a:off x="4932040" y="3367756"/>
            <a:ext cx="576064" cy="581615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E2BC2F-8247-4C0F-80AB-D635CCC9F3AD}"/>
              </a:ext>
            </a:extLst>
          </p:cNvPr>
          <p:cNvSpPr txBox="1"/>
          <p:nvPr/>
        </p:nvSpPr>
        <p:spPr>
          <a:xfrm>
            <a:off x="5665745" y="342773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16 bits</a:t>
            </a:r>
          </a:p>
        </p:txBody>
      </p:sp>
    </p:spTree>
    <p:extLst>
      <p:ext uri="{BB962C8B-B14F-4D97-AF65-F5344CB8AC3E}">
        <p14:creationId xmlns:p14="http://schemas.microsoft.com/office/powerpoint/2010/main" val="2609371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Question 5 – 3 points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AA608C-8F88-4366-9B36-AE7C3E7D9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" y="304416"/>
            <a:ext cx="2016224" cy="7306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7F9346-311D-420B-959B-5DBFEAA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0BFCBFE4-084D-43D0-8250-7E3C3738A848}"/>
              </a:ext>
            </a:extLst>
          </p:cNvPr>
          <p:cNvSpPr/>
          <p:nvPr/>
        </p:nvSpPr>
        <p:spPr>
          <a:xfrm>
            <a:off x="107504" y="1145241"/>
            <a:ext cx="1008112" cy="864096"/>
          </a:xfrm>
          <a:prstGeom prst="hexag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5</a:t>
            </a:r>
          </a:p>
        </p:txBody>
      </p:sp>
      <p:sp>
        <p:nvSpPr>
          <p:cNvPr id="6" name="Flèche : droite 5">
            <a:hlinkClick r:id="rId5" action="ppaction://hlinksldjump"/>
            <a:extLst>
              <a:ext uri="{FF2B5EF4-FFF2-40B4-BE49-F238E27FC236}">
                <a16:creationId xmlns:a16="http://schemas.microsoft.com/office/drawing/2014/main" id="{01AEDC32-D6A5-4734-9DC4-70AF594E47C6}"/>
              </a:ext>
            </a:extLst>
          </p:cNvPr>
          <p:cNvSpPr/>
          <p:nvPr/>
        </p:nvSpPr>
        <p:spPr>
          <a:xfrm>
            <a:off x="7607894" y="5912746"/>
            <a:ext cx="720080" cy="50405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2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8E3AF53-C8C8-4A8F-9A66-45F951EAA316}"/>
              </a:ext>
            </a:extLst>
          </p:cNvPr>
          <p:cNvSpPr txBox="1"/>
          <p:nvPr/>
        </p:nvSpPr>
        <p:spPr>
          <a:xfrm>
            <a:off x="6948264" y="5661248"/>
            <a:ext cx="2178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Retour à la grille des 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EA547-D93B-44A8-A1AE-CB640CA25D24}"/>
              </a:ext>
            </a:extLst>
          </p:cNvPr>
          <p:cNvSpPr/>
          <p:nvPr/>
        </p:nvSpPr>
        <p:spPr>
          <a:xfrm>
            <a:off x="1187624" y="1346456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Une EEPROM est :</a:t>
            </a:r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1F5C76B7-0761-4FEE-B7A5-DD361E8F2BA0}"/>
              </a:ext>
            </a:extLst>
          </p:cNvPr>
          <p:cNvSpPr/>
          <p:nvPr/>
        </p:nvSpPr>
        <p:spPr>
          <a:xfrm>
            <a:off x="1901412" y="2780928"/>
            <a:ext cx="576064" cy="581615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70473F-8BB5-4EEF-9EA8-33026858DF23}"/>
              </a:ext>
            </a:extLst>
          </p:cNvPr>
          <p:cNvSpPr txBox="1"/>
          <p:nvPr/>
        </p:nvSpPr>
        <p:spPr>
          <a:xfrm>
            <a:off x="2641409" y="2840903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Non effaçable</a:t>
            </a:r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CE2CFD12-1D53-4570-B1CF-4B8AA5C61061}"/>
              </a:ext>
            </a:extLst>
          </p:cNvPr>
          <p:cNvSpPr/>
          <p:nvPr/>
        </p:nvSpPr>
        <p:spPr>
          <a:xfrm>
            <a:off x="1901412" y="3889395"/>
            <a:ext cx="576064" cy="581615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FF00A78-7563-45D9-B7A2-E6FC313E80B7}"/>
              </a:ext>
            </a:extLst>
          </p:cNvPr>
          <p:cNvSpPr txBox="1"/>
          <p:nvPr/>
        </p:nvSpPr>
        <p:spPr>
          <a:xfrm>
            <a:off x="2641409" y="3949370"/>
            <a:ext cx="382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Effaçable électriquement</a:t>
            </a:r>
          </a:p>
        </p:txBody>
      </p:sp>
    </p:spTree>
    <p:extLst>
      <p:ext uri="{BB962C8B-B14F-4D97-AF65-F5344CB8AC3E}">
        <p14:creationId xmlns:p14="http://schemas.microsoft.com/office/powerpoint/2010/main" val="1584589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Question 1 – 5 points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AA608C-8F88-4366-9B36-AE7C3E7D9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" y="304416"/>
            <a:ext cx="2016224" cy="7306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7F9346-311D-420B-959B-5DBFEAA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0BFCBFE4-084D-43D0-8250-7E3C3738A848}"/>
              </a:ext>
            </a:extLst>
          </p:cNvPr>
          <p:cNvSpPr/>
          <p:nvPr/>
        </p:nvSpPr>
        <p:spPr>
          <a:xfrm>
            <a:off x="107504" y="1145241"/>
            <a:ext cx="1008112" cy="864096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1</a:t>
            </a:r>
          </a:p>
        </p:txBody>
      </p:sp>
      <p:sp>
        <p:nvSpPr>
          <p:cNvPr id="6" name="Flèche : droite 5">
            <a:hlinkClick r:id="rId4" action="ppaction://hlinksldjump"/>
            <a:extLst>
              <a:ext uri="{FF2B5EF4-FFF2-40B4-BE49-F238E27FC236}">
                <a16:creationId xmlns:a16="http://schemas.microsoft.com/office/drawing/2014/main" id="{5A03D1E7-4E9E-4F5A-8749-5C0E71983B36}"/>
              </a:ext>
            </a:extLst>
          </p:cNvPr>
          <p:cNvSpPr/>
          <p:nvPr/>
        </p:nvSpPr>
        <p:spPr>
          <a:xfrm>
            <a:off x="7607894" y="5912746"/>
            <a:ext cx="720080" cy="50405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2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6CC421-FF42-4A30-97BA-6B116DC9465A}"/>
              </a:ext>
            </a:extLst>
          </p:cNvPr>
          <p:cNvSpPr txBox="1"/>
          <p:nvPr/>
        </p:nvSpPr>
        <p:spPr>
          <a:xfrm>
            <a:off x="6372200" y="6356350"/>
            <a:ext cx="2178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Retour à la grille des 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73C33E-1D06-44C3-A86E-212447BFAF58}"/>
              </a:ext>
            </a:extLst>
          </p:cNvPr>
          <p:cNvSpPr/>
          <p:nvPr/>
        </p:nvSpPr>
        <p:spPr>
          <a:xfrm>
            <a:off x="1331640" y="1361726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Un système microprogrammé est :</a:t>
            </a:r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6719E50A-6466-43C7-8FB8-14D004907D90}"/>
              </a:ext>
            </a:extLst>
          </p:cNvPr>
          <p:cNvSpPr/>
          <p:nvPr/>
        </p:nvSpPr>
        <p:spPr>
          <a:xfrm>
            <a:off x="912208" y="2204864"/>
            <a:ext cx="576064" cy="58161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BB6D01C-C1F9-4CCA-98F7-266CB96EE279}"/>
              </a:ext>
            </a:extLst>
          </p:cNvPr>
          <p:cNvSpPr txBox="1"/>
          <p:nvPr/>
        </p:nvSpPr>
        <p:spPr>
          <a:xfrm>
            <a:off x="1627620" y="2060848"/>
            <a:ext cx="7040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Un circuit électronique spécifiquement conçu pour faire du traitement de signal audio ou vidéo.</a:t>
            </a:r>
          </a:p>
        </p:txBody>
      </p:sp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E6C884EB-66EE-4E4E-B424-4EBC36A6368A}"/>
              </a:ext>
            </a:extLst>
          </p:cNvPr>
          <p:cNvSpPr/>
          <p:nvPr/>
        </p:nvSpPr>
        <p:spPr>
          <a:xfrm>
            <a:off x="912208" y="3337667"/>
            <a:ext cx="576064" cy="58161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D84E7DA-F30B-4ECE-9D64-79BBA298CBF5}"/>
              </a:ext>
            </a:extLst>
          </p:cNvPr>
          <p:cNvSpPr txBox="1"/>
          <p:nvPr/>
        </p:nvSpPr>
        <p:spPr>
          <a:xfrm>
            <a:off x="1627620" y="3212976"/>
            <a:ext cx="7040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Un composant électronique analogique dédié au traitement des signaux hautes fréquences.</a:t>
            </a:r>
          </a:p>
        </p:txBody>
      </p:sp>
      <p:sp>
        <p:nvSpPr>
          <p:cNvPr id="24" name="Organigramme : Connecteur 23">
            <a:extLst>
              <a:ext uri="{FF2B5EF4-FFF2-40B4-BE49-F238E27FC236}">
                <a16:creationId xmlns:a16="http://schemas.microsoft.com/office/drawing/2014/main" id="{07AB32F6-C57F-444B-AA1A-E70493CABE0C}"/>
              </a:ext>
            </a:extLst>
          </p:cNvPr>
          <p:cNvSpPr/>
          <p:nvPr/>
        </p:nvSpPr>
        <p:spPr>
          <a:xfrm>
            <a:off x="912208" y="4201763"/>
            <a:ext cx="576064" cy="58161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</a:t>
            </a:r>
          </a:p>
        </p:txBody>
      </p:sp>
      <p:sp>
        <p:nvSpPr>
          <p:cNvPr id="26" name="Organigramme : Connecteur 25">
            <a:extLst>
              <a:ext uri="{FF2B5EF4-FFF2-40B4-BE49-F238E27FC236}">
                <a16:creationId xmlns:a16="http://schemas.microsoft.com/office/drawing/2014/main" id="{B846B2BA-EC08-478A-8CBD-A87AF829B679}"/>
              </a:ext>
            </a:extLst>
          </p:cNvPr>
          <p:cNvSpPr/>
          <p:nvPr/>
        </p:nvSpPr>
        <p:spPr>
          <a:xfrm>
            <a:off x="912208" y="5065859"/>
            <a:ext cx="576064" cy="58161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D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17212F3-723C-4F8F-BE5F-43BCF502E951}"/>
              </a:ext>
            </a:extLst>
          </p:cNvPr>
          <p:cNvSpPr txBox="1"/>
          <p:nvPr/>
        </p:nvSpPr>
        <p:spPr>
          <a:xfrm>
            <a:off x="1627620" y="4077072"/>
            <a:ext cx="7040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Un circuit électronique programmable conçu pour réaliser des tâches particulières.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B847FC3-5704-4E2B-B3F8-C8775D9DEBF3}"/>
              </a:ext>
            </a:extLst>
          </p:cNvPr>
          <p:cNvSpPr txBox="1"/>
          <p:nvPr/>
        </p:nvSpPr>
        <p:spPr>
          <a:xfrm>
            <a:off x="1627620" y="4941168"/>
            <a:ext cx="7040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Un composant réalisant l'adaptation d'impédance entre deux circuits électroniques.</a:t>
            </a:r>
          </a:p>
        </p:txBody>
      </p:sp>
    </p:spTree>
    <p:extLst>
      <p:ext uri="{BB962C8B-B14F-4D97-AF65-F5344CB8AC3E}">
        <p14:creationId xmlns:p14="http://schemas.microsoft.com/office/powerpoint/2010/main" val="259712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Question 5 – 5 points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AA608C-8F88-4366-9B36-AE7C3E7D9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" y="304416"/>
            <a:ext cx="2016224" cy="7306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7F9346-311D-420B-959B-5DBFEAA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0BFCBFE4-084D-43D0-8250-7E3C3738A848}"/>
              </a:ext>
            </a:extLst>
          </p:cNvPr>
          <p:cNvSpPr/>
          <p:nvPr/>
        </p:nvSpPr>
        <p:spPr>
          <a:xfrm>
            <a:off x="107504" y="1145241"/>
            <a:ext cx="1008112" cy="864096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5</a:t>
            </a:r>
          </a:p>
        </p:txBody>
      </p:sp>
      <p:sp>
        <p:nvSpPr>
          <p:cNvPr id="6" name="Flèche : droite 5">
            <a:hlinkClick r:id="rId4" action="ppaction://hlinksldjump"/>
            <a:extLst>
              <a:ext uri="{FF2B5EF4-FFF2-40B4-BE49-F238E27FC236}">
                <a16:creationId xmlns:a16="http://schemas.microsoft.com/office/drawing/2014/main" id="{B8914894-BCC1-4EDC-BE78-A2836D90AEC3}"/>
              </a:ext>
            </a:extLst>
          </p:cNvPr>
          <p:cNvSpPr/>
          <p:nvPr/>
        </p:nvSpPr>
        <p:spPr>
          <a:xfrm>
            <a:off x="7607894" y="5912746"/>
            <a:ext cx="720080" cy="50405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2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E86BC8A-FA30-4564-8269-81D9A404EBF4}"/>
              </a:ext>
            </a:extLst>
          </p:cNvPr>
          <p:cNvSpPr txBox="1"/>
          <p:nvPr/>
        </p:nvSpPr>
        <p:spPr>
          <a:xfrm>
            <a:off x="6948264" y="5661248"/>
            <a:ext cx="2178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Retour à la grille des 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2EB913-187C-4035-9B51-E1E1719F1D0E}"/>
              </a:ext>
            </a:extLst>
          </p:cNvPr>
          <p:cNvSpPr/>
          <p:nvPr/>
        </p:nvSpPr>
        <p:spPr>
          <a:xfrm>
            <a:off x="1224608" y="1157843"/>
            <a:ext cx="7462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L'emplacement d'une instruction ou d'une donnée en mémoire est repéré par :</a:t>
            </a:r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0536D1AC-7F33-4811-981E-9ECA03536670}"/>
              </a:ext>
            </a:extLst>
          </p:cNvPr>
          <p:cNvSpPr/>
          <p:nvPr/>
        </p:nvSpPr>
        <p:spPr>
          <a:xfrm>
            <a:off x="912208" y="2564904"/>
            <a:ext cx="576064" cy="58161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1E91346-BB99-423B-BEFB-07D5662AEBD4}"/>
              </a:ext>
            </a:extLst>
          </p:cNvPr>
          <p:cNvSpPr txBox="1"/>
          <p:nvPr/>
        </p:nvSpPr>
        <p:spPr>
          <a:xfrm>
            <a:off x="1645913" y="2624879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Un mot</a:t>
            </a:r>
          </a:p>
        </p:txBody>
      </p:sp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E440BEEA-2182-498D-91FE-125B9CC50366}"/>
              </a:ext>
            </a:extLst>
          </p:cNvPr>
          <p:cNvSpPr/>
          <p:nvPr/>
        </p:nvSpPr>
        <p:spPr>
          <a:xfrm>
            <a:off x="912208" y="3353279"/>
            <a:ext cx="576064" cy="58161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859FF09-5B2F-4514-810F-1F78E655171F}"/>
              </a:ext>
            </a:extLst>
          </p:cNvPr>
          <p:cNvSpPr txBox="1"/>
          <p:nvPr/>
        </p:nvSpPr>
        <p:spPr>
          <a:xfrm>
            <a:off x="1645913" y="3413254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Une adresse</a:t>
            </a:r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FCD5B12F-6718-4F32-83D2-FC573AF3075A}"/>
              </a:ext>
            </a:extLst>
          </p:cNvPr>
          <p:cNvSpPr/>
          <p:nvPr/>
        </p:nvSpPr>
        <p:spPr>
          <a:xfrm>
            <a:off x="912208" y="4151374"/>
            <a:ext cx="576064" cy="58161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D0EEFCB-8FE0-4047-9D3A-671C6D405D8E}"/>
              </a:ext>
            </a:extLst>
          </p:cNvPr>
          <p:cNvSpPr txBox="1"/>
          <p:nvPr/>
        </p:nvSpPr>
        <p:spPr>
          <a:xfrm>
            <a:off x="1645913" y="4211349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Un drapeau</a:t>
            </a:r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5663E2ED-D42E-467E-9D81-A2A7827626D6}"/>
              </a:ext>
            </a:extLst>
          </p:cNvPr>
          <p:cNvSpPr/>
          <p:nvPr/>
        </p:nvSpPr>
        <p:spPr>
          <a:xfrm>
            <a:off x="912208" y="4954697"/>
            <a:ext cx="576064" cy="58161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D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06EA007-B528-4BD6-ACA5-3CFCD73F9D07}"/>
              </a:ext>
            </a:extLst>
          </p:cNvPr>
          <p:cNvSpPr txBox="1"/>
          <p:nvPr/>
        </p:nvSpPr>
        <p:spPr>
          <a:xfrm>
            <a:off x="1645913" y="5014672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Une flèche</a:t>
            </a:r>
          </a:p>
        </p:txBody>
      </p:sp>
    </p:spTree>
    <p:extLst>
      <p:ext uri="{BB962C8B-B14F-4D97-AF65-F5344CB8AC3E}">
        <p14:creationId xmlns:p14="http://schemas.microsoft.com/office/powerpoint/2010/main" val="93699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Question 3 – 8 points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AA608C-8F88-4366-9B36-AE7C3E7D9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" y="304416"/>
            <a:ext cx="2016224" cy="7306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7F9346-311D-420B-959B-5DBFEAA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Flèche : droite 5">
            <a:hlinkClick r:id="rId4" action="ppaction://hlinksldjump"/>
            <a:extLst>
              <a:ext uri="{FF2B5EF4-FFF2-40B4-BE49-F238E27FC236}">
                <a16:creationId xmlns:a16="http://schemas.microsoft.com/office/drawing/2014/main" id="{B8914894-BCC1-4EDC-BE78-A2836D90AEC3}"/>
              </a:ext>
            </a:extLst>
          </p:cNvPr>
          <p:cNvSpPr/>
          <p:nvPr/>
        </p:nvSpPr>
        <p:spPr>
          <a:xfrm>
            <a:off x="7607894" y="5912746"/>
            <a:ext cx="720080" cy="50405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2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E86BC8A-FA30-4564-8269-81D9A404EBF4}"/>
              </a:ext>
            </a:extLst>
          </p:cNvPr>
          <p:cNvSpPr txBox="1"/>
          <p:nvPr/>
        </p:nvSpPr>
        <p:spPr>
          <a:xfrm>
            <a:off x="6948264" y="5661248"/>
            <a:ext cx="2178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Retour à la grille des questions</a:t>
            </a:r>
          </a:p>
        </p:txBody>
      </p:sp>
      <p:sp>
        <p:nvSpPr>
          <p:cNvPr id="9" name="Hexagone 8">
            <a:extLst>
              <a:ext uri="{FF2B5EF4-FFF2-40B4-BE49-F238E27FC236}">
                <a16:creationId xmlns:a16="http://schemas.microsoft.com/office/drawing/2014/main" id="{E79BF5C2-3F09-4365-99B5-2FB45320C79F}"/>
              </a:ext>
            </a:extLst>
          </p:cNvPr>
          <p:cNvSpPr/>
          <p:nvPr/>
        </p:nvSpPr>
        <p:spPr>
          <a:xfrm>
            <a:off x="220525" y="3165068"/>
            <a:ext cx="1008112" cy="864096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9A7FE-0071-4F32-87FF-31A3845D59B2}"/>
              </a:ext>
            </a:extLst>
          </p:cNvPr>
          <p:cNvSpPr/>
          <p:nvPr/>
        </p:nvSpPr>
        <p:spPr>
          <a:xfrm>
            <a:off x="1391934" y="3174067"/>
            <a:ext cx="71405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Soit un multiplexeur à 4 bits d'adressage, combien comporte-t-il d'entrées ?</a:t>
            </a:r>
          </a:p>
        </p:txBody>
      </p:sp>
    </p:spTree>
    <p:extLst>
      <p:ext uri="{BB962C8B-B14F-4D97-AF65-F5344CB8AC3E}">
        <p14:creationId xmlns:p14="http://schemas.microsoft.com/office/powerpoint/2010/main" val="361377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Question 4 – 8 points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AA608C-8F88-4366-9B36-AE7C3E7D9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" y="304416"/>
            <a:ext cx="2016224" cy="7306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7F9346-311D-420B-959B-5DBFEAA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Flèche : droite 5">
            <a:hlinkClick r:id="rId4" action="ppaction://hlinksldjump"/>
            <a:extLst>
              <a:ext uri="{FF2B5EF4-FFF2-40B4-BE49-F238E27FC236}">
                <a16:creationId xmlns:a16="http://schemas.microsoft.com/office/drawing/2014/main" id="{B8914894-BCC1-4EDC-BE78-A2836D90AEC3}"/>
              </a:ext>
            </a:extLst>
          </p:cNvPr>
          <p:cNvSpPr/>
          <p:nvPr/>
        </p:nvSpPr>
        <p:spPr>
          <a:xfrm>
            <a:off x="7607894" y="5912746"/>
            <a:ext cx="720080" cy="50405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tx2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E86BC8A-FA30-4564-8269-81D9A404EBF4}"/>
              </a:ext>
            </a:extLst>
          </p:cNvPr>
          <p:cNvSpPr txBox="1"/>
          <p:nvPr/>
        </p:nvSpPr>
        <p:spPr>
          <a:xfrm>
            <a:off x="6948264" y="5661248"/>
            <a:ext cx="2178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Retour à la grille des questions</a:t>
            </a:r>
          </a:p>
        </p:txBody>
      </p:sp>
      <p:sp>
        <p:nvSpPr>
          <p:cNvPr id="13" name="Hexagone 12">
            <a:extLst>
              <a:ext uri="{FF2B5EF4-FFF2-40B4-BE49-F238E27FC236}">
                <a16:creationId xmlns:a16="http://schemas.microsoft.com/office/drawing/2014/main" id="{8576BCEC-8926-4D94-8950-58EE7C505372}"/>
              </a:ext>
            </a:extLst>
          </p:cNvPr>
          <p:cNvSpPr/>
          <p:nvPr/>
        </p:nvSpPr>
        <p:spPr>
          <a:xfrm>
            <a:off x="220525" y="3165068"/>
            <a:ext cx="1008112" cy="864096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146411-EF94-4159-A873-531422E375B8}"/>
              </a:ext>
            </a:extLst>
          </p:cNvPr>
          <p:cNvSpPr/>
          <p:nvPr/>
        </p:nvSpPr>
        <p:spPr>
          <a:xfrm>
            <a:off x="1391933" y="3174067"/>
            <a:ext cx="7531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Quels sont les trois principaux types de bus présents au sein d'un microcontrôleur ?</a:t>
            </a:r>
          </a:p>
        </p:txBody>
      </p:sp>
    </p:spTree>
    <p:extLst>
      <p:ext uri="{BB962C8B-B14F-4D97-AF65-F5344CB8AC3E}">
        <p14:creationId xmlns:p14="http://schemas.microsoft.com/office/powerpoint/2010/main" val="13422182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5737</TotalTime>
  <Words>222</Words>
  <Application>Microsoft Office PowerPoint</Application>
  <PresentationFormat>全屏显示(4:3)</PresentationFormat>
  <Paragraphs>60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Thème Office</vt:lpstr>
      <vt:lpstr>Question 2 – 3 points</vt:lpstr>
      <vt:lpstr>Question 5 – 3 points</vt:lpstr>
      <vt:lpstr>Question 1 – 5 points</vt:lpstr>
      <vt:lpstr>Question 5 – 5 points</vt:lpstr>
      <vt:lpstr>Question 3 – 8 points</vt:lpstr>
      <vt:lpstr>Question 4 – 8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RODET</dc:creator>
  <cp:lastModifiedBy>12506</cp:lastModifiedBy>
  <cp:revision>518</cp:revision>
  <cp:lastPrinted>2018-10-23T15:29:45Z</cp:lastPrinted>
  <dcterms:created xsi:type="dcterms:W3CDTF">2014-10-20T14:32:26Z</dcterms:created>
  <dcterms:modified xsi:type="dcterms:W3CDTF">2019-11-07T20:39:50Z</dcterms:modified>
</cp:coreProperties>
</file>