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32" r:id="rId2"/>
    <p:sldId id="591" r:id="rId3"/>
    <p:sldId id="640" r:id="rId4"/>
    <p:sldId id="720" r:id="rId5"/>
    <p:sldId id="626" r:id="rId6"/>
    <p:sldId id="745" r:id="rId7"/>
    <p:sldId id="693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3CEC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4" autoAdjust="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6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3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4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5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5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5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7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41291D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Les </a:t>
            </a:r>
            <a:r>
              <a:rPr lang="fr-FR" sz="3300" cap="small" dirty="0" err="1"/>
              <a:t>timers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2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2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</a:t>
            </a:r>
            <a:r>
              <a:rPr lang="fr-FR" sz="2800" dirty="0" err="1">
                <a:solidFill>
                  <a:srgbClr val="1F497D"/>
                </a:solidFill>
              </a:rPr>
              <a:t>Timers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3 modules </a:t>
            </a:r>
            <a:r>
              <a:rPr lang="fr-FR" sz="2200" b="1" dirty="0" err="1">
                <a:solidFill>
                  <a:schemeClr val="tx2"/>
                </a:solidFill>
              </a:rPr>
              <a:t>Timers</a:t>
            </a:r>
            <a:r>
              <a:rPr lang="fr-FR" sz="2200" b="1" dirty="0">
                <a:solidFill>
                  <a:schemeClr val="tx2"/>
                </a:solidFill>
              </a:rPr>
              <a:t> disponibles</a:t>
            </a:r>
          </a:p>
          <a:p>
            <a:pPr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C6C9D76-1E9A-452A-B8A7-715588BA8DE6}"/>
              </a:ext>
            </a:extLst>
          </p:cNvPr>
          <p:cNvSpPr txBox="1"/>
          <p:nvPr/>
        </p:nvSpPr>
        <p:spPr>
          <a:xfrm>
            <a:off x="5511680" y="1124744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p.73, 76 &amp; 81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3522F0D-762B-4C99-A830-19E1D3A35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37607"/>
              </p:ext>
            </p:extLst>
          </p:nvPr>
        </p:nvGraphicFramePr>
        <p:xfrm>
          <a:off x="179512" y="1988840"/>
          <a:ext cx="878497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3417146415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09049634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989487046"/>
                    </a:ext>
                  </a:extLst>
                </a:gridCol>
              </a:tblGrid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1241"/>
                  </a:ext>
                </a:extLst>
              </a:tr>
              <a:tr h="3611692"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Compteur/</a:t>
                      </a:r>
                      <a:r>
                        <a:rPr lang="fr-FR" dirty="0" err="1"/>
                        <a:t>timer</a:t>
                      </a:r>
                      <a:r>
                        <a:rPr lang="fr-FR" dirty="0"/>
                        <a:t> 8 bits</a:t>
                      </a:r>
                    </a:p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Sur horloge interne, externe ou événements avec </a:t>
                      </a:r>
                      <a:r>
                        <a:rPr lang="fr-FR" b="1" dirty="0"/>
                        <a:t>diviseur</a:t>
                      </a:r>
                      <a:r>
                        <a:rPr lang="fr-FR" dirty="0"/>
                        <a:t> (de 2 à 256) programmable (“</a:t>
                      </a:r>
                      <a:r>
                        <a:rPr lang="fr-FR" b="1" i="1" dirty="0" err="1"/>
                        <a:t>prescaler</a:t>
                      </a:r>
                      <a:r>
                        <a:rPr lang="fr-FR" dirty="0"/>
                        <a:t>”)</a:t>
                      </a:r>
                    </a:p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Interruption possible sur </a:t>
                      </a:r>
                      <a:r>
                        <a:rPr lang="fr-FR" b="1" dirty="0"/>
                        <a:t>débordement</a:t>
                      </a:r>
                      <a:r>
                        <a:rPr lang="fr-FR" dirty="0"/>
                        <a:t> (“</a:t>
                      </a:r>
                      <a:r>
                        <a:rPr lang="fr-FR" b="1" i="1" dirty="0" err="1"/>
                        <a:t>overflow</a:t>
                      </a:r>
                      <a:r>
                        <a:rPr lang="fr-FR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Compteur/</a:t>
                      </a:r>
                      <a:r>
                        <a:rPr lang="fr-FR" dirty="0" err="1"/>
                        <a:t>timer</a:t>
                      </a:r>
                      <a:r>
                        <a:rPr lang="fr-FR" dirty="0"/>
                        <a:t> 16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─"/>
                        <a:tabLst/>
                        <a:defRPr/>
                      </a:pPr>
                      <a:r>
                        <a:rPr lang="fr-FR" dirty="0"/>
                        <a:t>Sur horloge interne, externe ou événements avec </a:t>
                      </a:r>
                      <a:r>
                        <a:rPr lang="fr-FR" b="1" dirty="0"/>
                        <a:t>diviseur</a:t>
                      </a:r>
                      <a:r>
                        <a:rPr lang="fr-FR" dirty="0"/>
                        <a:t> (de 1 à 8) programmable (“</a:t>
                      </a:r>
                      <a:r>
                        <a:rPr lang="fr-FR" b="1" i="1" dirty="0" err="1"/>
                        <a:t>prescaler</a:t>
                      </a:r>
                      <a:r>
                        <a:rPr lang="fr-FR" dirty="0"/>
                        <a:t>”)</a:t>
                      </a:r>
                    </a:p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Interruption possible sur </a:t>
                      </a:r>
                      <a:r>
                        <a:rPr lang="fr-FR" b="1" dirty="0"/>
                        <a:t>débordement</a:t>
                      </a:r>
                      <a:r>
                        <a:rPr lang="fr-FR" dirty="0"/>
                        <a:t> (“</a:t>
                      </a:r>
                      <a:r>
                        <a:rPr lang="fr-FR" b="1" i="1" dirty="0" err="1"/>
                        <a:t>overflow</a:t>
                      </a:r>
                      <a:r>
                        <a:rPr lang="fr-FR" dirty="0"/>
                        <a:t>”)</a:t>
                      </a:r>
                    </a:p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Utilisé pour les modes “</a:t>
                      </a:r>
                      <a:r>
                        <a:rPr lang="fr-FR" i="1" dirty="0"/>
                        <a:t>Capture</a:t>
                      </a:r>
                      <a:r>
                        <a:rPr lang="fr-FR" dirty="0"/>
                        <a:t>” et “</a:t>
                      </a:r>
                      <a:r>
                        <a:rPr lang="fr-FR" i="1" dirty="0"/>
                        <a:t>Compare</a:t>
                      </a:r>
                      <a:r>
                        <a:rPr lang="fr-FR" dirty="0"/>
                        <a:t>” des modules CCP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 err="1"/>
                        <a:t>Timer</a:t>
                      </a:r>
                      <a:r>
                        <a:rPr lang="fr-FR" dirty="0"/>
                        <a:t> 8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─"/>
                        <a:tabLst/>
                        <a:defRPr/>
                      </a:pPr>
                      <a:r>
                        <a:rPr lang="fr-FR" dirty="0"/>
                        <a:t>Sur horloge interne seulement avec diviseur (de 1 à 16) programmable (“</a:t>
                      </a:r>
                      <a:r>
                        <a:rPr lang="fr-FR" b="1" i="1" dirty="0" err="1"/>
                        <a:t>prescaler</a:t>
                      </a:r>
                      <a:r>
                        <a:rPr lang="fr-FR" dirty="0"/>
                        <a:t>”)</a:t>
                      </a:r>
                    </a:p>
                    <a:p>
                      <a:pPr marL="285750" indent="-28575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─"/>
                      </a:pPr>
                      <a:r>
                        <a:rPr lang="fr-FR" dirty="0"/>
                        <a:t>Interruption possible sur </a:t>
                      </a:r>
                      <a:r>
                        <a:rPr lang="fr-FR" b="1" dirty="0"/>
                        <a:t>comparaison</a:t>
                      </a:r>
                      <a:r>
                        <a:rPr lang="fr-FR" dirty="0"/>
                        <a:t> (“</a:t>
                      </a:r>
                      <a:r>
                        <a:rPr lang="fr-FR" i="1" dirty="0"/>
                        <a:t>Match </a:t>
                      </a:r>
                      <a:r>
                        <a:rPr lang="fr-FR" i="1" dirty="0" err="1"/>
                        <a:t>Interrupt</a:t>
                      </a:r>
                      <a:r>
                        <a:rPr lang="fr-FR" i="1" dirty="0"/>
                        <a:t> </a:t>
                      </a:r>
                      <a:r>
                        <a:rPr lang="fr-FR" dirty="0"/>
                        <a:t>”)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─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Utilisé pour le mode “</a:t>
                      </a:r>
                      <a:r>
                        <a:rPr kumimoji="0" lang="fr-F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PWM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 des modules CCP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8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2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550653" y="4578908"/>
            <a:ext cx="1872208" cy="4232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486757" y="4210034"/>
            <a:ext cx="0" cy="43204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3137558" y="3051001"/>
            <a:ext cx="2064554" cy="6603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Valeur de comptage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422861" y="2606051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22861" y="2822075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422861" y="3038099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422861" y="3254123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407631" y="4046211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623655" y="3381157"/>
            <a:ext cx="0" cy="52103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3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  <a:latin typeface="Arial"/>
              </a:rPr>
              <a:t>Les </a:t>
            </a:r>
            <a:r>
              <a:rPr lang="fr-FR" sz="2800" dirty="0" err="1">
                <a:solidFill>
                  <a:srgbClr val="1F497D"/>
                </a:solidFill>
                <a:latin typeface="Arial"/>
              </a:rPr>
              <a:t>Timers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50653" y="2446723"/>
            <a:ext cx="1872208" cy="178385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0" y="1556793"/>
            <a:ext cx="4536504" cy="4752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Configuration</a:t>
            </a:r>
          </a:p>
          <a:p>
            <a:pPr marL="731520" lvl="1" indent="-285750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Sélection de l’entrée du </a:t>
            </a:r>
            <a:r>
              <a:rPr lang="fr-FR" sz="1600" dirty="0" err="1">
                <a:cs typeface="Arial" panose="020B0604020202020204" pitchFamily="34" charset="0"/>
              </a:rPr>
              <a:t>Timer</a:t>
            </a:r>
            <a:r>
              <a:rPr lang="fr-FR" sz="1600" dirty="0">
                <a:cs typeface="Arial" panose="020B0604020202020204" pitchFamily="34" charset="0"/>
              </a:rPr>
              <a:t> : horloge interne ou externe ou événement</a:t>
            </a:r>
          </a:p>
          <a:p>
            <a:pPr marL="731520" lvl="1" indent="-285750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Paramétrage du diviseur et valeur initiale du compteur</a:t>
            </a:r>
          </a:p>
          <a:p>
            <a:pPr marL="731520" lvl="1" indent="-285750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Activation du </a:t>
            </a:r>
            <a:r>
              <a:rPr lang="fr-FR" sz="1600" dirty="0" err="1">
                <a:cs typeface="Arial" panose="020B0604020202020204" pitchFamily="34" charset="0"/>
              </a:rPr>
              <a:t>Timer</a:t>
            </a:r>
            <a:endParaRPr lang="fr-FR" sz="1600" dirty="0">
              <a:cs typeface="Arial" panose="020B0604020202020204" pitchFamily="34" charset="0"/>
            </a:endParaRPr>
          </a:p>
          <a:p>
            <a:pPr marL="731520" lvl="1" indent="-285750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…</a:t>
            </a:r>
          </a:p>
          <a:p>
            <a:pPr marL="731520" lvl="1" indent="-285750">
              <a:lnSpc>
                <a:spcPct val="110000"/>
              </a:lnSpc>
              <a:spcBef>
                <a:spcPts val="0"/>
              </a:spcBef>
              <a:buClr>
                <a:srgbClr val="727CA3"/>
              </a:buClr>
              <a:buSzPct val="100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27432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Valeur de comptage </a:t>
            </a:r>
            <a:r>
              <a:rPr lang="fr-FR" dirty="0">
                <a:cs typeface="Arial" panose="020B0604020202020204" pitchFamily="34" charset="0"/>
              </a:rPr>
              <a:t>stockée sur n bits</a:t>
            </a:r>
          </a:p>
          <a:p>
            <a:pPr marL="731520" lvl="1" indent="-28575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Stockage sur 8,16 ou 32 bits</a:t>
            </a:r>
          </a:p>
          <a:p>
            <a:pPr marL="731520" lvl="1" indent="-28575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Dépassement de la valeur maximale génère la mise à 1 d’un « flag » et une remise à zéro du compteur </a:t>
            </a:r>
            <a:r>
              <a:rPr lang="fr-FR" sz="1600" dirty="0"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fr-FR" sz="1600" dirty="0">
                <a:cs typeface="Arial" panose="020B0604020202020204" pitchFamily="34" charset="0"/>
              </a:rPr>
              <a:t>débordement du </a:t>
            </a:r>
            <a:r>
              <a:rPr lang="fr-FR" sz="1600" dirty="0" err="1">
                <a:cs typeface="Arial" panose="020B0604020202020204" pitchFamily="34" charset="0"/>
              </a:rPr>
              <a:t>Timer</a:t>
            </a:r>
            <a:endParaRPr lang="fr-FR" sz="1600" dirty="0">
              <a:cs typeface="Arial" panose="020B0604020202020204" pitchFamily="34" charset="0"/>
            </a:endParaRPr>
          </a:p>
          <a:p>
            <a:pPr marL="731520" lvl="1" indent="-28575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Comparaison de valeur pour la mise à 1 d’un « flag »</a:t>
            </a: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0653" y="4578909"/>
            <a:ext cx="1872208" cy="4232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3139262" y="3061788"/>
            <a:ext cx="2064554" cy="6392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Valeur de comptage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422861" y="2606051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422861" y="2822075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422861" y="3038099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422861" y="3254123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07631" y="4046211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974589" y="3902194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623655" y="3381157"/>
            <a:ext cx="0" cy="52103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2486757" y="4210034"/>
            <a:ext cx="0" cy="432048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74589" y="2913890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969306" y="2913890"/>
            <a:ext cx="648072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èche courbée vers la gauche 42"/>
          <p:cNvSpPr/>
          <p:nvPr/>
        </p:nvSpPr>
        <p:spPr>
          <a:xfrm>
            <a:off x="2702781" y="2822075"/>
            <a:ext cx="432048" cy="108012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lèche courbée vers la gauche 43"/>
          <p:cNvSpPr/>
          <p:nvPr/>
        </p:nvSpPr>
        <p:spPr>
          <a:xfrm flipH="1" flipV="1">
            <a:off x="1901902" y="2764055"/>
            <a:ext cx="440839" cy="113813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666269" y="2482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687263" y="2472550"/>
            <a:ext cx="492443" cy="338554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3897" y="3614225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Événement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5496" y="2606113"/>
            <a:ext cx="156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Horloge interne</a:t>
            </a: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991563" y="3417946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538" y="3100234"/>
            <a:ext cx="156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Horloge externe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4163" y="2606113"/>
            <a:ext cx="156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Horloge interne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971600" y="3902194"/>
            <a:ext cx="648072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83897" y="3614225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Événement</a:t>
            </a:r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971600" y="3417946"/>
            <a:ext cx="648072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49911" y="3100234"/>
            <a:ext cx="142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Horloge externe</a:t>
            </a:r>
          </a:p>
        </p:txBody>
      </p:sp>
      <p:sp>
        <p:nvSpPr>
          <p:cNvPr id="58" name="Flèche droite 48">
            <a:extLst>
              <a:ext uri="{FF2B5EF4-FFF2-40B4-BE49-F238E27FC236}">
                <a16:creationId xmlns:a16="http://schemas.microsoft.com/office/drawing/2014/main" id="{0EEB4AC1-E849-4675-9E82-23EF26E67AEA}"/>
              </a:ext>
            </a:extLst>
          </p:cNvPr>
          <p:cNvSpPr/>
          <p:nvPr/>
        </p:nvSpPr>
        <p:spPr>
          <a:xfrm rot="5400000">
            <a:off x="3853562" y="4763445"/>
            <a:ext cx="580657" cy="2160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Virage 49">
            <a:extLst>
              <a:ext uri="{FF2B5EF4-FFF2-40B4-BE49-F238E27FC236}">
                <a16:creationId xmlns:a16="http://schemas.microsoft.com/office/drawing/2014/main" id="{32732216-2D23-407B-A3D4-2E4DCE23877D}"/>
              </a:ext>
            </a:extLst>
          </p:cNvPr>
          <p:cNvSpPr/>
          <p:nvPr/>
        </p:nvSpPr>
        <p:spPr>
          <a:xfrm rot="10800000">
            <a:off x="2899572" y="5109470"/>
            <a:ext cx="360041" cy="432048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A206A9C-5D64-4CE1-8155-0A9F255C75EC}"/>
              </a:ext>
            </a:extLst>
          </p:cNvPr>
          <p:cNvSpPr txBox="1"/>
          <p:nvPr/>
        </p:nvSpPr>
        <p:spPr>
          <a:xfrm>
            <a:off x="3419872" y="5217284"/>
            <a:ext cx="147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2B626B3-C7B2-4E6F-9782-B2612D08C5CF}"/>
              </a:ext>
            </a:extLst>
          </p:cNvPr>
          <p:cNvSpPr txBox="1"/>
          <p:nvPr/>
        </p:nvSpPr>
        <p:spPr>
          <a:xfrm>
            <a:off x="1403648" y="5148481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BA5B7B22-C6D1-42AA-9670-B9EED93C716F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214421"/>
            <a:ext cx="8280920" cy="9461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Rappels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fr-FR" sz="2200" dirty="0">
              <a:solidFill>
                <a:schemeClr val="tx2"/>
              </a:solidFill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3" grpId="0" animBg="1"/>
      <p:bldP spid="44" grpId="0" animBg="1"/>
      <p:bldP spid="45" grpId="0" animBg="1"/>
      <p:bldP spid="56" grpId="0"/>
      <p:bldP spid="42" grpId="0"/>
      <p:bldP spid="57" grpId="0"/>
      <p:bldP spid="58" grpId="0" animBg="1"/>
      <p:bldP spid="59" grpId="0" animBg="1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4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</a:t>
            </a:r>
            <a:r>
              <a:rPr lang="fr-FR" sz="2800" dirty="0" err="1">
                <a:solidFill>
                  <a:srgbClr val="1F497D"/>
                </a:solidFill>
              </a:rPr>
              <a:t>Timers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Cas du Timer0</a:t>
            </a:r>
          </a:p>
          <a:p>
            <a:pPr marL="342900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Compteur 8 bits à partir d’une horloge interne/externe ou d’événements</a:t>
            </a:r>
          </a:p>
          <a:p>
            <a:pPr marL="342900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Possibilité génération interruption sur débordement</a:t>
            </a:r>
          </a:p>
          <a:p>
            <a:pPr marL="274320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2" t="19643" r="10535" b="21826"/>
          <a:stretch/>
        </p:blipFill>
        <p:spPr bwMode="auto">
          <a:xfrm>
            <a:off x="1327152" y="2924944"/>
            <a:ext cx="6120680" cy="336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00192" y="3065895"/>
            <a:ext cx="974236" cy="864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1168" y="2940748"/>
            <a:ext cx="652560" cy="4320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24069" y="3578786"/>
            <a:ext cx="650598" cy="587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11728" y="4001998"/>
            <a:ext cx="936104" cy="4320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cs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3016" y="270585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Horloge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interne</a:t>
            </a:r>
          </a:p>
        </p:txBody>
      </p:sp>
      <p:cxnSp>
        <p:nvCxnSpPr>
          <p:cNvPr id="16" name="Connecteur droit 15"/>
          <p:cNvCxnSpPr>
            <a:stCxn id="15" idx="3"/>
            <a:endCxn id="11" idx="1"/>
          </p:cNvCxnSpPr>
          <p:nvPr/>
        </p:nvCxnSpPr>
        <p:spPr>
          <a:xfrm>
            <a:off x="914457" y="2967465"/>
            <a:ext cx="556711" cy="189307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-4617" y="4434046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Horloge externe /</a:t>
            </a:r>
          </a:p>
          <a:p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événements</a:t>
            </a:r>
          </a:p>
        </p:txBody>
      </p:sp>
      <p:cxnSp>
        <p:nvCxnSpPr>
          <p:cNvPr id="18" name="Connecteur droit 17"/>
          <p:cNvCxnSpPr>
            <a:endCxn id="12" idx="1"/>
          </p:cNvCxnSpPr>
          <p:nvPr/>
        </p:nvCxnSpPr>
        <p:spPr>
          <a:xfrm flipV="1">
            <a:off x="699643" y="3872506"/>
            <a:ext cx="524426" cy="56154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948264" y="2420888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Registre 8 bits contenant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la valeur de comptage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15742" y="4973882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Génération événement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cs typeface="Calibri" panose="020F0502020204030204" pitchFamily="34" charset="0"/>
              </a:rPr>
              <a:t>sur débordement</a:t>
            </a:r>
          </a:p>
        </p:txBody>
      </p:sp>
      <p:cxnSp>
        <p:nvCxnSpPr>
          <p:cNvPr id="25" name="Connecteur droit 24"/>
          <p:cNvCxnSpPr>
            <a:stCxn id="24" idx="0"/>
            <a:endCxn id="14" idx="2"/>
          </p:cNvCxnSpPr>
          <p:nvPr/>
        </p:nvCxnSpPr>
        <p:spPr>
          <a:xfrm flipH="1" flipV="1">
            <a:off x="6979780" y="4434046"/>
            <a:ext cx="538000" cy="53983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9" idx="0"/>
          </p:cNvCxnSpPr>
          <p:nvPr/>
        </p:nvCxnSpPr>
        <p:spPr>
          <a:xfrm flipH="1">
            <a:off x="6787310" y="2705855"/>
            <a:ext cx="156468" cy="36004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C6C9D76-1E9A-452A-B8A7-715588BA8DE6}"/>
              </a:ext>
            </a:extLst>
          </p:cNvPr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p.73 à 75</a:t>
            </a:r>
          </a:p>
        </p:txBody>
      </p:sp>
    </p:spTree>
    <p:extLst>
      <p:ext uri="{BB962C8B-B14F-4D97-AF65-F5344CB8AC3E}">
        <p14:creationId xmlns:p14="http://schemas.microsoft.com/office/powerpoint/2010/main" val="42279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/>
      <p:bldP spid="17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5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</a:rPr>
              <a:t>Les </a:t>
            </a:r>
            <a:r>
              <a:rPr lang="fr-FR" sz="2800" dirty="0" err="1">
                <a:solidFill>
                  <a:srgbClr val="1F497D"/>
                </a:solidFill>
              </a:rPr>
              <a:t>Timers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Cas du Timer0</a:t>
            </a:r>
          </a:p>
          <a:p>
            <a:pPr marL="342900" lvl="0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 de configuration</a:t>
            </a:r>
          </a:p>
          <a:p>
            <a:pPr marL="274320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2" t="11806" r="24286" b="78271"/>
          <a:stretch/>
        </p:blipFill>
        <p:spPr bwMode="auto">
          <a:xfrm>
            <a:off x="1259631" y="2379609"/>
            <a:ext cx="7024915" cy="102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31840" y="2628543"/>
            <a:ext cx="864096" cy="771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504" y="3811058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horloge interne/externe 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événements</a:t>
            </a:r>
          </a:p>
        </p:txBody>
      </p:sp>
      <p:cxnSp>
        <p:nvCxnSpPr>
          <p:cNvPr id="28" name="Connecteur droit 27"/>
          <p:cNvCxnSpPr>
            <a:stCxn id="27" idx="3"/>
            <a:endCxn id="21" idx="2"/>
          </p:cNvCxnSpPr>
          <p:nvPr/>
        </p:nvCxnSpPr>
        <p:spPr>
          <a:xfrm flipV="1">
            <a:off x="2688660" y="3400387"/>
            <a:ext cx="875228" cy="6722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95936" y="2628543"/>
            <a:ext cx="776152" cy="771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72088" y="2628543"/>
            <a:ext cx="808024" cy="771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80112" y="2628542"/>
            <a:ext cx="2592288" cy="7718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297846" y="4902791"/>
            <a:ext cx="269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incrémentation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compteur sur front montant ou descendant horloge externe ou événements</a:t>
            </a:r>
          </a:p>
        </p:txBody>
      </p:sp>
      <p:cxnSp>
        <p:nvCxnSpPr>
          <p:cNvPr id="35" name="Connecteur droit 34"/>
          <p:cNvCxnSpPr>
            <a:stCxn id="34" idx="0"/>
            <a:endCxn id="30" idx="2"/>
          </p:cNvCxnSpPr>
          <p:nvPr/>
        </p:nvCxnSpPr>
        <p:spPr>
          <a:xfrm flipV="1">
            <a:off x="2646891" y="3400387"/>
            <a:ext cx="1737121" cy="150240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923928" y="4428932"/>
            <a:ext cx="2228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Facteur de division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assigné au Timer0 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non</a:t>
            </a:r>
          </a:p>
        </p:txBody>
      </p:sp>
      <p:cxnSp>
        <p:nvCxnSpPr>
          <p:cNvPr id="42" name="Connecteur droit 41"/>
          <p:cNvCxnSpPr>
            <a:stCxn id="41" idx="0"/>
            <a:endCxn id="31" idx="2"/>
          </p:cNvCxnSpPr>
          <p:nvPr/>
        </p:nvCxnSpPr>
        <p:spPr>
          <a:xfrm flipV="1">
            <a:off x="5037944" y="3400387"/>
            <a:ext cx="138156" cy="102854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9" t="57707" r="41984" b="26067"/>
          <a:stretch/>
        </p:blipFill>
        <p:spPr bwMode="auto">
          <a:xfrm>
            <a:off x="5979945" y="3700914"/>
            <a:ext cx="3092047" cy="199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7216824" y="148478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Réglage facteur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division</a:t>
            </a:r>
          </a:p>
        </p:txBody>
      </p:sp>
      <p:cxnSp>
        <p:nvCxnSpPr>
          <p:cNvPr id="49" name="Connecteur droit 48"/>
          <p:cNvCxnSpPr>
            <a:stCxn id="48" idx="1"/>
            <a:endCxn id="32" idx="0"/>
          </p:cNvCxnSpPr>
          <p:nvPr/>
        </p:nvCxnSpPr>
        <p:spPr>
          <a:xfrm flipH="1">
            <a:off x="6876256" y="1746394"/>
            <a:ext cx="340568" cy="88214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BFBC536-08A7-479B-91CE-34465C3C1A0C}"/>
              </a:ext>
            </a:extLst>
          </p:cNvPr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p.73 à 75</a:t>
            </a:r>
          </a:p>
        </p:txBody>
      </p:sp>
    </p:spTree>
    <p:extLst>
      <p:ext uri="{BB962C8B-B14F-4D97-AF65-F5344CB8AC3E}">
        <p14:creationId xmlns:p14="http://schemas.microsoft.com/office/powerpoint/2010/main" val="277458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0" grpId="0" animBg="1"/>
      <p:bldP spid="31" grpId="0" animBg="1"/>
      <p:bldP spid="32" grpId="0" animBg="1"/>
      <p:bldP spid="34" grpId="0"/>
      <p:bldP spid="41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Les </a:t>
            </a:r>
            <a:r>
              <a:rPr lang="fr-FR" sz="3300" cap="small" dirty="0" err="1"/>
              <a:t>timers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7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7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Sources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10, 12, 16 – Description et mise en œuvre 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2011.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18 – Description et mise en œuvre 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2012.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http://ww1.microchip.com/downloads/en/DeviceDoc/41291D.pdf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14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5753</TotalTime>
  <Words>382</Words>
  <Application>Microsoft Office PowerPoint</Application>
  <PresentationFormat>Affichage à l'écran (4:3)</PresentationFormat>
  <Paragraphs>123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 DESTINE</vt:lpstr>
      <vt:lpstr>Arial</vt:lpstr>
      <vt:lpstr>Calibri</vt:lpstr>
      <vt:lpstr>Century Gothic</vt:lpstr>
      <vt:lpstr>Wingdings</vt:lpstr>
      <vt:lpstr>Wingdings 3</vt:lpstr>
      <vt:lpstr>Thème Office</vt:lpstr>
      <vt:lpstr>Présentation PowerPoint</vt:lpstr>
      <vt:lpstr>Les Timers</vt:lpstr>
      <vt:lpstr>Les Timers</vt:lpstr>
      <vt:lpstr>Les Timers</vt:lpstr>
      <vt:lpstr>Les Timers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Guillaume TERRASSON</cp:lastModifiedBy>
  <cp:revision>590</cp:revision>
  <cp:lastPrinted>2018-10-15T15:14:29Z</cp:lastPrinted>
  <dcterms:created xsi:type="dcterms:W3CDTF">2014-10-20T14:32:26Z</dcterms:created>
  <dcterms:modified xsi:type="dcterms:W3CDTF">2019-10-23T14:15:11Z</dcterms:modified>
</cp:coreProperties>
</file>