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75" r:id="rId7"/>
    <p:sldId id="258" r:id="rId8"/>
    <p:sldId id="260" r:id="rId9"/>
    <p:sldId id="261" r:id="rId10"/>
    <p:sldId id="270" r:id="rId11"/>
    <p:sldId id="269" r:id="rId12"/>
    <p:sldId id="263" r:id="rId13"/>
    <p:sldId id="265" r:id="rId14"/>
    <p:sldId id="268" r:id="rId15"/>
    <p:sldId id="259" r:id="rId16"/>
    <p:sldId id="266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8" autoAdjust="0"/>
  </p:normalViewPr>
  <p:slideViewPr>
    <p:cSldViewPr snapToGrid="0">
      <p:cViewPr>
        <p:scale>
          <a:sx n="66" d="100"/>
          <a:sy n="66" d="100"/>
        </p:scale>
        <p:origin x="146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1E4A-AD51-4E34-8B54-4FA4C21F12A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D8603-0FD1-439E-9BE5-EB064182B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5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MMRL composed of n modules, each of which consists a state prediction</a:t>
            </a:r>
            <a:r>
              <a:rPr lang="en-US" altLang="zh-CN" baseline="0" dirty="0" smtClean="0"/>
              <a:t> model and a reinforcement learning controller,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action output of the RL controller, as well as the learning rate of both the predictors and the controllers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D8603-0FD1-439E-9BE5-EB064182B8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6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D8603-0FD1-439E-9BE5-EB064182B87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7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D8603-0FD1-439E-9BE5-EB064182B87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4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5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8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altLang="zh-CN" sz="3800" dirty="0" smtClean="0"/>
              <a:t>Contunual learning of context-dependent processing in neural networks</a:t>
            </a:r>
            <a:endParaRPr lang="zh-CN" altLang="en-US" sz="3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732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Jianyong</a:t>
            </a:r>
            <a:r>
              <a:rPr lang="en-US" altLang="zh-CN" dirty="0" smtClean="0"/>
              <a:t> XUE 25/03/2021</a:t>
            </a:r>
            <a:endParaRPr lang="en-US" altLang="zh-CN" dirty="0" smtClean="0"/>
          </a:p>
          <a:p>
            <a:pPr algn="r"/>
            <a:endParaRPr lang="en-US" altLang="zh-CN" i="1" dirty="0" smtClean="0"/>
          </a:p>
          <a:p>
            <a:pPr algn="r"/>
            <a:endParaRPr lang="en-US" altLang="zh-CN" i="1" dirty="0"/>
          </a:p>
          <a:p>
            <a:pPr algn="r"/>
            <a:endParaRPr lang="en-US" altLang="zh-CN" i="1" dirty="0" smtClean="0"/>
          </a:p>
          <a:p>
            <a:pPr algn="r"/>
            <a:r>
              <a:rPr lang="en-US" altLang="zh-CN" i="1" dirty="0" smtClean="0"/>
              <a:t>Zeng </a:t>
            </a:r>
            <a:r>
              <a:rPr lang="en-US" altLang="zh-CN" i="1" dirty="0" smtClean="0"/>
              <a:t>et al. </a:t>
            </a:r>
            <a:r>
              <a:rPr lang="en-US" altLang="zh-CN" i="1" dirty="0" smtClean="0"/>
              <a:t>2019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5170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Responsibility predictors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Temporal continuity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44320" y="2724094"/>
                <a:ext cx="2644378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20" y="2724094"/>
                <a:ext cx="2644378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344320" y="3461636"/>
                <a:ext cx="4489627" cy="1126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20" y="3461636"/>
                <a:ext cx="4489627" cy="1126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48898" y="4802339"/>
                <a:ext cx="5330177" cy="1160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)|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898" y="4802339"/>
                <a:ext cx="5330177" cy="1160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127394" y="1641938"/>
            <a:ext cx="5773183" cy="1455662"/>
            <a:chOff x="4902190" y="2682023"/>
            <a:chExt cx="5773183" cy="1455662"/>
          </a:xfrm>
        </p:grpSpPr>
        <p:sp>
          <p:nvSpPr>
            <p:cNvPr id="14" name="圆角矩形 13"/>
            <p:cNvSpPr/>
            <p:nvPr/>
          </p:nvSpPr>
          <p:spPr>
            <a:xfrm>
              <a:off x="6410325" y="3702131"/>
              <a:ext cx="260571" cy="435554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902190" y="2682023"/>
              <a:ext cx="5773183" cy="975036"/>
              <a:chOff x="4902190" y="2682023"/>
              <a:chExt cx="5773183" cy="9750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4902190" y="2682023"/>
                    <a:ext cx="577318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4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altLang="zh-CN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controls the strength of the memory effect</a:t>
                    </a:r>
                    <a:endParaRPr lang="en-US" altLang="zh-CN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2190" y="2682023"/>
                    <a:ext cx="577318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526" r="-739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/>
              <p:cNvCxnSpPr/>
              <p:nvPr/>
            </p:nvCxnSpPr>
            <p:spPr>
              <a:xfrm flipH="1">
                <a:off x="6763494" y="3242913"/>
                <a:ext cx="463454" cy="414146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45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>
                <a:solidFill>
                  <a:srgbClr val="00B0F0"/>
                </a:solidFill>
              </a:rPr>
              <a:t>Module weighting by responsibility signal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prediction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46300" y="2538186"/>
            <a:ext cx="789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729758" y="3303421"/>
                <a:ext cx="6732484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))=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8" y="3303421"/>
                <a:ext cx="6732484" cy="817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514650" y="5001466"/>
                <a:ext cx="5355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+1)−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650" y="5001466"/>
                <a:ext cx="5355569" cy="461665"/>
              </a:xfrm>
              <a:prstGeom prst="rect">
                <a:avLst/>
              </a:prstGeom>
              <a:blipFill>
                <a:blip r:embed="rId3"/>
                <a:stretch>
                  <a:fillRect t="-130263" r="-12187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14650" y="5646039"/>
                <a:ext cx="25006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650" y="5646039"/>
                <a:ext cx="2500621" cy="461665"/>
              </a:xfrm>
              <a:prstGeom prst="rect">
                <a:avLst/>
              </a:prstGeom>
              <a:blipFill>
                <a:blip r:embed="rId4"/>
                <a:stretch>
                  <a:fillRect t="-130263" r="-26585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729758" y="2514429"/>
                <a:ext cx="760926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8" y="2514429"/>
                <a:ext cx="7609263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Implementation 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 selection with a predictive model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01236" y="2404203"/>
                <a:ext cx="5673861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+))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6" y="2404203"/>
                <a:ext cx="5673861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01237" y="3349481"/>
                <a:ext cx="59895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+1))|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7" y="3349481"/>
                <a:ext cx="5989525" cy="461665"/>
              </a:xfrm>
              <a:prstGeom prst="rect">
                <a:avLst/>
              </a:prstGeom>
              <a:blipFill>
                <a:blip r:embed="rId3"/>
                <a:stretch>
                  <a:fillRect t="-130263" r="-9572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869618" y="3867965"/>
                <a:ext cx="5872377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)[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618" y="3867965"/>
                <a:ext cx="5872377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531064" y="427022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=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6230140" y="4258858"/>
            <a:ext cx="1295475" cy="543718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101236" y="5146081"/>
                <a:ext cx="4938211" cy="1247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begChr m:val=""/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),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6" y="5146081"/>
                <a:ext cx="4938211" cy="12478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/>
          <p:cNvSpPr/>
          <p:nvPr/>
        </p:nvSpPr>
        <p:spPr>
          <a:xfrm>
            <a:off x="8537576" y="4258858"/>
            <a:ext cx="641412" cy="543718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220200" y="4270223"/>
            <a:ext cx="1238250" cy="543718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1335" y="3072719"/>
            <a:ext cx="19343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Greedy action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selection 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1335" y="5515176"/>
            <a:ext cx="1605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Exploration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78748" y="5814416"/>
            <a:ext cx="5854680" cy="1007572"/>
            <a:chOff x="4140561" y="3718319"/>
            <a:chExt cx="5854680" cy="1007572"/>
          </a:xfrm>
        </p:grpSpPr>
        <p:sp>
          <p:nvSpPr>
            <p:cNvPr id="26" name="圆角矩形 25"/>
            <p:cNvSpPr/>
            <p:nvPr/>
          </p:nvSpPr>
          <p:spPr>
            <a:xfrm>
              <a:off x="4771905" y="3718319"/>
              <a:ext cx="130286" cy="362547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140561" y="4092802"/>
              <a:ext cx="5854680" cy="633089"/>
              <a:chOff x="4140561" y="4092802"/>
              <a:chExt cx="5854680" cy="6330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4140561" y="4264226"/>
                    <a:ext cx="585468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4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n-US" altLang="zh-CN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controls 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the </a:t>
                    </a:r>
                    <a:r>
                      <a:rPr lang="en-US" altLang="zh-CN" sz="24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stochasticity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of action selection</a:t>
                    </a:r>
                    <a:endParaRPr lang="en-US" altLang="zh-CN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0561" y="4264226"/>
                    <a:ext cx="585468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2" t="-10526" r="-624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接箭头连接符 28"/>
              <p:cNvCxnSpPr/>
              <p:nvPr/>
            </p:nvCxnSpPr>
            <p:spPr>
              <a:xfrm flipH="1" flipV="1">
                <a:off x="4929313" y="4092802"/>
                <a:ext cx="210377" cy="280181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03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 animBg="1"/>
      <p:bldP spid="20" grpId="0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Simulation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32" y="2086380"/>
            <a:ext cx="10601536" cy="44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Results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7" y="3745006"/>
            <a:ext cx="3810241" cy="2857681"/>
          </a:xfr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25" y="3745006"/>
            <a:ext cx="3843334" cy="2882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75" y="3745006"/>
            <a:ext cx="3843334" cy="2882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59" y="1179715"/>
            <a:ext cx="3843334" cy="2882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33" y="1179715"/>
            <a:ext cx="3843334" cy="2882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7" y="1179715"/>
            <a:ext cx="3843334" cy="288250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 flipH="1">
            <a:off x="4141240" y="1390650"/>
            <a:ext cx="29385" cy="5181600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980866" y="1390650"/>
            <a:ext cx="29385" cy="5181600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Results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32" y="1557338"/>
            <a:ext cx="6955536" cy="4992280"/>
          </a:xfrm>
        </p:spPr>
      </p:pic>
    </p:spTree>
    <p:extLst>
      <p:ext uri="{BB962C8B-B14F-4D97-AF65-F5344CB8AC3E}">
        <p14:creationId xmlns:p14="http://schemas.microsoft.com/office/powerpoint/2010/main" val="35151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Results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21" y="1690688"/>
            <a:ext cx="7232558" cy="4647139"/>
          </a:xfrm>
        </p:spPr>
      </p:pic>
    </p:spTree>
    <p:extLst>
      <p:ext uri="{BB962C8B-B14F-4D97-AF65-F5344CB8AC3E}">
        <p14:creationId xmlns:p14="http://schemas.microsoft.com/office/powerpoint/2010/main" val="3946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Merci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51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>
                <a:solidFill>
                  <a:srgbClr val="00B0F0"/>
                </a:solidFill>
              </a:rPr>
              <a:t>Objectives</a:t>
            </a:r>
            <a:endParaRPr lang="fr-FR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Ovecoming catastrophic forgetting</a:t>
            </a:r>
          </a:p>
          <a:p>
            <a:r>
              <a:rPr lang="fr-FR" dirty="0" smtClean="0"/>
              <a:t>Learning how to reuse a feature representaton and a classifier for different context.</a:t>
            </a:r>
          </a:p>
          <a:p>
            <a:r>
              <a:rPr lang="fr-FR" dirty="0" smtClean="0"/>
              <a:t>A single network could acquire numerous context-dependent mapping rules in an online an contunual manner, with as few as approximately ten samples to learn each.</a:t>
            </a:r>
          </a:p>
          <a:p>
            <a:r>
              <a:rPr lang="fr-FR" dirty="0" smtClean="0"/>
              <a:t>The flexibility to dynamically map sensory inputs to different actions in a context-dependent way, thereby allowing to behave approaciately in an unlimited number of situations with limited behaviorural repertoire.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0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>
                <a:solidFill>
                  <a:srgbClr val="00B0F0"/>
                </a:solidFill>
              </a:rPr>
              <a:t>Orthogonal weights modification (OWM)</a:t>
            </a:r>
            <a:endParaRPr lang="fr-FR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When training a network for new tasks, its weights can only be modified ni the direction orthogonal to the subspace spanned by all previous learned inputs. </a:t>
            </a:r>
          </a:p>
          <a:p>
            <a:r>
              <a:rPr lang="fr-FR" dirty="0" smtClean="0"/>
              <a:t>This ensures new learning processes do not interfere with previously learned tasks, as weight changes in the netwrok as a whole do not interact with old inputs. </a:t>
            </a:r>
          </a:p>
          <a:p>
            <a:r>
              <a:rPr lang="fr-FR" dirty="0" smtClean="0"/>
              <a:t>Combined with a gradient descent-based search, the OWM helps the netwroks to find a weight configuration that can accomplish new tasks while ensuring the performance of learning tasks remains unchanged.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65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>
                <a:solidFill>
                  <a:srgbClr val="00B0F0"/>
                </a:solidFill>
              </a:rPr>
              <a:t>Context-dependent processing module (CDP)</a:t>
            </a:r>
            <a:endParaRPr lang="fr-FR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system OWM can learn different mapping rules in an online and sequential manner is highly desirable, such system cannot accomplish context-dependent learning by iteself.</a:t>
            </a:r>
          </a:p>
          <a:p>
            <a:r>
              <a:rPr lang="fr-FR" dirty="0" smtClean="0"/>
              <a:t>Contextual information needs to interact with sensory information properly.</a:t>
            </a:r>
          </a:p>
          <a:p>
            <a:r>
              <a:rPr lang="fr-FR" dirty="0" smtClean="0"/>
              <a:t>The PFC receives sensory inputs as well as contextual information, which enables it to choose sensory features relevant to the present  task to guide action.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08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>
                <a:solidFill>
                  <a:srgbClr val="00B0F0"/>
                </a:solidFill>
              </a:rPr>
              <a:t>Context-dependent processing module (CDP)</a:t>
            </a:r>
            <a:endParaRPr lang="fr-FR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CDP module consistes of an encoder submodule, which transforms contextual information to proper controlling signals, and a ‘rotator’ sumodule, which uses controls signals to manipulate the processing of sensory inputs.</a:t>
            </a:r>
          </a:p>
          <a:p>
            <a:r>
              <a:rPr lang="fr-FR" altLang="zh-CN" dirty="0" smtClean="0"/>
              <a:t>The encode submodule is trainable and learns in a continual way with the OWM,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>
                <a:solidFill>
                  <a:srgbClr val="00B0F0"/>
                </a:solidFill>
              </a:rPr>
              <a:t>Context-dependent processing module (CDP)</a:t>
            </a:r>
            <a:endParaRPr lang="fr-FR" sz="3300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67" y="1690688"/>
            <a:ext cx="6533465" cy="4688628"/>
          </a:xfrm>
        </p:spPr>
      </p:pic>
    </p:spTree>
    <p:extLst>
      <p:ext uri="{BB962C8B-B14F-4D97-AF65-F5344CB8AC3E}">
        <p14:creationId xmlns:p14="http://schemas.microsoft.com/office/powerpoint/2010/main" val="34965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The MMRL architecture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38" y="1690688"/>
            <a:ext cx="7250123" cy="4803966"/>
          </a:xfrm>
        </p:spPr>
      </p:pic>
    </p:spTree>
    <p:extLst>
      <p:ext uri="{BB962C8B-B14F-4D97-AF65-F5344CB8AC3E}">
        <p14:creationId xmlns:p14="http://schemas.microsoft.com/office/powerpoint/2010/main" val="13669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The responsibility signal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basic formula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given by Bayes rule</a:t>
            </a:r>
            <a:r>
              <a:rPr lang="en-US" altLang="zh-CN" sz="2400" dirty="0" smtClean="0"/>
              <a:t>,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		</a:t>
            </a:r>
            <a:endParaRPr lang="zh-CN" altLang="en-US" sz="24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384795" y="2478931"/>
            <a:ext cx="4879734" cy="1766918"/>
            <a:chOff x="4384795" y="2478931"/>
            <a:chExt cx="4879734" cy="1766918"/>
          </a:xfrm>
        </p:grpSpPr>
        <p:sp>
          <p:nvSpPr>
            <p:cNvPr id="17" name="圆角矩形 16"/>
            <p:cNvSpPr/>
            <p:nvPr/>
          </p:nvSpPr>
          <p:spPr>
            <a:xfrm>
              <a:off x="6410325" y="3702131"/>
              <a:ext cx="828674" cy="543718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84795" y="2478931"/>
              <a:ext cx="4879734" cy="1108900"/>
              <a:chOff x="4384795" y="2478931"/>
              <a:chExt cx="4879734" cy="11089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384795" y="2478931"/>
                <a:ext cx="4879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prior probability of selecting module </a:t>
                </a:r>
                <a:r>
                  <a:rPr lang="en-US" altLang="zh-CN" sz="24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endParaRPr lang="en-US" altLang="zh-CN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6824662" y="3002280"/>
                <a:ext cx="0" cy="585551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4471879" y="2452223"/>
            <a:ext cx="6645089" cy="1791778"/>
            <a:chOff x="5274374" y="347826"/>
            <a:chExt cx="6645089" cy="1791778"/>
          </a:xfrm>
        </p:grpSpPr>
        <p:sp>
          <p:nvSpPr>
            <p:cNvPr id="15" name="矩形 14"/>
            <p:cNvSpPr/>
            <p:nvPr/>
          </p:nvSpPr>
          <p:spPr>
            <a:xfrm>
              <a:off x="5274374" y="347826"/>
              <a:ext cx="66450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likelihood of module </a:t>
              </a:r>
              <a:r>
                <a:rPr lang="en-US" altLang="zh-CN" sz="24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given the observation </a:t>
              </a:r>
              <a:r>
                <a:rPr lang="en-US" altLang="zh-CN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y(t)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031895" y="1595886"/>
              <a:ext cx="1653433" cy="543718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8850093" y="896035"/>
              <a:ext cx="0" cy="585551"/>
            </a:xfrm>
            <a:prstGeom prst="straightConnector1">
              <a:avLst/>
            </a:prstGeom>
            <a:ln w="381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279410" y="3700283"/>
                <a:ext cx="7233903" cy="1361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10" y="3700283"/>
                <a:ext cx="7233903" cy="1361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3948901" y="2878508"/>
            <a:ext cx="1888146" cy="1705234"/>
            <a:chOff x="5850220" y="2540615"/>
            <a:chExt cx="1888146" cy="1705234"/>
          </a:xfrm>
        </p:grpSpPr>
        <p:sp>
          <p:nvSpPr>
            <p:cNvPr id="34" name="圆角矩形 33"/>
            <p:cNvSpPr/>
            <p:nvPr/>
          </p:nvSpPr>
          <p:spPr>
            <a:xfrm>
              <a:off x="6410325" y="3702131"/>
              <a:ext cx="755144" cy="543718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850220" y="2540615"/>
              <a:ext cx="1888146" cy="1047216"/>
              <a:chOff x="5850220" y="2540615"/>
              <a:chExt cx="1888146" cy="104721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850220" y="2540615"/>
                <a:ext cx="1888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new state</a:t>
                </a:r>
                <a:endPara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6824662" y="3002280"/>
                <a:ext cx="0" cy="585551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19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Responsibility predictors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Concerning the prior knowledge or belief about module selection, MMRL incorporates the “responsibility predictors”, whose outputs are proportional to the probability of module selection,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57430" y="3353979"/>
                <a:ext cx="5477140" cy="1044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30" y="3353979"/>
                <a:ext cx="5477140" cy="10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367752" y="4758084"/>
                <a:ext cx="5466818" cy="1091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52" y="4758084"/>
                <a:ext cx="5466818" cy="1091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6413501" y="3353978"/>
            <a:ext cx="717548" cy="408781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413501" y="4758084"/>
            <a:ext cx="717548" cy="448916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1131</Words>
  <Application>Microsoft Office PowerPoint</Application>
  <PresentationFormat>宽屏</PresentationFormat>
  <Paragraphs>82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Contunual learning of context-dependent processing in neural networks</vt:lpstr>
      <vt:lpstr>Objectives</vt:lpstr>
      <vt:lpstr>Orthogonal weights modification (OWM)</vt:lpstr>
      <vt:lpstr>Context-dependent processing module (CDP)</vt:lpstr>
      <vt:lpstr>Context-dependent processing module (CDP)</vt:lpstr>
      <vt:lpstr>Context-dependent processing module (CDP)</vt:lpstr>
      <vt:lpstr>The MMRL architecture</vt:lpstr>
      <vt:lpstr>The responsibility signal</vt:lpstr>
      <vt:lpstr>Responsibility predictors</vt:lpstr>
      <vt:lpstr>Responsibility predictors</vt:lpstr>
      <vt:lpstr>Module weighting by responsibility signal</vt:lpstr>
      <vt:lpstr>Implementation </vt:lpstr>
      <vt:lpstr>Simulation</vt:lpstr>
      <vt:lpstr>Results</vt:lpstr>
      <vt:lpstr>Results</vt:lpstr>
      <vt:lpstr>Results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</dc:creator>
  <cp:lastModifiedBy>user</cp:lastModifiedBy>
  <cp:revision>59</cp:revision>
  <dcterms:created xsi:type="dcterms:W3CDTF">2021-03-16T23:51:37Z</dcterms:created>
  <dcterms:modified xsi:type="dcterms:W3CDTF">2021-03-24T16:17:53Z</dcterms:modified>
</cp:coreProperties>
</file>