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7620000" cx="10160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9224"/>
              <a:defRPr sz="4266"/>
            </a:lvl1pPr>
            <a:lvl2pPr lvl="1">
              <a:spcBef>
                <a:spcPts val="0"/>
              </a:spcBef>
              <a:buSzPct val="99224"/>
              <a:defRPr sz="4266"/>
            </a:lvl2pPr>
            <a:lvl3pPr lvl="2">
              <a:spcBef>
                <a:spcPts val="0"/>
              </a:spcBef>
              <a:buSzPct val="99224"/>
              <a:defRPr sz="4266"/>
            </a:lvl3pPr>
            <a:lvl4pPr lvl="3">
              <a:spcBef>
                <a:spcPts val="0"/>
              </a:spcBef>
              <a:buSzPct val="99224"/>
              <a:defRPr sz="4266"/>
            </a:lvl4pPr>
            <a:lvl5pPr lvl="4">
              <a:spcBef>
                <a:spcPts val="0"/>
              </a:spcBef>
              <a:buSzPct val="99224"/>
              <a:defRPr sz="4266"/>
            </a:lvl5pPr>
            <a:lvl6pPr lvl="5">
              <a:spcBef>
                <a:spcPts val="0"/>
              </a:spcBef>
              <a:buSzPct val="99224"/>
              <a:defRPr sz="4266"/>
            </a:lvl6pPr>
            <a:lvl7pPr lvl="6">
              <a:spcBef>
                <a:spcPts val="0"/>
              </a:spcBef>
              <a:buSzPct val="99224"/>
              <a:defRPr sz="4266"/>
            </a:lvl7pPr>
            <a:lvl8pPr lvl="7">
              <a:spcBef>
                <a:spcPts val="0"/>
              </a:spcBef>
              <a:buSzPct val="99224"/>
              <a:defRPr sz="4266"/>
            </a:lvl8pPr>
            <a:lvl9pPr lvl="8"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9224"/>
              <a:defRPr sz="4266"/>
            </a:lvl1pPr>
            <a:lvl2pPr lvl="1">
              <a:spcBef>
                <a:spcPts val="0"/>
              </a:spcBef>
              <a:buSzPct val="99224"/>
              <a:defRPr sz="4266"/>
            </a:lvl2pPr>
            <a:lvl3pPr lvl="2">
              <a:spcBef>
                <a:spcPts val="0"/>
              </a:spcBef>
              <a:buSzPct val="99224"/>
              <a:defRPr sz="4266"/>
            </a:lvl3pPr>
            <a:lvl4pPr lvl="3">
              <a:spcBef>
                <a:spcPts val="0"/>
              </a:spcBef>
              <a:buSzPct val="99224"/>
              <a:defRPr sz="4266"/>
            </a:lvl4pPr>
            <a:lvl5pPr lvl="4">
              <a:spcBef>
                <a:spcPts val="0"/>
              </a:spcBef>
              <a:buSzPct val="99224"/>
              <a:defRPr sz="4266"/>
            </a:lvl5pPr>
            <a:lvl6pPr lvl="5">
              <a:spcBef>
                <a:spcPts val="0"/>
              </a:spcBef>
              <a:buSzPct val="99224"/>
              <a:defRPr sz="4266"/>
            </a:lvl6pPr>
            <a:lvl7pPr lvl="6">
              <a:spcBef>
                <a:spcPts val="0"/>
              </a:spcBef>
              <a:buSzPct val="99224"/>
              <a:defRPr sz="4266"/>
            </a:lvl7pPr>
            <a:lvl8pPr lvl="7">
              <a:spcBef>
                <a:spcPts val="0"/>
              </a:spcBef>
              <a:buSzPct val="99224"/>
              <a:defRPr sz="4266"/>
            </a:lvl8pPr>
            <a:lvl9pPr lvl="8"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Relationship Id="rId4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subTitle"/>
          </p:nvPr>
        </p:nvSpPr>
        <p:spPr>
          <a:xfrm>
            <a:off x="153575" y="1388925"/>
            <a:ext cx="10081000" cy="584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ctr">
              <a:lnSpc>
                <a:spcPct val="1210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and Content Analysis</a:t>
            </a:r>
          </a:p>
          <a:p>
            <a:pPr indent="0" lvl="0" marL="0" marR="0" algn="ctr">
              <a:lnSpc>
                <a:spcPct val="1210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algn="ctr">
              <a:lnSpc>
                <a:spcPct val="1210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06 - Document Image Analysis</a:t>
            </a:r>
          </a:p>
          <a:p>
            <a:pPr indent="0" lvl="0" marL="0" marR="0" algn="ctr">
              <a:lnSpc>
                <a:spcPct val="121093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Faisal Shafait</a:t>
            </a:r>
          </a:p>
          <a:p>
            <a:pPr indent="0" lvl="0" marL="0" marR="0" algn="ctr">
              <a:lnSpc>
                <a:spcPct val="1210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26.05.2011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Effect of binarization on OCR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9450"/>
            <a:ext cx="10159999" cy="43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Binarization algorithms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71200" y="1382525"/>
            <a:ext cx="10081000" cy="50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 of binarization algorithm is to define a threshold. 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main classes:</a:t>
            </a:r>
          </a:p>
          <a:p>
            <a:pPr indent="-217217" lvl="1" marL="762000" marR="0" algn="l">
              <a:lnSpc>
                <a:spcPct val="121634"/>
              </a:lnSpc>
              <a:spcBef>
                <a:spcPts val="0"/>
              </a:spcBef>
              <a:spcAft>
                <a:spcPts val="860"/>
              </a:spcAft>
              <a:buClr>
                <a:srgbClr val="000000"/>
              </a:buClr>
              <a:buSzPct val="100797"/>
              <a:buFont typeface="Courier New"/>
              <a:buChar char="o"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binarization</a:t>
            </a:r>
            <a:b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17217" lvl="1" marL="762000" marR="0" algn="l">
              <a:lnSpc>
                <a:spcPct val="1216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797"/>
              <a:buFont typeface="Courier New"/>
              <a:buChar char="o"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binarization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575" y="4285625"/>
            <a:ext cx="4628649" cy="11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00" y="5957625"/>
            <a:ext cx="5204825" cy="11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Global Binarization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53575" y="1388925"/>
            <a:ext cx="10081000" cy="584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 set 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100" y="7254850"/>
            <a:ext cx="6606874" cy="36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Global Binarization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53575" y="1388925"/>
            <a:ext cx="10081000" cy="584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400" y="4602725"/>
            <a:ext cx="8210574" cy="30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Otsu Global Thresholding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06400" y="1288125"/>
            <a:ext cx="10081000" cy="126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be the normalized histogram of the image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775" y="4208775"/>
            <a:ext cx="3236199" cy="34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/>
        <p:spPr>
          <a:xfrm>
            <a:off x="1536475" y="2575225"/>
            <a:ext cx="3303424" cy="255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175" y="2825050"/>
            <a:ext cx="2688825" cy="223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7075" y="5688550"/>
            <a:ext cx="3735574" cy="73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37575" y="164800"/>
            <a:ext cx="10098574" cy="116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Otsu Global Thresholding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25" y="2075550"/>
            <a:ext cx="10015950" cy="348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Local Adaptive Thresholding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53575" y="1433750"/>
            <a:ext cx="10081000" cy="134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 to local variations in intensity by taking a window around each pixel 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125" y="2834675"/>
            <a:ext cx="5214425" cy="111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6525" y="4400950"/>
            <a:ext cx="2419950" cy="47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5725" y="5112025"/>
            <a:ext cx="3562699" cy="46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1300" y="5582850"/>
            <a:ext cx="5358475" cy="10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1120000" y="4499650"/>
            <a:ext cx="1495400" cy="3562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215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 (1983):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102375" y="5200525"/>
            <a:ext cx="1636200" cy="3562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215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Niblack (1986):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120000" y="5978225"/>
            <a:ext cx="1700200" cy="3562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215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Sauvola (2000):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Sauvola Local Thresholding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75" y="2354200"/>
            <a:ext cx="9756650" cy="340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Local Vs Global Thresholding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53575" y="1388925"/>
            <a:ext cx="10081000" cy="584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Thresholding methods are:</a:t>
            </a:r>
          </a:p>
          <a:p>
            <a:pPr indent="-217217" lvl="1" marL="762000" marR="0" algn="l">
              <a:lnSpc>
                <a:spcPct val="121634"/>
              </a:lnSpc>
              <a:spcBef>
                <a:spcPts val="0"/>
              </a:spcBef>
              <a:spcAft>
                <a:spcPts val="860"/>
              </a:spcAft>
              <a:buClr>
                <a:srgbClr val="000000"/>
              </a:buClr>
              <a:buSzPct val="100797"/>
              <a:buFont typeface="Courier New"/>
              <a:buChar char="o"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</a:t>
            </a:r>
          </a:p>
          <a:p>
            <a:pPr indent="-217217" lvl="1" marL="762000" marR="0" algn="l">
              <a:lnSpc>
                <a:spcPct val="121634"/>
              </a:lnSpc>
              <a:spcBef>
                <a:spcPts val="0"/>
              </a:spcBef>
              <a:spcAft>
                <a:spcPts val="860"/>
              </a:spcAft>
              <a:buClr>
                <a:srgbClr val="000000"/>
              </a:buClr>
              <a:buSzPct val="100797"/>
              <a:buFont typeface="Courier New"/>
              <a:buChar char="o"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good results when illumination over a page is uniform</a:t>
            </a:r>
          </a:p>
          <a:p>
            <a:pPr indent="-217217" lvl="1" marL="762000" marR="0" algn="l">
              <a:lnSpc>
                <a:spcPct val="121634"/>
              </a:lnSpc>
              <a:spcBef>
                <a:spcPts val="0"/>
              </a:spcBef>
              <a:spcAft>
                <a:spcPts val="860"/>
              </a:spcAft>
              <a:buClr>
                <a:srgbClr val="000000"/>
              </a:buClr>
              <a:buSzPct val="100797"/>
              <a:buFont typeface="Courier New"/>
              <a:buChar char="o"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 when there are local changes in illumination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Thresholding methods are:</a:t>
            </a:r>
          </a:p>
          <a:p>
            <a:pPr indent="-217217" lvl="1" marL="762000" marR="0" algn="l">
              <a:lnSpc>
                <a:spcPct val="121634"/>
              </a:lnSpc>
              <a:spcBef>
                <a:spcPts val="0"/>
              </a:spcBef>
              <a:spcAft>
                <a:spcPts val="860"/>
              </a:spcAft>
              <a:buClr>
                <a:srgbClr val="000000"/>
              </a:buClr>
              <a:buSzPct val="100797"/>
              <a:buFont typeface="Courier New"/>
              <a:buChar char="o"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Slow</a:t>
            </a:r>
          </a:p>
          <a:p>
            <a:pPr indent="-217217" lvl="1" marL="762000" marR="0" algn="l">
              <a:lnSpc>
                <a:spcPct val="121634"/>
              </a:lnSpc>
              <a:spcBef>
                <a:spcPts val="0"/>
              </a:spcBef>
              <a:spcAft>
                <a:spcPts val="860"/>
              </a:spcAft>
              <a:buClr>
                <a:srgbClr val="000000"/>
              </a:buClr>
              <a:buSzPct val="100797"/>
              <a:buFont typeface="Courier New"/>
              <a:buChar char="o"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 to local changes in illumination</a:t>
            </a:r>
          </a:p>
          <a:p>
            <a:pPr indent="-217217" lvl="1" marL="762000" marR="0" algn="l">
              <a:lnSpc>
                <a:spcPct val="1216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797"/>
              <a:buFont typeface="Courier New"/>
              <a:buChar char="o"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well for both uniform and non-uniform illumination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Shafait Binarization (2008)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80775" y="1192125"/>
            <a:ext cx="10081000" cy="140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integral images for computing local thresholds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850" y="2315775"/>
            <a:ext cx="2727250" cy="84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0525" y="4131900"/>
            <a:ext cx="7106224" cy="98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5175" y="5150450"/>
            <a:ext cx="5512124" cy="10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206375" y="3008300"/>
            <a:ext cx="10081000" cy="140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mean and variance can be computed in linear time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64775" y="6173425"/>
            <a:ext cx="10081000" cy="140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performance as local thresholding in time close to global thresholding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subTitle"/>
          </p:nvPr>
        </p:nvSpPr>
        <p:spPr>
          <a:xfrm>
            <a:off x="153575" y="1433750"/>
            <a:ext cx="10081000" cy="575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ctr">
              <a:lnSpc>
                <a:spcPct val="1210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convert a document image into editable text?</a:t>
            </a:r>
          </a:p>
          <a:p>
            <a:pPr indent="0" lvl="0" marL="0" marR="0" algn="ctr">
              <a:lnSpc>
                <a:spcPct val="1210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algn="ctr">
              <a:lnSpc>
                <a:spcPct val="121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3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Optical Character Recognition (OCR)</a:t>
            </a:r>
          </a:p>
          <a:p>
            <a:pPr indent="0" lvl="0" marL="0" marR="0" algn="ctr">
              <a:lnSpc>
                <a:spcPct val="1210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2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algn="ctr">
              <a:lnSpc>
                <a:spcPct val="1210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will learn how OCR works in the next four lectures!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Connected Component Analysis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350" y="1056975"/>
            <a:ext cx="4859124" cy="62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Connected Component Analysis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53575" y="1388925"/>
            <a:ext cx="10081000" cy="584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 the image row by row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black pixel is encountered, assign it a label:</a:t>
            </a:r>
          </a:p>
          <a:p>
            <a:pPr indent="-217217" lvl="1" marL="762000" marR="0" algn="l">
              <a:lnSpc>
                <a:spcPct val="121634"/>
              </a:lnSpc>
              <a:spcBef>
                <a:spcPts val="0"/>
              </a:spcBef>
              <a:spcAft>
                <a:spcPts val="860"/>
              </a:spcAft>
              <a:buClr>
                <a:srgbClr val="000000"/>
              </a:buClr>
              <a:buSzPct val="100797"/>
              <a:buFont typeface="Courier New"/>
              <a:buChar char="o"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left neighbor pixel is white, a new label is assigned to the current black pixel</a:t>
            </a:r>
          </a:p>
          <a:p>
            <a:pPr indent="-217217" lvl="1" marL="762000" marR="0" algn="l">
              <a:lnSpc>
                <a:spcPct val="121634"/>
              </a:lnSpc>
              <a:spcBef>
                <a:spcPts val="0"/>
              </a:spcBef>
              <a:spcAft>
                <a:spcPts val="860"/>
              </a:spcAft>
              <a:buClr>
                <a:srgbClr val="000000"/>
              </a:buClr>
              <a:buSzPct val="100797"/>
              <a:buFont typeface="Courier New"/>
              <a:buChar char="o"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left neighbor is black, its label is copied to the current pixel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upper neighbor pixel is black, merge the label of the current pixel and that of upper neighbor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Connected Component Analysis Example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075" y="1354875"/>
            <a:ext cx="7077424" cy="53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Other Pre-processing Tasks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53575" y="1388925"/>
            <a:ext cx="10081000" cy="584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Orientation detection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Marginal noise removal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Skew correction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Orientation Detection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775" y="1902575"/>
            <a:ext cx="5829025" cy="35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Marginal Noise Removal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500" y="1105025"/>
            <a:ext cx="8152950" cy="55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Skew Correction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975" y="1960250"/>
            <a:ext cx="3255424" cy="36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300" y="2046725"/>
            <a:ext cx="2832875" cy="34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1425" y="3670650"/>
            <a:ext cx="1354025" cy="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Page Segmentation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" y="1556650"/>
            <a:ext cx="10044749" cy="45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37575" y="164800"/>
            <a:ext cx="10098574" cy="116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Incorrect Page Segmentation</a:t>
            </a:r>
          </a:p>
        </p:txBody>
      </p:sp>
      <p:pic>
        <p:nvPicPr>
          <p:cNvPr id="207" name="Shape 207"/>
          <p:cNvPicPr preferRelativeResize="0"/>
          <p:nvPr/>
        </p:nvPicPr>
        <p:blipFill/>
        <p:spPr>
          <a:xfrm>
            <a:off x="470525" y="1162675"/>
            <a:ext cx="9065249" cy="63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Incorrect Page Segmentation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50" y="1393300"/>
            <a:ext cx="4801499" cy="485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250" y="1364475"/>
            <a:ext cx="4571025" cy="480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subTitle"/>
          </p:nvPr>
        </p:nvSpPr>
        <p:spPr>
          <a:xfrm>
            <a:off x="153575" y="1433750"/>
            <a:ext cx="10081000" cy="575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ctr">
              <a:lnSpc>
                <a:spcPct val="1210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convert a document image into editable text?</a:t>
            </a:r>
          </a:p>
          <a:p>
            <a:pPr indent="0" lvl="0" marL="0" marR="0" algn="ctr">
              <a:lnSpc>
                <a:spcPct val="1210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algn="ctr">
              <a:lnSpc>
                <a:spcPct val="121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Optical Character Recognition (OCR)</a:t>
            </a:r>
          </a:p>
          <a:p>
            <a:pPr indent="0" lvl="0" marL="0" marR="0" algn="ctr">
              <a:lnSpc>
                <a:spcPct val="1210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algn="ctr">
              <a:lnSpc>
                <a:spcPct val="1210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will learn how OCR works in the next four lectures!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Page Segmentation Algorithms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53575" y="1388925"/>
            <a:ext cx="10081000" cy="584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Run-length Smearing Algorithm (1982)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 X-Y Cuts (1984)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Whitespace Analysis (1994)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Docstrum (1993)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Voronoi (1998)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RAST (2002) </a:t>
            </a:r>
            <a:r>
              <a:rPr lang="en-US" sz="3023">
                <a:solidFill>
                  <a:srgbClr val="000000"/>
                </a:solidFill>
                <a:latin typeface="DejaVu Sans"/>
                <a:ea typeface="DejaVu Sans"/>
                <a:cs typeface="DejaVu Sans"/>
                <a:sym typeface="DejaVu Sans"/>
              </a:rPr>
              <a:t>–</a:t>
            </a: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Thomas Breuel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Run-Length Smearing Algorithm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53575" y="1433750"/>
            <a:ext cx="10081000" cy="575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on binary image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 pixels represented by 0 and black by 1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binary sequence </a:t>
            </a:r>
            <a:r>
              <a:rPr i="1"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changed into </a:t>
            </a:r>
            <a:r>
              <a:rPr i="1"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217217" lvl="1" marL="762000" marR="0" algn="l">
              <a:lnSpc>
                <a:spcPct val="121634"/>
              </a:lnSpc>
              <a:spcBef>
                <a:spcPts val="0"/>
              </a:spcBef>
              <a:spcAft>
                <a:spcPts val="860"/>
              </a:spcAft>
              <a:buClr>
                <a:srgbClr val="000000"/>
              </a:buClr>
              <a:buSzPct val="100797"/>
              <a:buFont typeface="Courier New"/>
              <a:buChar char="o"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1's in </a:t>
            </a:r>
            <a:r>
              <a:rPr i="1"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remain unchanged in </a:t>
            </a:r>
            <a:r>
              <a:rPr i="1"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</a:p>
          <a:p>
            <a:pPr indent="-217217" lvl="1" marL="762000" marR="0" algn="l">
              <a:lnSpc>
                <a:spcPct val="121634"/>
              </a:lnSpc>
              <a:spcBef>
                <a:spcPts val="0"/>
              </a:spcBef>
              <a:spcAft>
                <a:spcPts val="860"/>
              </a:spcAft>
              <a:buClr>
                <a:srgbClr val="000000"/>
              </a:buClr>
              <a:buSzPct val="100797"/>
              <a:buFont typeface="Courier New"/>
              <a:buChar char="o"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0's in </a:t>
            </a:r>
            <a:r>
              <a:rPr i="1"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changed to 1's in </a:t>
            </a:r>
            <a:r>
              <a:rPr i="1"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number of adjacent 0's in </a:t>
            </a:r>
            <a:r>
              <a:rPr i="1"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less than or equal to a pre-defined threshold </a:t>
            </a:r>
            <a:r>
              <a:rPr i="1"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process is first repeated row-wise and then column-wise to get two distinct images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two images are combined using AND op.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Run-Length Smearing Algorithm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153575" y="1433750"/>
            <a:ext cx="10081000" cy="575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smooth final bitmap is obtained by again smearing in horizontal direction.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Connected components in the final bitmap correspond to segments in the image.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Run-Length Smearing Algorithm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25" y="1921800"/>
            <a:ext cx="9881500" cy="38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644775" y="6074225"/>
            <a:ext cx="1944999" cy="3562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215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Original Image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475175" y="6074225"/>
            <a:ext cx="3325775" cy="3562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215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Horizontally Smeared Image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6993600" y="6074225"/>
            <a:ext cx="3024999" cy="3562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215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Vertically Smeared Image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Run-Length Smearing Algorithm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575" y="1758450"/>
            <a:ext cx="7567174" cy="45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1310375" y="6557475"/>
            <a:ext cx="3352975" cy="3562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215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Final Image after Smoothing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83175" y="6557475"/>
            <a:ext cx="2682600" cy="3562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algn="l">
              <a:lnSpc>
                <a:spcPct val="1215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(e) Identified text regions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Recursive X-Y Cut Algorithm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53575" y="1433750"/>
            <a:ext cx="10081000" cy="575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 analysis of projection profiles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Projection profiles are obtained in two directions:</a:t>
            </a:r>
          </a:p>
          <a:p>
            <a:pPr indent="-217217" lvl="1" marL="762000" marR="0" algn="l">
              <a:lnSpc>
                <a:spcPct val="121634"/>
              </a:lnSpc>
              <a:spcBef>
                <a:spcPts val="0"/>
              </a:spcBef>
              <a:spcAft>
                <a:spcPts val="860"/>
              </a:spcAft>
              <a:buClr>
                <a:srgbClr val="000000"/>
              </a:buClr>
              <a:buSzPct val="100797"/>
              <a:buFont typeface="Courier New"/>
              <a:buChar char="o"/>
            </a:pPr>
            <a:r>
              <a:rPr b="1"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Horizontal</a:t>
            </a: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Project the image on the </a:t>
            </a:r>
            <a:r>
              <a:rPr b="1"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y-axis</a:t>
            </a: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204416" lvl="2" marL="1143000" marR="0" algn="l">
              <a:lnSpc>
                <a:spcPct val="121634"/>
              </a:lnSpc>
              <a:spcBef>
                <a:spcPts val="0"/>
              </a:spcBef>
              <a:spcAft>
                <a:spcPts val="643"/>
              </a:spcAft>
              <a:buClr>
                <a:srgbClr val="000000"/>
              </a:buClr>
              <a:buSzPct val="100797"/>
              <a:buFont typeface="Wingdings"/>
              <a:buChar char="§"/>
            </a:pPr>
            <a:r>
              <a:rPr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length of the projection is equal to the </a:t>
            </a:r>
            <a:r>
              <a:rPr b="1"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image</a:t>
            </a:r>
          </a:p>
          <a:p>
            <a:pPr indent="-204416" lvl="2" marL="1143000" marR="0" algn="l">
              <a:lnSpc>
                <a:spcPct val="121634"/>
              </a:lnSpc>
              <a:spcBef>
                <a:spcPts val="0"/>
              </a:spcBef>
              <a:spcAft>
                <a:spcPts val="643"/>
              </a:spcAft>
              <a:buClr>
                <a:srgbClr val="000000"/>
              </a:buClr>
              <a:buSzPct val="100797"/>
              <a:buFont typeface="Wingdings"/>
              <a:buChar char="§"/>
            </a:pPr>
            <a:r>
              <a:rPr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value at each index of projection is equal to the number of black pixels in that </a:t>
            </a:r>
            <a:r>
              <a:rPr b="1"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image</a:t>
            </a:r>
          </a:p>
          <a:p>
            <a:pPr indent="-217217" lvl="1" marL="762000" marR="0" algn="l">
              <a:lnSpc>
                <a:spcPct val="121634"/>
              </a:lnSpc>
              <a:spcBef>
                <a:spcPts val="0"/>
              </a:spcBef>
              <a:spcAft>
                <a:spcPts val="860"/>
              </a:spcAft>
              <a:buClr>
                <a:srgbClr val="000000"/>
              </a:buClr>
              <a:buSzPct val="100797"/>
              <a:buFont typeface="Courier New"/>
              <a:buChar char="o"/>
            </a:pPr>
            <a:r>
              <a:rPr b="1"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Vertical</a:t>
            </a: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Project the image on the </a:t>
            </a:r>
            <a:r>
              <a:rPr b="1"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x-axis</a:t>
            </a: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204416" lvl="2" marL="1143000" marR="0" algn="l">
              <a:lnSpc>
                <a:spcPct val="121634"/>
              </a:lnSpc>
              <a:spcBef>
                <a:spcPts val="0"/>
              </a:spcBef>
              <a:spcAft>
                <a:spcPts val="643"/>
              </a:spcAft>
              <a:buClr>
                <a:srgbClr val="000000"/>
              </a:buClr>
              <a:buSzPct val="100797"/>
              <a:buFont typeface="Wingdings"/>
              <a:buChar char="§"/>
            </a:pPr>
            <a:r>
              <a:rPr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length of the projection is equal to the </a:t>
            </a:r>
            <a:r>
              <a:rPr b="1"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image</a:t>
            </a:r>
          </a:p>
          <a:p>
            <a:pPr indent="-204416" lvl="2" marL="1143000" marR="0" algn="l">
              <a:lnSpc>
                <a:spcPct val="1216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797"/>
              <a:buFont typeface="Wingdings"/>
              <a:buChar char="§"/>
            </a:pPr>
            <a:r>
              <a:rPr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value at each index of projection is equal to the number of black pixels in that </a:t>
            </a:r>
            <a:r>
              <a:rPr b="1"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r>
              <a:rPr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image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Horizontal Projection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475" y="2200475"/>
            <a:ext cx="8172150" cy="37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Recursive X-Y Cut Algorithm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53575" y="1433750"/>
            <a:ext cx="10081000" cy="575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 analysis of projection profiles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horizontal and vertical projection profiles of the image.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largest (zero-)valleys in the horizontal and vertical projections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the image in the direction of larger valley into two images if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 when the image can not be split further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Things to remember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53575" y="1388925"/>
            <a:ext cx="10081000" cy="584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Otsu Thresholding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Sauvola Thresholding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Connected Component Analysis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Run-Length Smearing Algorithm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 X-Y Cut Algorithm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subTitle"/>
          </p:nvPr>
        </p:nvSpPr>
        <p:spPr>
          <a:xfrm>
            <a:off x="153575" y="1433750"/>
            <a:ext cx="10081000" cy="575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ctr">
              <a:lnSpc>
                <a:spcPct val="1210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convert a document image into editable text?</a:t>
            </a:r>
          </a:p>
          <a:p>
            <a:pPr indent="0" lvl="0" marL="0" marR="0" algn="ctr">
              <a:lnSpc>
                <a:spcPct val="1210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algn="ctr">
              <a:lnSpc>
                <a:spcPct val="121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Optical Character Recognition (OCR)</a:t>
            </a:r>
          </a:p>
          <a:p>
            <a:pPr indent="0" lvl="0" marL="0" marR="0" algn="ctr">
              <a:lnSpc>
                <a:spcPct val="1210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algn="ctr">
              <a:lnSpc>
                <a:spcPct val="1210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learn how OCR works in the next four lectures!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A typical scanned book page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200" y="1470175"/>
            <a:ext cx="7288675" cy="565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137575" y="164800"/>
            <a:ext cx="10098574" cy="116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Character Recognition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53575" y="1433750"/>
            <a:ext cx="10081000" cy="4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character is this: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this: Withsha its</a:t>
            </a:r>
          </a:p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2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Isolated character recognition can be done as a standard pattern recognition problem, but a lot more needs to be done for a complete OCR system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875" y="1941025"/>
            <a:ext cx="220849" cy="24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37575" y="164800"/>
            <a:ext cx="10098574" cy="116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Character Recognition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53575" y="1433750"/>
            <a:ext cx="10081000" cy="4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character is this: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this: Withsha its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Isolated character recognition can be done as a standard pattern recognition problem, but a lot more needs to be done for a complete OCR system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925" y="5736600"/>
            <a:ext cx="5387274" cy="108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325" y="1941025"/>
            <a:ext cx="220849" cy="24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Flow chart for OCR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400" y="1614325"/>
            <a:ext cx="7595974" cy="46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37575" y="120000"/>
            <a:ext cx="10098574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3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Binarization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53575" y="1388925"/>
            <a:ext cx="10081000" cy="584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Scanners capture a greyscale/color document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1077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the OCR systems work on binary images</a:t>
            </a:r>
          </a:p>
          <a:p>
            <a:pPr indent="-242820" lvl="0" marL="381000" marR="0" algn="l">
              <a:lnSpc>
                <a:spcPct val="12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797"/>
              <a:buFont typeface="Arial"/>
              <a:buChar char="●"/>
            </a:pPr>
            <a:r>
              <a:rPr lang="en-US" sz="30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Binarization is an important first step in most of the document analysis systems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