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94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3E0B1-0581-49FE-9A6A-7552F746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551A78-F644-4FD0-B2A7-ECAA4536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86E2A-0DD3-464F-882F-895A953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CDC32-9BB1-4E04-94F5-90A2B1FE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C0AD0-F682-4C5F-8FFE-040BE34C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15C19-6EB1-4EB0-B16D-8FAD15C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4FD0E-2844-457A-ACD6-00D0EA8C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61537-1DEA-44AE-979F-04549024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53CB6-FF8F-4A59-B039-E60C15DF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14A1-0DC9-42A4-B014-243059E6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B87C2-2F1F-427A-A91A-F65195284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8C049-8D53-4478-94CA-EEC5360A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B6BF1-F169-4279-B6EA-A1F3796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343C-62C7-4821-A3B7-F216619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F0B2B-0157-4F9E-A3F3-58D79486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83B3-1A6F-4071-9A6A-B761726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2A1F5-D564-461B-805A-04CEDAF3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9C865-CE2D-492E-94E6-56C41F5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9C606-02C0-4B44-B99E-6B43000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11C19-AFDC-46D1-81F1-6C80A1B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EB06-9468-49FA-A6EB-29B465F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367E0-BED1-4775-919C-9F78EC95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1BEC5-361B-483F-9A6A-C57BE121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2F70-00F7-4C10-A520-904C9BC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EFC45-1421-4043-A15B-06A3B15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5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E675-DD80-4E75-9F24-3CED744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B056-D77B-4092-A73D-37135270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BBF22-7714-487B-B84A-1E9983D32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A2CA-E1C3-4A28-9D6B-73C1812C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6556A-E66D-4663-A3CB-9F7DB517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DA75F-3063-4D7D-98E0-2053DED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CFCA-2846-476D-95D0-AFAE15D9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B9BBE-151A-4FC1-8EF0-93127AFA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B21F3B-566C-4D9A-A19A-210DFF44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D11AE-12BC-4311-8F6B-DFB76978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73600F-8B12-47D6-B511-6CA227AE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8104A-8884-4014-9B9C-54B9A4B8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70B01E-5DBD-4F28-A2E6-886F562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4A8820-8DA8-4043-AD47-9FEEAD9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B42C7-FD50-40AC-9442-CC748B00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9E79B-DB7E-4082-8D38-871F1981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766D57-CC5C-4947-BCED-D32480DF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0D628-CCA5-4B83-99D6-58841309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BF464-3F79-4E49-B766-A738D0A0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BF752-7961-495D-BB03-CDC157F9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F18AE2-A547-45E8-AE18-6D9036EE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BFC2-FFD9-4355-8E5E-192DA2BD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0B19D-9D01-4A00-AA1A-6C283F0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BDC3E6-F211-4183-97A0-9776ED1D7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A202F-0C46-40E1-B6BA-930E5E8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AB4EF-5E19-4163-96B7-B7E246F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E5659-E835-45C1-8B2F-F0E0D6F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2903-DCE2-4355-B5CE-77D983E0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86562-43CD-4925-9551-400A202AF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305D4-759B-4F0F-9EDD-613E6DB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7C841-A583-45A2-A9AC-D96C599A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7F689-D05B-469E-8F05-C584FF9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E06B2-D8E2-4967-AC56-CFC76A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5FF505-D8C3-4C6B-B44A-E253C100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5115C-4E96-4177-AA53-AFD973F7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00596-13EE-4A9B-821F-EB58BBF8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841D-ABD7-4225-8164-2463B86145F0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8D9C8-7DC9-45BD-B061-330BC3FD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1B2BF-A9D7-4F38-B703-118C63789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EC81-9496-40E6-BF8E-46EF7E59C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C37DA3-54BC-46C1-ABDA-05B8F90C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9" b="96364" l="4909" r="96634">
                        <a14:foregroundMark x1="52314" y1="84476" x2="50631" y2="13427"/>
                        <a14:foregroundMark x1="19916" y1="84056" x2="86115" y2="84056"/>
                        <a14:foregroundMark x1="14446" y1="86993" x2="86115" y2="93706"/>
                        <a14:foregroundMark x1="5049" y1="90769" x2="15288" y2="96643"/>
                        <a14:foregroundMark x1="96634" y1="93287" x2="95372" y2="82797"/>
                        <a14:foregroundMark x1="42637" y1="6993" x2="58205" y2="6573"/>
                        <a14:foregroundMark x1="45161" y1="15944" x2="47265" y2="1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7" y="2763886"/>
            <a:ext cx="1477397" cy="14815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1D712C-D8DC-442F-A510-E5AAB5581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3" y="2003516"/>
            <a:ext cx="2850968" cy="2850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A65FDB-4F0E-4C24-8669-AF417F197D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5219701" y="1587457"/>
            <a:ext cx="1966742" cy="1176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49" y="4945005"/>
            <a:ext cx="1565452" cy="1565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362278-8D4C-4004-A930-8764656B09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97" y="5154183"/>
            <a:ext cx="1440851" cy="14408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C97CBE-DB76-493E-9ADA-5615D82013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129BA3B-24C6-4E7B-9992-D655FFE8D217}"/>
              </a:ext>
            </a:extLst>
          </p:cNvPr>
          <p:cNvSpPr txBox="1"/>
          <p:nvPr/>
        </p:nvSpPr>
        <p:spPr>
          <a:xfrm>
            <a:off x="10872651" y="298432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投入使用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C55757-C223-47D1-B4B8-86817A6030E1}"/>
              </a:ext>
            </a:extLst>
          </p:cNvPr>
          <p:cNvGrpSpPr/>
          <p:nvPr/>
        </p:nvGrpSpPr>
        <p:grpSpPr>
          <a:xfrm>
            <a:off x="0" y="2162639"/>
            <a:ext cx="3436535" cy="1031268"/>
            <a:chOff x="345663" y="385081"/>
            <a:chExt cx="3436535" cy="10312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AF84801-6AAF-428F-81C9-85C7F6EDC05B}"/>
                </a:ext>
              </a:extLst>
            </p:cNvPr>
            <p:cNvSpPr txBox="1"/>
            <p:nvPr/>
          </p:nvSpPr>
          <p:spPr>
            <a:xfrm>
              <a:off x="407503" y="954684"/>
              <a:ext cx="2638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训练完后的模型们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CC4D1AE-CB3C-425D-BABB-0474270CB35B}"/>
                </a:ext>
              </a:extLst>
            </p:cNvPr>
            <p:cNvSpPr txBox="1"/>
            <p:nvPr/>
          </p:nvSpPr>
          <p:spPr>
            <a:xfrm>
              <a:off x="345663" y="385081"/>
              <a:ext cx="3436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多个模型的评价方法：</a:t>
              </a: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D0B4B9F5-A449-450F-9A62-090367A5FE67}"/>
              </a:ext>
            </a:extLst>
          </p:cNvPr>
          <p:cNvSpPr/>
          <p:nvPr/>
        </p:nvSpPr>
        <p:spPr>
          <a:xfrm>
            <a:off x="1467078" y="377994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014421-0BB4-4AFA-895E-76A536B18F49}"/>
              </a:ext>
            </a:extLst>
          </p:cNvPr>
          <p:cNvSpPr/>
          <p:nvPr/>
        </p:nvSpPr>
        <p:spPr>
          <a:xfrm>
            <a:off x="2462200" y="3410024"/>
            <a:ext cx="2056010" cy="1174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zh-CN" altLang="en-US" b="1" dirty="0"/>
              <a:t>训练</a:t>
            </a:r>
            <a:r>
              <a:rPr lang="zh-CN" altLang="en-US" dirty="0"/>
              <a:t>集的拟合优度</a:t>
            </a:r>
            <a:endParaRPr lang="en-US" altLang="zh-CN" dirty="0"/>
          </a:p>
          <a:p>
            <a:pPr algn="ctr"/>
            <a:r>
              <a:rPr lang="zh-CN" altLang="en-US" dirty="0"/>
              <a:t>如：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en-US" altLang="zh-CN" dirty="0"/>
              <a:t>        MSE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22BB8-7078-4983-86DF-2CF43C039604}"/>
              </a:ext>
            </a:extLst>
          </p:cNvPr>
          <p:cNvSpPr txBox="1"/>
          <p:nvPr/>
        </p:nvSpPr>
        <p:spPr>
          <a:xfrm>
            <a:off x="4663837" y="317929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9FEFD2-0599-466A-8A70-994ACC76DD6F}"/>
              </a:ext>
            </a:extLst>
          </p:cNvPr>
          <p:cNvSpPr/>
          <p:nvPr/>
        </p:nvSpPr>
        <p:spPr>
          <a:xfrm>
            <a:off x="5658175" y="3409323"/>
            <a:ext cx="2056010" cy="1174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zh-CN" altLang="en-US" b="1" dirty="0"/>
              <a:t>验证</a:t>
            </a:r>
            <a:r>
              <a:rPr lang="zh-CN" altLang="en-US" dirty="0"/>
              <a:t>集的拟合优度</a:t>
            </a:r>
            <a:endParaRPr lang="en-US" altLang="zh-CN" dirty="0"/>
          </a:p>
          <a:p>
            <a:pPr algn="ctr"/>
            <a:r>
              <a:rPr lang="zh-CN" altLang="en-US" dirty="0"/>
              <a:t>如：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en-US" altLang="zh-CN" dirty="0"/>
              <a:t>        MSE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86DBE01-3E9E-489C-9937-2C6BF8A19A37}"/>
              </a:ext>
            </a:extLst>
          </p:cNvPr>
          <p:cNvSpPr/>
          <p:nvPr/>
        </p:nvSpPr>
        <p:spPr>
          <a:xfrm>
            <a:off x="7724362" y="3865722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435AAA9-08BF-49E3-9339-F6B62EF1F0DE}"/>
              </a:ext>
            </a:extLst>
          </p:cNvPr>
          <p:cNvSpPr/>
          <p:nvPr/>
        </p:nvSpPr>
        <p:spPr>
          <a:xfrm rot="5400000">
            <a:off x="3192572" y="4772820"/>
            <a:ext cx="641033" cy="2595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DF3564-97B4-4CD5-BC88-869D7192014E}"/>
              </a:ext>
            </a:extLst>
          </p:cNvPr>
          <p:cNvSpPr/>
          <p:nvPr/>
        </p:nvSpPr>
        <p:spPr>
          <a:xfrm>
            <a:off x="2452022" y="5215353"/>
            <a:ext cx="2056010" cy="1174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重新选择模型</a:t>
            </a:r>
            <a:endParaRPr lang="en-US" altLang="zh-CN" dirty="0"/>
          </a:p>
          <a:p>
            <a:pPr algn="ctr"/>
            <a:r>
              <a:rPr lang="zh-CN" altLang="en-US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37856E-0760-4FDC-825D-1CEDF376B40C}"/>
              </a:ext>
            </a:extLst>
          </p:cNvPr>
          <p:cNvSpPr txBox="1"/>
          <p:nvPr/>
        </p:nvSpPr>
        <p:spPr>
          <a:xfrm>
            <a:off x="3714125" y="4714478"/>
            <a:ext cx="2056010" cy="32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1934017-ABDC-4F94-A205-AEE5454709D4}"/>
              </a:ext>
            </a:extLst>
          </p:cNvPr>
          <p:cNvCxnSpPr>
            <a:cxnSpLocks/>
          </p:cNvCxnSpPr>
          <p:nvPr/>
        </p:nvCxnSpPr>
        <p:spPr>
          <a:xfrm rot="10800000">
            <a:off x="1332411" y="3997302"/>
            <a:ext cx="1109433" cy="1805329"/>
          </a:xfrm>
          <a:prstGeom prst="bentConnector3">
            <a:avLst>
              <a:gd name="adj1" fmla="val 163479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09EF670B-181D-4CBA-A1A3-B9348FBEDA69}"/>
              </a:ext>
            </a:extLst>
          </p:cNvPr>
          <p:cNvSpPr/>
          <p:nvPr/>
        </p:nvSpPr>
        <p:spPr>
          <a:xfrm>
            <a:off x="1456901" y="3560002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349D2CB-35ED-4AA3-B522-754C0407C127}"/>
              </a:ext>
            </a:extLst>
          </p:cNvPr>
          <p:cNvSpPr/>
          <p:nvPr/>
        </p:nvSpPr>
        <p:spPr>
          <a:xfrm>
            <a:off x="1456901" y="4013278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8C7E44E4-3AFD-4763-8753-B5CCDAD5FCD9}"/>
              </a:ext>
            </a:extLst>
          </p:cNvPr>
          <p:cNvSpPr/>
          <p:nvPr/>
        </p:nvSpPr>
        <p:spPr>
          <a:xfrm>
            <a:off x="1456901" y="4214264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652ED63C-2AED-474C-AC25-AB74FA71ED97}"/>
              </a:ext>
            </a:extLst>
          </p:cNvPr>
          <p:cNvSpPr/>
          <p:nvPr/>
        </p:nvSpPr>
        <p:spPr>
          <a:xfrm>
            <a:off x="1456901" y="4415251"/>
            <a:ext cx="995122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90A4FDC2-2A8C-4540-9178-9D506383DCD2}"/>
              </a:ext>
            </a:extLst>
          </p:cNvPr>
          <p:cNvSpPr/>
          <p:nvPr/>
        </p:nvSpPr>
        <p:spPr>
          <a:xfrm>
            <a:off x="4518208" y="356000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EBBA1E3-65D7-4BD1-8505-F52DFB336D8F}"/>
              </a:ext>
            </a:extLst>
          </p:cNvPr>
          <p:cNvSpPr/>
          <p:nvPr/>
        </p:nvSpPr>
        <p:spPr>
          <a:xfrm>
            <a:off x="4508032" y="381302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C977851-8EFF-42E6-8DA7-9ED544737256}"/>
              </a:ext>
            </a:extLst>
          </p:cNvPr>
          <p:cNvSpPr/>
          <p:nvPr/>
        </p:nvSpPr>
        <p:spPr>
          <a:xfrm>
            <a:off x="4518206" y="4344071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8271FE2-99BE-4A45-9E25-17161ECA88A3}"/>
              </a:ext>
            </a:extLst>
          </p:cNvPr>
          <p:cNvSpPr/>
          <p:nvPr/>
        </p:nvSpPr>
        <p:spPr>
          <a:xfrm>
            <a:off x="4528384" y="4074712"/>
            <a:ext cx="1139965" cy="1667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BA940A-E713-4B32-BFC8-DCCE72C8AD0E}"/>
              </a:ext>
            </a:extLst>
          </p:cNvPr>
          <p:cNvSpPr/>
          <p:nvPr/>
        </p:nvSpPr>
        <p:spPr>
          <a:xfrm>
            <a:off x="8640428" y="3429000"/>
            <a:ext cx="2056010" cy="1174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zh-CN" altLang="en-US" b="1" dirty="0"/>
              <a:t>测试</a:t>
            </a:r>
            <a:r>
              <a:rPr lang="zh-CN" altLang="en-US" dirty="0"/>
              <a:t>集的拟合优度</a:t>
            </a:r>
            <a:endParaRPr lang="en-US" altLang="zh-CN" dirty="0"/>
          </a:p>
          <a:p>
            <a:pPr algn="ctr"/>
            <a:r>
              <a:rPr lang="zh-CN" altLang="en-US" dirty="0"/>
              <a:t>如：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en-US" altLang="zh-CN" dirty="0"/>
              <a:t>        MSE</a:t>
            </a:r>
            <a:endParaRPr lang="zh-CN" altLang="en-US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7CB67E9-4311-425F-B3E8-BD7D5E1D5931}"/>
              </a:ext>
            </a:extLst>
          </p:cNvPr>
          <p:cNvSpPr/>
          <p:nvPr/>
        </p:nvSpPr>
        <p:spPr>
          <a:xfrm>
            <a:off x="6583680" y="4572000"/>
            <a:ext cx="3123028" cy="1097403"/>
          </a:xfrm>
          <a:custGeom>
            <a:avLst/>
            <a:gdLst>
              <a:gd name="connsiteX0" fmla="*/ 3123028 w 3123028"/>
              <a:gd name="connsiteY0" fmla="*/ 56271 h 1097403"/>
              <a:gd name="connsiteX1" fmla="*/ 1575582 w 3123028"/>
              <a:gd name="connsiteY1" fmla="*/ 1097280 h 1097403"/>
              <a:gd name="connsiteX2" fmla="*/ 0 w 3123028"/>
              <a:gd name="connsiteY2" fmla="*/ 0 h 109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028" h="1097403">
                <a:moveTo>
                  <a:pt x="3123028" y="56271"/>
                </a:moveTo>
                <a:cubicBezTo>
                  <a:pt x="2609557" y="581464"/>
                  <a:pt x="2096087" y="1106658"/>
                  <a:pt x="1575582" y="1097280"/>
                </a:cubicBezTo>
                <a:cubicBezTo>
                  <a:pt x="1055077" y="1087902"/>
                  <a:pt x="405618" y="466578"/>
                  <a:pt x="0" y="0"/>
                </a:cubicBezTo>
              </a:path>
            </a:pathLst>
          </a:custGeom>
          <a:ln w="889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DD0AC9AB-C612-45A6-804E-CA22FF518F46}"/>
              </a:ext>
            </a:extLst>
          </p:cNvPr>
          <p:cNvSpPr/>
          <p:nvPr/>
        </p:nvSpPr>
        <p:spPr>
          <a:xfrm>
            <a:off x="10685236" y="3835739"/>
            <a:ext cx="927268" cy="238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840A9E-205D-407C-A302-48C0F1B853EC}"/>
              </a:ext>
            </a:extLst>
          </p:cNvPr>
          <p:cNvSpPr txBox="1"/>
          <p:nvPr/>
        </p:nvSpPr>
        <p:spPr>
          <a:xfrm>
            <a:off x="7749623" y="5901656"/>
            <a:ext cx="312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若拒绝，则返回选择次最优再次进行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367A27E-957C-42FE-AABC-8173D62575F4}"/>
              </a:ext>
            </a:extLst>
          </p:cNvPr>
          <p:cNvSpPr txBox="1"/>
          <p:nvPr/>
        </p:nvSpPr>
        <p:spPr>
          <a:xfrm>
            <a:off x="7612423" y="2918301"/>
            <a:ext cx="205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选择最优</a:t>
            </a:r>
          </a:p>
        </p:txBody>
      </p:sp>
    </p:spTree>
    <p:extLst>
      <p:ext uri="{BB962C8B-B14F-4D97-AF65-F5344CB8AC3E}">
        <p14:creationId xmlns:p14="http://schemas.microsoft.com/office/powerpoint/2010/main" val="364971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222DAE-1A11-49A5-9BF8-C554D4A06848}"/>
              </a:ext>
            </a:extLst>
          </p:cNvPr>
          <p:cNvGrpSpPr/>
          <p:nvPr/>
        </p:nvGrpSpPr>
        <p:grpSpPr>
          <a:xfrm>
            <a:off x="194753" y="1265864"/>
            <a:ext cx="4531908" cy="3588178"/>
            <a:chOff x="680172" y="420264"/>
            <a:chExt cx="7248982" cy="557148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F90CB3B-1FC3-4E60-BB20-E952D90432BE}"/>
                </a:ext>
              </a:extLst>
            </p:cNvPr>
            <p:cNvSpPr/>
            <p:nvPr/>
          </p:nvSpPr>
          <p:spPr>
            <a:xfrm>
              <a:off x="2090057" y="2011680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50BFC54-7ABB-4F85-A693-8CD4C259BB1F}"/>
                </a:ext>
              </a:extLst>
            </p:cNvPr>
            <p:cNvSpPr/>
            <p:nvPr/>
          </p:nvSpPr>
          <p:spPr>
            <a:xfrm>
              <a:off x="3291840" y="1776548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F13AC1-F7F9-4661-80B9-C9C0F31446AA}"/>
                </a:ext>
              </a:extLst>
            </p:cNvPr>
            <p:cNvSpPr/>
            <p:nvPr/>
          </p:nvSpPr>
          <p:spPr>
            <a:xfrm>
              <a:off x="2939143" y="2690949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520C61-0B1B-47A8-9971-F40F682D30AE}"/>
                </a:ext>
              </a:extLst>
            </p:cNvPr>
            <p:cNvSpPr/>
            <p:nvPr/>
          </p:nvSpPr>
          <p:spPr>
            <a:xfrm>
              <a:off x="2090057" y="3370218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383E3F3-3F95-4806-B598-021DA6686B4A}"/>
                </a:ext>
              </a:extLst>
            </p:cNvPr>
            <p:cNvSpPr/>
            <p:nvPr/>
          </p:nvSpPr>
          <p:spPr>
            <a:xfrm>
              <a:off x="3396342" y="3732122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E077A2E-079D-4D8E-A72E-859971F79E47}"/>
                </a:ext>
              </a:extLst>
            </p:cNvPr>
            <p:cNvSpPr/>
            <p:nvPr/>
          </p:nvSpPr>
          <p:spPr>
            <a:xfrm>
              <a:off x="4376056" y="2455817"/>
              <a:ext cx="705394" cy="6792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EB8EE6D1-208B-4356-9DA0-3F3A719DE9C2}"/>
                </a:ext>
              </a:extLst>
            </p:cNvPr>
            <p:cNvSpPr/>
            <p:nvPr/>
          </p:nvSpPr>
          <p:spPr>
            <a:xfrm>
              <a:off x="5747657" y="2455817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6AD6A9E-2D30-4732-BFAF-8808809AE251}"/>
                </a:ext>
              </a:extLst>
            </p:cNvPr>
            <p:cNvSpPr/>
            <p:nvPr/>
          </p:nvSpPr>
          <p:spPr>
            <a:xfrm>
              <a:off x="7119258" y="2526988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4668AFA-6F7D-4A60-8425-74474C359869}"/>
                </a:ext>
              </a:extLst>
            </p:cNvPr>
            <p:cNvSpPr/>
            <p:nvPr/>
          </p:nvSpPr>
          <p:spPr>
            <a:xfrm>
              <a:off x="5394960" y="4071756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E0954978-FD6F-44F7-BB01-807568B09DE3}"/>
                </a:ext>
              </a:extLst>
            </p:cNvPr>
            <p:cNvSpPr/>
            <p:nvPr/>
          </p:nvSpPr>
          <p:spPr>
            <a:xfrm>
              <a:off x="7223760" y="3803293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448AFFE7-4276-4DA1-9CB7-D561F022206C}"/>
                </a:ext>
              </a:extLst>
            </p:cNvPr>
            <p:cNvSpPr/>
            <p:nvPr/>
          </p:nvSpPr>
          <p:spPr>
            <a:xfrm>
              <a:off x="6082938" y="3349697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9D2A8C82-9BAF-400B-A588-43214D9AED60}"/>
                </a:ext>
              </a:extLst>
            </p:cNvPr>
            <p:cNvSpPr/>
            <p:nvPr/>
          </p:nvSpPr>
          <p:spPr>
            <a:xfrm>
              <a:off x="6100354" y="5383646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A9DB4918-87AC-44DF-A5AC-36E52519E315}"/>
                </a:ext>
              </a:extLst>
            </p:cNvPr>
            <p:cNvSpPr/>
            <p:nvPr/>
          </p:nvSpPr>
          <p:spPr>
            <a:xfrm>
              <a:off x="4572000" y="5362872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81C55D23-D1FB-4026-9DAF-A07747AA3F89}"/>
                </a:ext>
              </a:extLst>
            </p:cNvPr>
            <p:cNvSpPr/>
            <p:nvPr/>
          </p:nvSpPr>
          <p:spPr>
            <a:xfrm>
              <a:off x="2795451" y="5305018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>
              <a:extLst>
                <a:ext uri="{FF2B5EF4-FFF2-40B4-BE49-F238E27FC236}">
                  <a16:creationId xmlns:a16="http://schemas.microsoft.com/office/drawing/2014/main" id="{221D6153-21EE-4A68-9C29-0E7D51DCDC16}"/>
                </a:ext>
              </a:extLst>
            </p:cNvPr>
            <p:cNvSpPr/>
            <p:nvPr/>
          </p:nvSpPr>
          <p:spPr>
            <a:xfrm>
              <a:off x="5434148" y="1044851"/>
              <a:ext cx="705394" cy="60809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2334002-AB2E-4BF3-BFE7-9DCA7703B38E}"/>
                </a:ext>
              </a:extLst>
            </p:cNvPr>
            <p:cNvSpPr/>
            <p:nvPr/>
          </p:nvSpPr>
          <p:spPr>
            <a:xfrm>
              <a:off x="6678048" y="562207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F0CE0D-F4AA-42DF-9000-57CC83CCF09B}"/>
                </a:ext>
              </a:extLst>
            </p:cNvPr>
            <p:cNvSpPr/>
            <p:nvPr/>
          </p:nvSpPr>
          <p:spPr>
            <a:xfrm>
              <a:off x="1845465" y="42026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458B1B5-8736-48B8-85C2-1574C70C27A4}"/>
                </a:ext>
              </a:extLst>
            </p:cNvPr>
            <p:cNvSpPr/>
            <p:nvPr/>
          </p:nvSpPr>
          <p:spPr>
            <a:xfrm>
              <a:off x="3148148" y="562207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0351697-030C-4DA4-B458-462F212AEC32}"/>
                </a:ext>
              </a:extLst>
            </p:cNvPr>
            <p:cNvSpPr/>
            <p:nvPr/>
          </p:nvSpPr>
          <p:spPr>
            <a:xfrm>
              <a:off x="4581458" y="1271026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3033C73-27D3-4D3B-9EDE-34DF943A5461}"/>
                </a:ext>
              </a:extLst>
            </p:cNvPr>
            <p:cNvSpPr/>
            <p:nvPr/>
          </p:nvSpPr>
          <p:spPr>
            <a:xfrm>
              <a:off x="1237367" y="1707631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37B7B8A-8907-4439-94E4-F6B113AA9F8A}"/>
                </a:ext>
              </a:extLst>
            </p:cNvPr>
            <p:cNvSpPr/>
            <p:nvPr/>
          </p:nvSpPr>
          <p:spPr>
            <a:xfrm>
              <a:off x="988499" y="291534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19CDBA0-1AD3-46B4-831C-33FEDE947141}"/>
                </a:ext>
              </a:extLst>
            </p:cNvPr>
            <p:cNvSpPr/>
            <p:nvPr/>
          </p:nvSpPr>
          <p:spPr>
            <a:xfrm>
              <a:off x="680172" y="4241574"/>
              <a:ext cx="608098" cy="6080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9000FD8D-987A-4F26-AFA4-6A49C0D03A26}"/>
              </a:ext>
            </a:extLst>
          </p:cNvPr>
          <p:cNvSpPr/>
          <p:nvPr/>
        </p:nvSpPr>
        <p:spPr>
          <a:xfrm>
            <a:off x="8098748" y="2382286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1BFE589-4BDD-4AD5-B3B2-69039BAD07DA}"/>
              </a:ext>
            </a:extLst>
          </p:cNvPr>
          <p:cNvSpPr/>
          <p:nvPr/>
        </p:nvSpPr>
        <p:spPr>
          <a:xfrm>
            <a:off x="8850077" y="2230855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4E6DE10-CB34-480B-B2C1-1221D77A6F89}"/>
              </a:ext>
            </a:extLst>
          </p:cNvPr>
          <p:cNvSpPr/>
          <p:nvPr/>
        </p:nvSpPr>
        <p:spPr>
          <a:xfrm>
            <a:off x="8629578" y="2819753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F498E6A-7EBA-4B25-85AF-98E0E2EB073A}"/>
              </a:ext>
            </a:extLst>
          </p:cNvPr>
          <p:cNvSpPr/>
          <p:nvPr/>
        </p:nvSpPr>
        <p:spPr>
          <a:xfrm>
            <a:off x="8098748" y="3257220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4BF5F5B-0464-4164-930E-45C685B34855}"/>
              </a:ext>
            </a:extLst>
          </p:cNvPr>
          <p:cNvSpPr/>
          <p:nvPr/>
        </p:nvSpPr>
        <p:spPr>
          <a:xfrm>
            <a:off x="8915409" y="3490296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3E3D9F3-CB96-4658-B620-06D7B04AF7F6}"/>
              </a:ext>
            </a:extLst>
          </p:cNvPr>
          <p:cNvSpPr/>
          <p:nvPr/>
        </p:nvSpPr>
        <p:spPr>
          <a:xfrm>
            <a:off x="9527905" y="266832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3BB48F6E-F7DA-48E7-9B8E-76F79B0B3A38}"/>
              </a:ext>
            </a:extLst>
          </p:cNvPr>
          <p:cNvSpPr/>
          <p:nvPr/>
        </p:nvSpPr>
        <p:spPr>
          <a:xfrm>
            <a:off x="10385401" y="266832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5874A09E-D121-471D-A1B1-28C616AE40AC}"/>
              </a:ext>
            </a:extLst>
          </p:cNvPr>
          <p:cNvSpPr/>
          <p:nvPr/>
        </p:nvSpPr>
        <p:spPr>
          <a:xfrm>
            <a:off x="11242896" y="2714158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777C29BB-61EA-4274-9640-7D737E600BDA}"/>
              </a:ext>
            </a:extLst>
          </p:cNvPr>
          <p:cNvSpPr/>
          <p:nvPr/>
        </p:nvSpPr>
        <p:spPr>
          <a:xfrm>
            <a:off x="10164902" y="3709029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29DAF93C-6661-4C8F-8A50-CA9E14E8CBF5}"/>
              </a:ext>
            </a:extLst>
          </p:cNvPr>
          <p:cNvSpPr/>
          <p:nvPr/>
        </p:nvSpPr>
        <p:spPr>
          <a:xfrm>
            <a:off x="11308229" y="353613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7303091-81E6-413C-8E64-9122243D263D}"/>
              </a:ext>
            </a:extLst>
          </p:cNvPr>
          <p:cNvSpPr/>
          <p:nvPr/>
        </p:nvSpPr>
        <p:spPr>
          <a:xfrm>
            <a:off x="10595011" y="3244004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3CEDC0C5-6B30-4152-8229-04DEA004306C}"/>
              </a:ext>
            </a:extLst>
          </p:cNvPr>
          <p:cNvSpPr/>
          <p:nvPr/>
        </p:nvSpPr>
        <p:spPr>
          <a:xfrm>
            <a:off x="10605899" y="4553920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DB7D793F-E08A-4A50-B7E2-0269C0998643}"/>
              </a:ext>
            </a:extLst>
          </p:cNvPr>
          <p:cNvSpPr/>
          <p:nvPr/>
        </p:nvSpPr>
        <p:spPr>
          <a:xfrm>
            <a:off x="9650405" y="4540541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21DB1096-3FF3-4D88-BBAC-2D431F1BBDD0}"/>
              </a:ext>
            </a:extLst>
          </p:cNvPr>
          <p:cNvSpPr/>
          <p:nvPr/>
        </p:nvSpPr>
        <p:spPr>
          <a:xfrm>
            <a:off x="8539745" y="4503282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54670EE7-260C-4E1B-A6C3-A6F5B09A20AB}"/>
              </a:ext>
            </a:extLst>
          </p:cNvPr>
          <p:cNvSpPr/>
          <p:nvPr/>
        </p:nvSpPr>
        <p:spPr>
          <a:xfrm>
            <a:off x="10189402" y="1759623"/>
            <a:ext cx="440997" cy="3916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F3EC532C-7B88-4042-A150-4497E00FE8DE}"/>
              </a:ext>
            </a:extLst>
          </p:cNvPr>
          <p:cNvSpPr/>
          <p:nvPr/>
        </p:nvSpPr>
        <p:spPr>
          <a:xfrm>
            <a:off x="7376989" y="2979515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DC4082F-5F7B-4CA6-9DAF-F870F8315998}"/>
              </a:ext>
            </a:extLst>
          </p:cNvPr>
          <p:cNvSpPr/>
          <p:nvPr/>
        </p:nvSpPr>
        <p:spPr>
          <a:xfrm>
            <a:off x="7156490" y="3742463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CEA3FB63-A70F-4B9E-9C00-5E83BB9672A4}"/>
              </a:ext>
            </a:extLst>
          </p:cNvPr>
          <p:cNvSpPr/>
          <p:nvPr/>
        </p:nvSpPr>
        <p:spPr>
          <a:xfrm>
            <a:off x="7553838" y="2122608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C08D805-95C7-4CE9-BEF9-E7DE1B1FDFAC}"/>
              </a:ext>
            </a:extLst>
          </p:cNvPr>
          <p:cNvSpPr/>
          <p:nvPr/>
        </p:nvSpPr>
        <p:spPr>
          <a:xfrm>
            <a:off x="7915420" y="133465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94593E3-F989-442D-A3C4-3F53D61CEE63}"/>
              </a:ext>
            </a:extLst>
          </p:cNvPr>
          <p:cNvSpPr/>
          <p:nvPr/>
        </p:nvSpPr>
        <p:spPr>
          <a:xfrm>
            <a:off x="8714512" y="1389091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A5489AE-3907-4E90-A686-9883CFE966DF}"/>
              </a:ext>
            </a:extLst>
          </p:cNvPr>
          <p:cNvSpPr/>
          <p:nvPr/>
        </p:nvSpPr>
        <p:spPr>
          <a:xfrm>
            <a:off x="9650404" y="1903874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BD610B9-F735-4EE7-A2BF-55B96FAC88FF}"/>
              </a:ext>
            </a:extLst>
          </p:cNvPr>
          <p:cNvSpPr/>
          <p:nvPr/>
        </p:nvSpPr>
        <p:spPr>
          <a:xfrm>
            <a:off x="10906234" y="1426462"/>
            <a:ext cx="440997" cy="4374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52E9014-CB42-42C1-AF18-9B13E40B114A}"/>
              </a:ext>
            </a:extLst>
          </p:cNvPr>
          <p:cNvSpPr/>
          <p:nvPr/>
        </p:nvSpPr>
        <p:spPr>
          <a:xfrm>
            <a:off x="5436022" y="2772628"/>
            <a:ext cx="1225953" cy="391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AB7216-89A7-453A-8832-65C2290EABED}"/>
              </a:ext>
            </a:extLst>
          </p:cNvPr>
          <p:cNvSpPr txBox="1"/>
          <p:nvPr/>
        </p:nvSpPr>
        <p:spPr>
          <a:xfrm>
            <a:off x="5355828" y="2188228"/>
            <a:ext cx="166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分而治之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8E1E55-66C3-4831-9E08-1C3FF6389B15}"/>
              </a:ext>
            </a:extLst>
          </p:cNvPr>
          <p:cNvSpPr txBox="1"/>
          <p:nvPr/>
        </p:nvSpPr>
        <p:spPr>
          <a:xfrm>
            <a:off x="1506054" y="5807393"/>
            <a:ext cx="24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三分类问题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C5CFB96-7D9F-4D39-BCE7-A86FCEE9894F}"/>
              </a:ext>
            </a:extLst>
          </p:cNvPr>
          <p:cNvSpPr txBox="1"/>
          <p:nvPr/>
        </p:nvSpPr>
        <p:spPr>
          <a:xfrm>
            <a:off x="8915409" y="5795780"/>
            <a:ext cx="24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二分类问题</a:t>
            </a:r>
          </a:p>
        </p:txBody>
      </p:sp>
    </p:spTree>
    <p:extLst>
      <p:ext uri="{BB962C8B-B14F-4D97-AF65-F5344CB8AC3E}">
        <p14:creationId xmlns:p14="http://schemas.microsoft.com/office/powerpoint/2010/main" val="25650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88E848-0F1F-470D-96E7-482A9EB6A20D}"/>
              </a:ext>
            </a:extLst>
          </p:cNvPr>
          <p:cNvSpPr/>
          <p:nvPr/>
        </p:nvSpPr>
        <p:spPr>
          <a:xfrm>
            <a:off x="2658981" y="475194"/>
            <a:ext cx="6801014" cy="58345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9A4C48-C809-49BA-9547-B4D1B9C0A0FB}"/>
              </a:ext>
            </a:extLst>
          </p:cNvPr>
          <p:cNvSpPr/>
          <p:nvPr/>
        </p:nvSpPr>
        <p:spPr>
          <a:xfrm>
            <a:off x="3196233" y="797911"/>
            <a:ext cx="2442754" cy="24427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9C0F15B-76AD-483C-B4D7-69427CDBF63D}"/>
              </a:ext>
            </a:extLst>
          </p:cNvPr>
          <p:cNvSpPr/>
          <p:nvPr/>
        </p:nvSpPr>
        <p:spPr>
          <a:xfrm>
            <a:off x="6553015" y="797911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051D6E7-7973-4CFB-A55C-A1075AFEC3CB}"/>
              </a:ext>
            </a:extLst>
          </p:cNvPr>
          <p:cNvSpPr/>
          <p:nvPr/>
        </p:nvSpPr>
        <p:spPr>
          <a:xfrm>
            <a:off x="6553015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TN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3CC3AED-012E-4E01-828C-42BA53638BE1}"/>
              </a:ext>
            </a:extLst>
          </p:cNvPr>
          <p:cNvSpPr/>
          <p:nvPr/>
        </p:nvSpPr>
        <p:spPr>
          <a:xfrm>
            <a:off x="3196233" y="3636406"/>
            <a:ext cx="2442754" cy="2442754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FP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BAE0FD-8053-46CB-875E-BB48C26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51" y="3429000"/>
            <a:ext cx="6670439" cy="28606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ED8AE3-D00D-43C9-B20B-77E31EFC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92" y="1811699"/>
            <a:ext cx="6221880" cy="26682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02978-C01D-45E8-BF04-3E1A0CFB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84" y="245616"/>
            <a:ext cx="6585287" cy="28241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8CAB93-2C45-45E0-836C-2832B1FF45FF}"/>
              </a:ext>
            </a:extLst>
          </p:cNvPr>
          <p:cNvSpPr txBox="1"/>
          <p:nvPr/>
        </p:nvSpPr>
        <p:spPr>
          <a:xfrm>
            <a:off x="1331259" y="485932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307181-1FCD-441D-9AC9-403EE502AD78}"/>
              </a:ext>
            </a:extLst>
          </p:cNvPr>
          <p:cNvSpPr txBox="1"/>
          <p:nvPr/>
        </p:nvSpPr>
        <p:spPr>
          <a:xfrm>
            <a:off x="8480612" y="2930818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欠拟合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60D07F-C897-44C6-9F84-58EE6623AA74}"/>
              </a:ext>
            </a:extLst>
          </p:cNvPr>
          <p:cNvSpPr txBox="1"/>
          <p:nvPr/>
        </p:nvSpPr>
        <p:spPr>
          <a:xfrm>
            <a:off x="8480612" y="6326173"/>
            <a:ext cx="371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</p:spTree>
    <p:extLst>
      <p:ext uri="{BB962C8B-B14F-4D97-AF65-F5344CB8AC3E}">
        <p14:creationId xmlns:p14="http://schemas.microsoft.com/office/powerpoint/2010/main" val="108374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B0053B3-5E55-4371-946D-92911F252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6393"/>
            <a:ext cx="5674659" cy="23037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38C8D1-0C6B-4E2B-A246-58D62AC7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" y="589672"/>
            <a:ext cx="5776261" cy="247718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4874CE-0FAF-448E-9EA1-F9FCC0CD9A67}"/>
              </a:ext>
            </a:extLst>
          </p:cNvPr>
          <p:cNvSpPr txBox="1"/>
          <p:nvPr/>
        </p:nvSpPr>
        <p:spPr>
          <a:xfrm>
            <a:off x="3112249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015596-8B00-4D1B-8C73-90DF9EF5F9AF}"/>
              </a:ext>
            </a:extLst>
          </p:cNvPr>
          <p:cNvSpPr txBox="1"/>
          <p:nvPr/>
        </p:nvSpPr>
        <p:spPr>
          <a:xfrm>
            <a:off x="8225118" y="3028512"/>
            <a:ext cx="39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218853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C3B21C-52AB-4F9B-95EB-06B7893CD6B9}"/>
              </a:ext>
            </a:extLst>
          </p:cNvPr>
          <p:cNvGrpSpPr/>
          <p:nvPr/>
        </p:nvGrpSpPr>
        <p:grpSpPr>
          <a:xfrm>
            <a:off x="440774" y="757646"/>
            <a:ext cx="5228505" cy="4153989"/>
            <a:chOff x="1381300" y="954029"/>
            <a:chExt cx="8208936" cy="5747217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66464D25-8E46-4601-80C9-5885D762F899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110C5B9-40ED-41E8-B971-DB04DC270140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F01CFF-F115-4427-9730-D85BBC2E52E1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4B508C-F244-4740-9C7A-04C17A516BD6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E7A741E-13B2-4A28-A71B-8DDD8A2F7B1F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21EC81-7EF0-43D9-8B55-4C14B1931DB6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6807714-99B6-4956-AD69-B2DE757BF99D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266772-76AB-4CAF-B3AD-5479B34F5B2C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36F52CD-83E8-4C34-9CA0-73CB7123BE53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6444539-4D2F-4526-85B2-48B1601D5FDB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73BE264D-E1F0-4E81-B9C2-F43DA19E7421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3B24AF82-1035-4353-8260-E3937D9E1EA7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BF33366-332D-4866-87A2-5940683E8B00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C8F2E420-0FFD-4894-89B6-113B5DAAA31E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F31AC56-24E0-41F8-A13E-6AEB24A62E5D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58BCA2B3-3410-4B6C-A343-B96FF9ED893C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6D76CDAD-B156-4488-8BC6-F6816C1DEF41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46F6DAB8-9CEC-4107-B2BC-27F43F7F4F12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003A7EBB-35BE-41DE-BCFA-74FF0A4004A3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30501B3A-C669-45F9-8826-DDB24986CEFE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197B7E71-0E14-4606-BEE6-11A8D6D503C7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9857D0-C451-4017-86ED-9F8F0D69D1CF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441823F-E090-498C-AFB4-AC5EC478D76E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07F8F73-ACEE-40C9-BFD8-2B71BB8F6E1B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973FFE3-621A-4DE7-8C14-179C83F924C8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090B160-AF6E-4755-ACE1-F7BB39BE824C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F872140-1B73-4BFA-BBD1-95AA4C0F6CBF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967B2ED-D1C5-4467-9A3A-B07450F47F94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49DCA13-5CF2-484D-B2C3-EFE7EA8C26C0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1794106-401A-449B-953B-5EC21E2FD1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FA3461FD-939F-4AD1-BBBE-AB9FDF57C386}"/>
                </a:ext>
              </a:extLst>
            </p:cNvPr>
            <p:cNvSpPr/>
            <p:nvPr/>
          </p:nvSpPr>
          <p:spPr>
            <a:xfrm>
              <a:off x="2351314" y="1476103"/>
              <a:ext cx="5594212" cy="5225143"/>
            </a:xfrm>
            <a:custGeom>
              <a:avLst/>
              <a:gdLst>
                <a:gd name="connsiteX0" fmla="*/ 0 w 5594212"/>
                <a:gd name="connsiteY0" fmla="*/ 0 h 5225143"/>
                <a:gd name="connsiteX1" fmla="*/ 143692 w 5594212"/>
                <a:gd name="connsiteY1" fmla="*/ 169817 h 5225143"/>
                <a:gd name="connsiteX2" fmla="*/ 718457 w 5594212"/>
                <a:gd name="connsiteY2" fmla="*/ 679268 h 5225143"/>
                <a:gd name="connsiteX3" fmla="*/ 1528355 w 5594212"/>
                <a:gd name="connsiteY3" fmla="*/ 222068 h 5225143"/>
                <a:gd name="connsiteX4" fmla="*/ 1920240 w 5594212"/>
                <a:gd name="connsiteY4" fmla="*/ 1267097 h 5225143"/>
                <a:gd name="connsiteX5" fmla="*/ 979715 w 5594212"/>
                <a:gd name="connsiteY5" fmla="*/ 1319348 h 5225143"/>
                <a:gd name="connsiteX6" fmla="*/ 1306286 w 5594212"/>
                <a:gd name="connsiteY6" fmla="*/ 2325188 h 5225143"/>
                <a:gd name="connsiteX7" fmla="*/ 2233749 w 5594212"/>
                <a:gd name="connsiteY7" fmla="*/ 2103120 h 5225143"/>
                <a:gd name="connsiteX8" fmla="*/ 3122023 w 5594212"/>
                <a:gd name="connsiteY8" fmla="*/ 2050868 h 5225143"/>
                <a:gd name="connsiteX9" fmla="*/ 3788229 w 5594212"/>
                <a:gd name="connsiteY9" fmla="*/ 1162594 h 5225143"/>
                <a:gd name="connsiteX10" fmla="*/ 4284617 w 5594212"/>
                <a:gd name="connsiteY10" fmla="*/ 2129246 h 5225143"/>
                <a:gd name="connsiteX11" fmla="*/ 4297680 w 5594212"/>
                <a:gd name="connsiteY11" fmla="*/ 2560320 h 5225143"/>
                <a:gd name="connsiteX12" fmla="*/ 4702629 w 5594212"/>
                <a:gd name="connsiteY12" fmla="*/ 3187337 h 5225143"/>
                <a:gd name="connsiteX13" fmla="*/ 4454435 w 5594212"/>
                <a:gd name="connsiteY13" fmla="*/ 3931920 h 5225143"/>
                <a:gd name="connsiteX14" fmla="*/ 5590903 w 5594212"/>
                <a:gd name="connsiteY14" fmla="*/ 4323806 h 5225143"/>
                <a:gd name="connsiteX15" fmla="*/ 4807132 w 5594212"/>
                <a:gd name="connsiteY15" fmla="*/ 5225143 h 522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4212" h="5225143">
                  <a:moveTo>
                    <a:pt x="0" y="0"/>
                  </a:moveTo>
                  <a:cubicBezTo>
                    <a:pt x="11974" y="28303"/>
                    <a:pt x="23949" y="56606"/>
                    <a:pt x="143692" y="169817"/>
                  </a:cubicBezTo>
                  <a:cubicBezTo>
                    <a:pt x="263435" y="283028"/>
                    <a:pt x="487680" y="670560"/>
                    <a:pt x="718457" y="679268"/>
                  </a:cubicBezTo>
                  <a:cubicBezTo>
                    <a:pt x="949234" y="687977"/>
                    <a:pt x="1328058" y="124097"/>
                    <a:pt x="1528355" y="222068"/>
                  </a:cubicBezTo>
                  <a:cubicBezTo>
                    <a:pt x="1728652" y="320040"/>
                    <a:pt x="2011680" y="1084217"/>
                    <a:pt x="1920240" y="1267097"/>
                  </a:cubicBezTo>
                  <a:cubicBezTo>
                    <a:pt x="1828800" y="1449977"/>
                    <a:pt x="1082041" y="1143000"/>
                    <a:pt x="979715" y="1319348"/>
                  </a:cubicBezTo>
                  <a:cubicBezTo>
                    <a:pt x="877389" y="1495697"/>
                    <a:pt x="1097280" y="2194559"/>
                    <a:pt x="1306286" y="2325188"/>
                  </a:cubicBezTo>
                  <a:cubicBezTo>
                    <a:pt x="1515292" y="2455817"/>
                    <a:pt x="1931126" y="2148840"/>
                    <a:pt x="2233749" y="2103120"/>
                  </a:cubicBezTo>
                  <a:cubicBezTo>
                    <a:pt x="2536372" y="2057400"/>
                    <a:pt x="2862943" y="2207622"/>
                    <a:pt x="3122023" y="2050868"/>
                  </a:cubicBezTo>
                  <a:cubicBezTo>
                    <a:pt x="3381103" y="1894114"/>
                    <a:pt x="3594463" y="1149531"/>
                    <a:pt x="3788229" y="1162594"/>
                  </a:cubicBezTo>
                  <a:cubicBezTo>
                    <a:pt x="3981995" y="1175657"/>
                    <a:pt x="4199708" y="1896292"/>
                    <a:pt x="4284617" y="2129246"/>
                  </a:cubicBezTo>
                  <a:cubicBezTo>
                    <a:pt x="4369526" y="2362200"/>
                    <a:pt x="4228011" y="2383972"/>
                    <a:pt x="4297680" y="2560320"/>
                  </a:cubicBezTo>
                  <a:cubicBezTo>
                    <a:pt x="4367349" y="2736669"/>
                    <a:pt x="4676503" y="2958737"/>
                    <a:pt x="4702629" y="3187337"/>
                  </a:cubicBezTo>
                  <a:cubicBezTo>
                    <a:pt x="4728755" y="3415937"/>
                    <a:pt x="4306389" y="3742509"/>
                    <a:pt x="4454435" y="3931920"/>
                  </a:cubicBezTo>
                  <a:cubicBezTo>
                    <a:pt x="4602481" y="4121332"/>
                    <a:pt x="5532120" y="4108269"/>
                    <a:pt x="5590903" y="4323806"/>
                  </a:cubicBezTo>
                  <a:cubicBezTo>
                    <a:pt x="5649686" y="4539343"/>
                    <a:pt x="4907280" y="5061857"/>
                    <a:pt x="4807132" y="522514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7ECDF04-7AFA-46CB-A5C5-09F014E11309}"/>
              </a:ext>
            </a:extLst>
          </p:cNvPr>
          <p:cNvGrpSpPr/>
          <p:nvPr/>
        </p:nvGrpSpPr>
        <p:grpSpPr>
          <a:xfrm>
            <a:off x="6397437" y="822960"/>
            <a:ext cx="5228505" cy="3878004"/>
            <a:chOff x="1381300" y="954029"/>
            <a:chExt cx="8208936" cy="5365380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5884A2E4-D020-438A-9660-3CD3AFB78312}"/>
                </a:ext>
              </a:extLst>
            </p:cNvPr>
            <p:cNvSpPr/>
            <p:nvPr/>
          </p:nvSpPr>
          <p:spPr>
            <a:xfrm>
              <a:off x="1381300" y="3745636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EE04C7E-89B1-4412-B498-440C0CCFE1A5}"/>
                </a:ext>
              </a:extLst>
            </p:cNvPr>
            <p:cNvSpPr/>
            <p:nvPr/>
          </p:nvSpPr>
          <p:spPr>
            <a:xfrm>
              <a:off x="7802032" y="330816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09C4D94-9462-4F54-8BBD-DC15B68244DE}"/>
                </a:ext>
              </a:extLst>
            </p:cNvPr>
            <p:cNvSpPr/>
            <p:nvPr/>
          </p:nvSpPr>
          <p:spPr>
            <a:xfrm>
              <a:off x="5307027" y="1903874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3A53F8-C5D9-4592-888E-5AC7CB9F75D8}"/>
                </a:ext>
              </a:extLst>
            </p:cNvPr>
            <p:cNvSpPr/>
            <p:nvPr/>
          </p:nvSpPr>
          <p:spPr>
            <a:xfrm>
              <a:off x="6522722" y="185804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6116626-649F-496A-8E98-5AF115E7C128}"/>
                </a:ext>
              </a:extLst>
            </p:cNvPr>
            <p:cNvSpPr/>
            <p:nvPr/>
          </p:nvSpPr>
          <p:spPr>
            <a:xfrm>
              <a:off x="4819674" y="278056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A395C10-F84C-428D-A3B9-0F8B1A22B5D5}"/>
                </a:ext>
              </a:extLst>
            </p:cNvPr>
            <p:cNvSpPr/>
            <p:nvPr/>
          </p:nvSpPr>
          <p:spPr>
            <a:xfrm>
              <a:off x="5456286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E459FE3-F9BA-4130-B888-92E154CC07D4}"/>
                </a:ext>
              </a:extLst>
            </p:cNvPr>
            <p:cNvSpPr/>
            <p:nvPr/>
          </p:nvSpPr>
          <p:spPr>
            <a:xfrm>
              <a:off x="4515760" y="95402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A11801C-AF24-44F2-9A84-9B07CA787824}"/>
                </a:ext>
              </a:extLst>
            </p:cNvPr>
            <p:cNvSpPr/>
            <p:nvPr/>
          </p:nvSpPr>
          <p:spPr>
            <a:xfrm>
              <a:off x="3353166" y="11176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76A1504-D2A0-48A0-9F29-C9DD87132311}"/>
                </a:ext>
              </a:extLst>
            </p:cNvPr>
            <p:cNvSpPr/>
            <p:nvPr/>
          </p:nvSpPr>
          <p:spPr>
            <a:xfrm>
              <a:off x="3697791" y="302501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AF8F6B6B-79F9-4029-9E5C-CA3DE960E066}"/>
                </a:ext>
              </a:extLst>
            </p:cNvPr>
            <p:cNvSpPr/>
            <p:nvPr/>
          </p:nvSpPr>
          <p:spPr>
            <a:xfrm>
              <a:off x="1822297" y="24826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A34A268C-CA88-4FD9-86C1-16A8D4A36134}"/>
                </a:ext>
              </a:extLst>
            </p:cNvPr>
            <p:cNvSpPr/>
            <p:nvPr/>
          </p:nvSpPr>
          <p:spPr>
            <a:xfrm>
              <a:off x="2527692" y="335756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20588189-5FFB-4C50-AE9A-F5E648E562CF}"/>
                </a:ext>
              </a:extLst>
            </p:cNvPr>
            <p:cNvSpPr/>
            <p:nvPr/>
          </p:nvSpPr>
          <p:spPr>
            <a:xfrm>
              <a:off x="3551775" y="207678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48D6A7DE-194D-4687-855C-71B897F7E304}"/>
                </a:ext>
              </a:extLst>
            </p:cNvPr>
            <p:cNvSpPr/>
            <p:nvPr/>
          </p:nvSpPr>
          <p:spPr>
            <a:xfrm>
              <a:off x="3776262" y="3848203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F61B13E1-FA0B-403D-B5A3-E194AF582DF1}"/>
                </a:ext>
              </a:extLst>
            </p:cNvPr>
            <p:cNvSpPr/>
            <p:nvPr/>
          </p:nvSpPr>
          <p:spPr>
            <a:xfrm>
              <a:off x="3126634" y="4893231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9BD2CEC9-B564-4B47-A252-E36AEB662D82}"/>
                </a:ext>
              </a:extLst>
            </p:cNvPr>
            <p:cNvSpPr/>
            <p:nvPr/>
          </p:nvSpPr>
          <p:spPr>
            <a:xfrm>
              <a:off x="5093375" y="3829799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6B16FFAB-D922-4B67-BD10-312CEE9992B5}"/>
                </a:ext>
              </a:extLst>
            </p:cNvPr>
            <p:cNvSpPr/>
            <p:nvPr/>
          </p:nvSpPr>
          <p:spPr>
            <a:xfrm>
              <a:off x="6386534" y="4239834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AB20906C-0818-42B0-BB21-5744F3454A59}"/>
                </a:ext>
              </a:extLst>
            </p:cNvPr>
            <p:cNvSpPr/>
            <p:nvPr/>
          </p:nvSpPr>
          <p:spPr>
            <a:xfrm>
              <a:off x="5897283" y="291653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3355EAAD-2C5A-4E0D-BBEE-C422CE2662CC}"/>
                </a:ext>
              </a:extLst>
            </p:cNvPr>
            <p:cNvSpPr/>
            <p:nvPr/>
          </p:nvSpPr>
          <p:spPr>
            <a:xfrm>
              <a:off x="4217259" y="4697415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233D6C49-3772-46FB-BF9B-057B88BE7548}"/>
                </a:ext>
              </a:extLst>
            </p:cNvPr>
            <p:cNvSpPr/>
            <p:nvPr/>
          </p:nvSpPr>
          <p:spPr>
            <a:xfrm>
              <a:off x="4998612" y="5514072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E3663A61-6CBC-4308-9277-22166C284901}"/>
                </a:ext>
              </a:extLst>
            </p:cNvPr>
            <p:cNvSpPr/>
            <p:nvPr/>
          </p:nvSpPr>
          <p:spPr>
            <a:xfrm>
              <a:off x="5386218" y="4946900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EB253CA7-012F-4192-B344-FAC73ABC3CD4}"/>
                </a:ext>
              </a:extLst>
            </p:cNvPr>
            <p:cNvSpPr/>
            <p:nvPr/>
          </p:nvSpPr>
          <p:spPr>
            <a:xfrm>
              <a:off x="6388470" y="5927778"/>
              <a:ext cx="440997" cy="39163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3BCEAE2-E494-455F-8153-BFD760603B29}"/>
                </a:ext>
              </a:extLst>
            </p:cNvPr>
            <p:cNvSpPr/>
            <p:nvPr/>
          </p:nvSpPr>
          <p:spPr>
            <a:xfrm>
              <a:off x="6827531" y="2830206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E3C836C-D302-4973-9BA8-5A5EC91A0356}"/>
                </a:ext>
              </a:extLst>
            </p:cNvPr>
            <p:cNvSpPr/>
            <p:nvPr/>
          </p:nvSpPr>
          <p:spPr>
            <a:xfrm>
              <a:off x="7047340" y="4131701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E909320-667B-4233-98BF-247B7ED88AAA}"/>
                </a:ext>
              </a:extLst>
            </p:cNvPr>
            <p:cNvSpPr/>
            <p:nvPr/>
          </p:nvSpPr>
          <p:spPr>
            <a:xfrm>
              <a:off x="6986915" y="511979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F1DB2F1-AA16-4123-B545-85F0213DD086}"/>
                </a:ext>
              </a:extLst>
            </p:cNvPr>
            <p:cNvSpPr/>
            <p:nvPr/>
          </p:nvSpPr>
          <p:spPr>
            <a:xfrm>
              <a:off x="8340499" y="456821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DC99147-F9AD-4185-B0CC-AA8661F4E1F0}"/>
                </a:ext>
              </a:extLst>
            </p:cNvPr>
            <p:cNvSpPr/>
            <p:nvPr/>
          </p:nvSpPr>
          <p:spPr>
            <a:xfrm>
              <a:off x="8531493" y="3601337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64D26B5-8D4E-4D90-BAA7-DC41ABB5EF4E}"/>
                </a:ext>
              </a:extLst>
            </p:cNvPr>
            <p:cNvSpPr/>
            <p:nvPr/>
          </p:nvSpPr>
          <p:spPr>
            <a:xfrm>
              <a:off x="8614889" y="2392739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9534499-DEE7-449E-AFC2-9F22D1BD6756}"/>
                </a:ext>
              </a:extLst>
            </p:cNvPr>
            <p:cNvSpPr/>
            <p:nvPr/>
          </p:nvSpPr>
          <p:spPr>
            <a:xfrm>
              <a:off x="7738417" y="2174005"/>
              <a:ext cx="440997" cy="4374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E18AB10-2C9B-4C2C-949A-593A556A49A2}"/>
                </a:ext>
              </a:extLst>
            </p:cNvPr>
            <p:cNvSpPr txBox="1"/>
            <p:nvPr/>
          </p:nvSpPr>
          <p:spPr>
            <a:xfrm>
              <a:off x="1579328" y="4893230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F889F4C-FB52-42E7-B858-F009CBF0D754}"/>
                </a:ext>
              </a:extLst>
            </p:cNvPr>
            <p:cNvSpPr txBox="1"/>
            <p:nvPr/>
          </p:nvSpPr>
          <p:spPr>
            <a:xfrm>
              <a:off x="7899997" y="958677"/>
              <a:ext cx="1690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</a:t>
              </a:r>
              <a:endParaRPr lang="zh-CN" altLang="en-US" sz="3600" dirty="0"/>
            </a:p>
          </p:txBody>
        </p: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B7FB880-3323-465B-BF62-CD9E521F9991}"/>
              </a:ext>
            </a:extLst>
          </p:cNvPr>
          <p:cNvCxnSpPr>
            <a:cxnSpLocks/>
          </p:cNvCxnSpPr>
          <p:nvPr/>
        </p:nvCxnSpPr>
        <p:spPr>
          <a:xfrm>
            <a:off x="6756179" y="981057"/>
            <a:ext cx="4891558" cy="3633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5DD4F98-B415-4319-83EE-58D50FA9E3B1}"/>
              </a:ext>
            </a:extLst>
          </p:cNvPr>
          <p:cNvSpPr txBox="1"/>
          <p:nvPr/>
        </p:nvSpPr>
        <p:spPr>
          <a:xfrm>
            <a:off x="1815737" y="5185954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过拟合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4148171-11E2-47CA-9C19-B47BC3F644AC}"/>
              </a:ext>
            </a:extLst>
          </p:cNvPr>
          <p:cNvSpPr txBox="1"/>
          <p:nvPr/>
        </p:nvSpPr>
        <p:spPr>
          <a:xfrm>
            <a:off x="8412567" y="5199375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正常拟合</a:t>
            </a:r>
          </a:p>
        </p:txBody>
      </p:sp>
    </p:spTree>
    <p:extLst>
      <p:ext uri="{BB962C8B-B14F-4D97-AF65-F5344CB8AC3E}">
        <p14:creationId xmlns:p14="http://schemas.microsoft.com/office/powerpoint/2010/main" val="315652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F87784B-6DD4-4CD9-AB67-17CF52C26062}"/>
              </a:ext>
            </a:extLst>
          </p:cNvPr>
          <p:cNvCxnSpPr/>
          <p:nvPr/>
        </p:nvCxnSpPr>
        <p:spPr>
          <a:xfrm>
            <a:off x="1750423" y="5003074"/>
            <a:ext cx="83210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BDC52C-2E2C-4B7A-9133-BE9BF6154D94}"/>
              </a:ext>
            </a:extLst>
          </p:cNvPr>
          <p:cNvCxnSpPr/>
          <p:nvPr/>
        </p:nvCxnSpPr>
        <p:spPr>
          <a:xfrm flipV="1">
            <a:off x="2351314" y="235131"/>
            <a:ext cx="0" cy="54472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F365840-8919-4AA7-A5FF-37E080AC27C6}"/>
              </a:ext>
            </a:extLst>
          </p:cNvPr>
          <p:cNvSpPr txBox="1"/>
          <p:nvPr/>
        </p:nvSpPr>
        <p:spPr>
          <a:xfrm>
            <a:off x="1730827" y="5184169"/>
            <a:ext cx="50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A335D0-6BCE-47CC-8617-669B8870D602}"/>
              </a:ext>
            </a:extLst>
          </p:cNvPr>
          <p:cNvSpPr txBox="1"/>
          <p:nvPr/>
        </p:nvSpPr>
        <p:spPr>
          <a:xfrm>
            <a:off x="9483634" y="5277394"/>
            <a:ext cx="13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训练程度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8A3C5E-7D50-4805-9A4C-48F076648631}"/>
              </a:ext>
            </a:extLst>
          </p:cNvPr>
          <p:cNvSpPr txBox="1"/>
          <p:nvPr/>
        </p:nvSpPr>
        <p:spPr>
          <a:xfrm>
            <a:off x="1667568" y="199514"/>
            <a:ext cx="461665" cy="11049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方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AB9F89B-2415-490D-A661-9C173C588A80}"/>
              </a:ext>
            </a:extLst>
          </p:cNvPr>
          <p:cNvSpPr/>
          <p:nvPr/>
        </p:nvSpPr>
        <p:spPr>
          <a:xfrm>
            <a:off x="2364377" y="1023352"/>
            <a:ext cx="8778240" cy="3979722"/>
          </a:xfrm>
          <a:custGeom>
            <a:avLst/>
            <a:gdLst>
              <a:gd name="connsiteX0" fmla="*/ 0 w 8778240"/>
              <a:gd name="connsiteY0" fmla="*/ 3979722 h 3979722"/>
              <a:gd name="connsiteX1" fmla="*/ 1763486 w 8778240"/>
              <a:gd name="connsiteY1" fmla="*/ 1314899 h 3979722"/>
              <a:gd name="connsiteX2" fmla="*/ 3984172 w 8778240"/>
              <a:gd name="connsiteY2" fmla="*/ 335185 h 3979722"/>
              <a:gd name="connsiteX3" fmla="*/ 5799909 w 8778240"/>
              <a:gd name="connsiteY3" fmla="*/ 113117 h 3979722"/>
              <a:gd name="connsiteX4" fmla="*/ 8778240 w 8778240"/>
              <a:gd name="connsiteY4" fmla="*/ 47802 h 397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240" h="3979722">
                <a:moveTo>
                  <a:pt x="0" y="3979722"/>
                </a:moveTo>
                <a:cubicBezTo>
                  <a:pt x="549728" y="2951022"/>
                  <a:pt x="1099457" y="1922322"/>
                  <a:pt x="1763486" y="1314899"/>
                </a:cubicBezTo>
                <a:cubicBezTo>
                  <a:pt x="2427515" y="707476"/>
                  <a:pt x="3311435" y="535482"/>
                  <a:pt x="3984172" y="335185"/>
                </a:cubicBezTo>
                <a:cubicBezTo>
                  <a:pt x="4656909" y="134888"/>
                  <a:pt x="5000898" y="161014"/>
                  <a:pt x="5799909" y="113117"/>
                </a:cubicBezTo>
                <a:cubicBezTo>
                  <a:pt x="6598920" y="65220"/>
                  <a:pt x="8233954" y="-71941"/>
                  <a:pt x="8778240" y="4780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13D2AEE-2C3B-497B-82FE-5EAEDD0D3E29}"/>
              </a:ext>
            </a:extLst>
          </p:cNvPr>
          <p:cNvSpPr/>
          <p:nvPr/>
        </p:nvSpPr>
        <p:spPr>
          <a:xfrm>
            <a:off x="2377440" y="1551691"/>
            <a:ext cx="9470571" cy="3464446"/>
          </a:xfrm>
          <a:custGeom>
            <a:avLst/>
            <a:gdLst>
              <a:gd name="connsiteX0" fmla="*/ 0 w 9470571"/>
              <a:gd name="connsiteY0" fmla="*/ 3464446 h 3464446"/>
              <a:gd name="connsiteX1" fmla="*/ 4127863 w 9470571"/>
              <a:gd name="connsiteY1" fmla="*/ 2789 h 3464446"/>
              <a:gd name="connsiteX2" fmla="*/ 9470571 w 9470571"/>
              <a:gd name="connsiteY2" fmla="*/ 2863555 h 346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0571" h="3464446">
                <a:moveTo>
                  <a:pt x="0" y="3464446"/>
                </a:moveTo>
                <a:cubicBezTo>
                  <a:pt x="1274717" y="1783691"/>
                  <a:pt x="2549435" y="102937"/>
                  <a:pt x="4127863" y="2789"/>
                </a:cubicBezTo>
                <a:cubicBezTo>
                  <a:pt x="5706291" y="-97359"/>
                  <a:pt x="8584474" y="2530452"/>
                  <a:pt x="9470571" y="2863555"/>
                </a:cubicBezTo>
              </a:path>
            </a:pathLst>
          </a:cu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6AFC50A-D0BF-47EC-B16C-8189605E756A}"/>
              </a:ext>
            </a:extLst>
          </p:cNvPr>
          <p:cNvCxnSpPr>
            <a:cxnSpLocks/>
          </p:cNvCxnSpPr>
          <p:nvPr/>
        </p:nvCxnSpPr>
        <p:spPr>
          <a:xfrm flipV="1">
            <a:off x="2302326" y="892519"/>
            <a:ext cx="8902342" cy="2836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1AF7B77-942D-4F17-A6D3-F911C60B71EC}"/>
              </a:ext>
            </a:extLst>
          </p:cNvPr>
          <p:cNvSpPr txBox="1"/>
          <p:nvPr/>
        </p:nvSpPr>
        <p:spPr>
          <a:xfrm>
            <a:off x="1827100" y="730939"/>
            <a:ext cx="7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4CD1512-A7B2-4CB0-AD5F-80AB7DA2C911}"/>
              </a:ext>
            </a:extLst>
          </p:cNvPr>
          <p:cNvCxnSpPr>
            <a:cxnSpLocks/>
          </p:cNvCxnSpPr>
          <p:nvPr/>
        </p:nvCxnSpPr>
        <p:spPr>
          <a:xfrm flipV="1">
            <a:off x="6602437" y="1189680"/>
            <a:ext cx="0" cy="3813394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A6513BC-3290-46BE-8713-DA1515390645}"/>
              </a:ext>
            </a:extLst>
          </p:cNvPr>
          <p:cNvSpPr txBox="1"/>
          <p:nvPr/>
        </p:nvSpPr>
        <p:spPr>
          <a:xfrm>
            <a:off x="6735245" y="4323806"/>
            <a:ext cx="213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理想的训练程度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EE1475-9836-4305-8033-AD7F1465BF43}"/>
              </a:ext>
            </a:extLst>
          </p:cNvPr>
          <p:cNvSpPr txBox="1"/>
          <p:nvPr/>
        </p:nvSpPr>
        <p:spPr>
          <a:xfrm>
            <a:off x="10087038" y="1051619"/>
            <a:ext cx="213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E5A14B-5717-4130-800C-94B0BF72C93D}"/>
              </a:ext>
            </a:extLst>
          </p:cNvPr>
          <p:cNvSpPr txBox="1"/>
          <p:nvPr/>
        </p:nvSpPr>
        <p:spPr>
          <a:xfrm>
            <a:off x="9671206" y="3442315"/>
            <a:ext cx="213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151864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661732-9421-466B-884F-7C850035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03" y="142575"/>
            <a:ext cx="7287065" cy="65728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110905E-064A-48AB-95E4-99C998CEFD28}"/>
              </a:ext>
            </a:extLst>
          </p:cNvPr>
          <p:cNvSpPr/>
          <p:nvPr/>
        </p:nvSpPr>
        <p:spPr>
          <a:xfrm>
            <a:off x="33621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Data</a:t>
            </a:r>
            <a:r>
              <a:rPr lang="zh-CN" altLang="en-US" dirty="0"/>
              <a:t>按钮导入数据</a:t>
            </a:r>
          </a:p>
        </p:txBody>
      </p:sp>
    </p:spTree>
    <p:extLst>
      <p:ext uri="{BB962C8B-B14F-4D97-AF65-F5344CB8AC3E}">
        <p14:creationId xmlns:p14="http://schemas.microsoft.com/office/powerpoint/2010/main" val="409925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C7E36F-1482-48A0-A873-6463300E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99" y="257969"/>
            <a:ext cx="6872799" cy="619918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110905E-064A-48AB-95E4-99C998CEFD28}"/>
              </a:ext>
            </a:extLst>
          </p:cNvPr>
          <p:cNvSpPr/>
          <p:nvPr/>
        </p:nvSpPr>
        <p:spPr>
          <a:xfrm>
            <a:off x="4136878" y="1308295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156288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AFB07C-F657-4621-8D1B-71FE2225B3A2}"/>
              </a:ext>
            </a:extLst>
          </p:cNvPr>
          <p:cNvSpPr txBox="1"/>
          <p:nvPr/>
        </p:nvSpPr>
        <p:spPr>
          <a:xfrm>
            <a:off x="4009292" y="2180492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Fitting</a:t>
            </a:r>
            <a:r>
              <a:rPr lang="zh-CN" altLang="en-US" b="1" dirty="0"/>
              <a:t>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B26A29-EE39-4CAA-88B5-857F306FB655}"/>
              </a:ext>
            </a:extLst>
          </p:cNvPr>
          <p:cNvSpPr txBox="1"/>
          <p:nvPr/>
        </p:nvSpPr>
        <p:spPr>
          <a:xfrm>
            <a:off x="4401598" y="5037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导入数据集之后自动生成预览图</a:t>
            </a:r>
          </a:p>
        </p:txBody>
      </p:sp>
    </p:spTree>
    <p:extLst>
      <p:ext uri="{BB962C8B-B14F-4D97-AF65-F5344CB8AC3E}">
        <p14:creationId xmlns:p14="http://schemas.microsoft.com/office/powerpoint/2010/main" val="83950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51C7033-46FC-45E6-9EEA-43385B7B37C8}"/>
              </a:ext>
            </a:extLst>
          </p:cNvPr>
          <p:cNvGrpSpPr/>
          <p:nvPr/>
        </p:nvGrpSpPr>
        <p:grpSpPr>
          <a:xfrm>
            <a:off x="534270" y="1874522"/>
            <a:ext cx="4457700" cy="2201091"/>
            <a:chOff x="3719649" y="654042"/>
            <a:chExt cx="5306786" cy="27749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89787A-AC2F-4418-BA05-46E563BD5F6A}"/>
                </a:ext>
              </a:extLst>
            </p:cNvPr>
            <p:cNvSpPr/>
            <p:nvPr/>
          </p:nvSpPr>
          <p:spPr>
            <a:xfrm>
              <a:off x="3719649" y="654042"/>
              <a:ext cx="5306786" cy="13053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事先维护一个文本分分析树程序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C37DA3-54BC-46C1-ABDA-05B8F90C6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19" b="96364" l="4909" r="96634">
                          <a14:foregroundMark x1="52314" y1="84476" x2="50631" y2="13427"/>
                          <a14:foregroundMark x1="19916" y1="84056" x2="86115" y2="84056"/>
                          <a14:foregroundMark x1="14446" y1="86993" x2="86115" y2="93706"/>
                          <a14:foregroundMark x1="5049" y1="90769" x2="15288" y2="96643"/>
                          <a14:foregroundMark x1="96634" y1="93287" x2="95372" y2="82797"/>
                          <a14:foregroundMark x1="42637" y1="6993" x2="58205" y2="6573"/>
                          <a14:foregroundMark x1="45161" y1="15944" x2="47265" y2="11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752" y="1208315"/>
              <a:ext cx="510746" cy="5121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81D712C-D8DC-442F-A510-E5AAB558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2206" r="97647">
                          <a14:foregroundMark x1="16176" y1="73971" x2="14118" y2="31324"/>
                          <a14:foregroundMark x1="5294" y1="71324" x2="4559" y2="23676"/>
                          <a14:foregroundMark x1="6765" y1="30735" x2="19412" y2="30735"/>
                          <a14:foregroundMark x1="21176" y1="78971" x2="2206" y2="21471"/>
                          <a14:foregroundMark x1="3529" y1="79706" x2="25000" y2="24118"/>
                          <a14:foregroundMark x1="16765" y1="49559" x2="20000" y2="48088"/>
                          <a14:foregroundMark x1="53971" y1="57941" x2="89559" y2="35000"/>
                          <a14:foregroundMark x1="36176" y1="30000" x2="97647" y2="68676"/>
                          <a14:foregroundMark x1="38382" y1="69265" x2="77059" y2="60000"/>
                          <a14:foregroundMark x1="54559" y1="80294" x2="79118" y2="7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115" y="1035231"/>
              <a:ext cx="2393769" cy="2393769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63C89A4-2920-4EDF-BBC1-9B87A67E821D}"/>
              </a:ext>
            </a:extLst>
          </p:cNvPr>
          <p:cNvSpPr txBox="1"/>
          <p:nvPr/>
        </p:nvSpPr>
        <p:spPr>
          <a:xfrm>
            <a:off x="1146916" y="401101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FFAD04E-EB7B-41E0-9DA4-ED22F153FEDE}"/>
              </a:ext>
            </a:extLst>
          </p:cNvPr>
          <p:cNvSpPr/>
          <p:nvPr/>
        </p:nvSpPr>
        <p:spPr>
          <a:xfrm>
            <a:off x="2403566" y="1136469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E994C52-C7DE-4FB0-84B6-FAD00A42E3B6}"/>
              </a:ext>
            </a:extLst>
          </p:cNvPr>
          <p:cNvSpPr/>
          <p:nvPr/>
        </p:nvSpPr>
        <p:spPr>
          <a:xfrm>
            <a:off x="2295273" y="4147138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22599E-D8F3-4224-AD56-D97E5D3CB66A}"/>
              </a:ext>
            </a:extLst>
          </p:cNvPr>
          <p:cNvSpPr txBox="1"/>
          <p:nvPr/>
        </p:nvSpPr>
        <p:spPr>
          <a:xfrm>
            <a:off x="1262197" y="4772661"/>
            <a:ext cx="356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 one can beat Xiao Ming in basketball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D60E9-8555-43AD-9FF0-4C4E19201E5C}"/>
              </a:ext>
            </a:extLst>
          </p:cNvPr>
          <p:cNvSpPr txBox="1"/>
          <p:nvPr/>
        </p:nvSpPr>
        <p:spPr>
          <a:xfrm>
            <a:off x="2776183" y="1132730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语法分析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65815-B61D-4756-9A86-467071D8BDF5}"/>
              </a:ext>
            </a:extLst>
          </p:cNvPr>
          <p:cNvSpPr txBox="1"/>
          <p:nvPr/>
        </p:nvSpPr>
        <p:spPr>
          <a:xfrm>
            <a:off x="2928364" y="4239471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直译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8D457D-AF7C-4517-B2A2-C51AEC430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1" y="681102"/>
            <a:ext cx="4457700" cy="4457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9432BD-19D7-4FEF-896A-37CE48E13F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903605" y="3253476"/>
            <a:ext cx="901111" cy="5390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ADE2A-AFA5-47AD-94D8-B3FAD2699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206" r="97647">
                        <a14:foregroundMark x1="16176" y1="73971" x2="14118" y2="31324"/>
                        <a14:foregroundMark x1="5294" y1="71324" x2="4559" y2="23676"/>
                        <a14:foregroundMark x1="6765" y1="30735" x2="19412" y2="30735"/>
                        <a14:foregroundMark x1="21176" y1="78971" x2="2206" y2="21471"/>
                        <a14:foregroundMark x1="3529" y1="79706" x2="25000" y2="24118"/>
                        <a14:foregroundMark x1="16765" y1="49559" x2="20000" y2="48088"/>
                        <a14:foregroundMark x1="53971" y1="57941" x2="89559" y2="35000"/>
                        <a14:foregroundMark x1="36176" y1="30000" x2="97647" y2="68676"/>
                        <a14:foregroundMark x1="38382" y1="69265" x2="77059" y2="60000"/>
                        <a14:foregroundMark x1="54559" y1="80294" x2="79118" y2="7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02" y="2228705"/>
            <a:ext cx="2010766" cy="20107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E858AE5-7355-44F8-B963-F0570D661F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630892" y="2777050"/>
            <a:ext cx="901111" cy="5390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B044694-4A97-4D57-80E4-DFE627F8C0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277933" y="3159495"/>
            <a:ext cx="901111" cy="5390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96363AF-06C4-49A3-995C-BDC3033658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7523069" y="3732463"/>
            <a:ext cx="901111" cy="5390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703A06-C527-45D8-8A07-3462791550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5" b="98895" l="10000" r="90000">
                        <a14:foregroundMark x1="26000" y1="93002" x2="26308" y2="98895"/>
                        <a14:foregroundMark x1="39538" y1="83057" x2="51846" y2="82689"/>
                        <a14:foregroundMark x1="38769" y1="72928" x2="61077" y2="72928"/>
                        <a14:foregroundMark x1="37538" y1="62247" x2="60308" y2="62983"/>
                        <a14:foregroundMark x1="43385" y1="53223" x2="61385" y2="52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97"/>
          <a:stretch/>
        </p:blipFill>
        <p:spPr>
          <a:xfrm>
            <a:off x="8047179" y="3756018"/>
            <a:ext cx="901111" cy="53901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0529C08-D505-45C5-B12E-B9AB5BAB65DF}"/>
              </a:ext>
            </a:extLst>
          </p:cNvPr>
          <p:cNvSpPr txBox="1"/>
          <p:nvPr/>
        </p:nvSpPr>
        <p:spPr>
          <a:xfrm>
            <a:off x="7273863" y="375357"/>
            <a:ext cx="356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小明的篮球谁也打不过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52223D0-0979-4E08-88ED-0F5AB14A98AE}"/>
              </a:ext>
            </a:extLst>
          </p:cNvPr>
          <p:cNvSpPr/>
          <p:nvPr/>
        </p:nvSpPr>
        <p:spPr>
          <a:xfrm>
            <a:off x="8869196" y="1046147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F7BB86-0AF3-4954-819D-25EBDD1D22C3}"/>
              </a:ext>
            </a:extLst>
          </p:cNvPr>
          <p:cNvSpPr txBox="1"/>
          <p:nvPr/>
        </p:nvSpPr>
        <p:spPr>
          <a:xfrm>
            <a:off x="8081287" y="2072910"/>
            <a:ext cx="356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统计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数据的概率模型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40AA7D-9980-43C0-B605-CCA74D170CA5}"/>
              </a:ext>
            </a:extLst>
          </p:cNvPr>
          <p:cNvSpPr txBox="1"/>
          <p:nvPr/>
        </p:nvSpPr>
        <p:spPr>
          <a:xfrm>
            <a:off x="9255311" y="989846"/>
            <a:ext cx="12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输入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4323153-3E82-440D-8691-AC47577E012D}"/>
              </a:ext>
            </a:extLst>
          </p:cNvPr>
          <p:cNvSpPr/>
          <p:nvPr/>
        </p:nvSpPr>
        <p:spPr>
          <a:xfrm>
            <a:off x="8895290" y="4310996"/>
            <a:ext cx="235131" cy="46166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DFC73B-55DD-4946-8FE1-B431275705DC}"/>
              </a:ext>
            </a:extLst>
          </p:cNvPr>
          <p:cNvSpPr txBox="1"/>
          <p:nvPr/>
        </p:nvSpPr>
        <p:spPr>
          <a:xfrm>
            <a:off x="9385982" y="4384981"/>
            <a:ext cx="202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依概率“搜索出”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FBDA36-EF1D-474C-AE1F-B38C12DADE12}"/>
              </a:ext>
            </a:extLst>
          </p:cNvPr>
          <p:cNvSpPr txBox="1"/>
          <p:nvPr/>
        </p:nvSpPr>
        <p:spPr>
          <a:xfrm>
            <a:off x="7452122" y="4897116"/>
            <a:ext cx="401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Xiao Ming’s</a:t>
            </a:r>
            <a:r>
              <a:rPr lang="zh-CN" altLang="en-US" sz="2400" dirty="0"/>
              <a:t> </a:t>
            </a:r>
            <a:r>
              <a:rPr lang="en-US" altLang="zh-CN" sz="2400" dirty="0"/>
              <a:t>basketball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poor</a:t>
            </a:r>
            <a:endParaRPr lang="zh-CN" altLang="en-US" sz="24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B5F53AF-1C5B-4B1F-A906-5CDAB2E1B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89" y="4824605"/>
            <a:ext cx="1440851" cy="144085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402F3DA-CBB3-4044-97D6-D5A344C87A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72" y="4900249"/>
            <a:ext cx="1565452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6875C9-0333-4164-8F16-C027E583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59" y="0"/>
            <a:ext cx="4687057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110905E-064A-48AB-95E4-99C998CEFD28}"/>
              </a:ext>
            </a:extLst>
          </p:cNvPr>
          <p:cNvSpPr/>
          <p:nvPr/>
        </p:nvSpPr>
        <p:spPr>
          <a:xfrm>
            <a:off x="3489178" y="289294"/>
            <a:ext cx="1294228" cy="6471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AFB07C-F657-4621-8D1B-71FE2225B3A2}"/>
              </a:ext>
            </a:extLst>
          </p:cNvPr>
          <p:cNvSpPr txBox="1"/>
          <p:nvPr/>
        </p:nvSpPr>
        <p:spPr>
          <a:xfrm>
            <a:off x="5275494" y="289294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、创建新拟合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B26A29-EE39-4CAA-88B5-857F306FB655}"/>
              </a:ext>
            </a:extLst>
          </p:cNvPr>
          <p:cNvSpPr txBox="1"/>
          <p:nvPr/>
        </p:nvSpPr>
        <p:spPr>
          <a:xfrm>
            <a:off x="8870046" y="1735992"/>
            <a:ext cx="363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、选择数据集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22645B-5643-470A-8AB4-365EA32F6523}"/>
              </a:ext>
            </a:extLst>
          </p:cNvPr>
          <p:cNvCxnSpPr/>
          <p:nvPr/>
        </p:nvCxnSpPr>
        <p:spPr>
          <a:xfrm flipH="1" flipV="1">
            <a:off x="5702300" y="936408"/>
            <a:ext cx="3022600" cy="384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27662B0-BE8B-41F0-93BA-95893E7313B2}"/>
              </a:ext>
            </a:extLst>
          </p:cNvPr>
          <p:cNvSpPr txBox="1"/>
          <p:nvPr/>
        </p:nvSpPr>
        <p:spPr>
          <a:xfrm>
            <a:off x="8870046" y="1247851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、为拟合命名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22BA29-0490-4BF1-9FFC-8BC5DC8D8EF5}"/>
              </a:ext>
            </a:extLst>
          </p:cNvPr>
          <p:cNvCxnSpPr>
            <a:cxnSpLocks/>
          </p:cNvCxnSpPr>
          <p:nvPr/>
        </p:nvCxnSpPr>
        <p:spPr>
          <a:xfrm flipH="1" flipV="1">
            <a:off x="5702300" y="1232791"/>
            <a:ext cx="3022600" cy="680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6F0B87-465C-435D-A394-FE7B2181EC27}"/>
              </a:ext>
            </a:extLst>
          </p:cNvPr>
          <p:cNvCxnSpPr>
            <a:cxnSpLocks/>
          </p:cNvCxnSpPr>
          <p:nvPr/>
        </p:nvCxnSpPr>
        <p:spPr>
          <a:xfrm flipH="1" flipV="1">
            <a:off x="5557154" y="1488492"/>
            <a:ext cx="3047254" cy="1254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E89C5D1-EF37-4D10-9ADA-072EF6D5E13F}"/>
              </a:ext>
            </a:extLst>
          </p:cNvPr>
          <p:cNvSpPr txBox="1"/>
          <p:nvPr/>
        </p:nvSpPr>
        <p:spPr>
          <a:xfrm>
            <a:off x="8724900" y="2558765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、选择函数类型，这里选择一元多次函数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6E9BDF-EBD8-44FA-B09D-C4FB73AD5BAE}"/>
              </a:ext>
            </a:extLst>
          </p:cNvPr>
          <p:cNvCxnSpPr>
            <a:cxnSpLocks/>
          </p:cNvCxnSpPr>
          <p:nvPr/>
        </p:nvCxnSpPr>
        <p:spPr>
          <a:xfrm flipH="1" flipV="1">
            <a:off x="4728222" y="2318359"/>
            <a:ext cx="4977349" cy="208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9197375-3F40-4943-B4DA-D7730F65F2A9}"/>
              </a:ext>
            </a:extLst>
          </p:cNvPr>
          <p:cNvSpPr txBox="1"/>
          <p:nvPr/>
        </p:nvSpPr>
        <p:spPr>
          <a:xfrm>
            <a:off x="8451997" y="4533438"/>
            <a:ext cx="363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、细选函数类型，选择</a:t>
            </a:r>
            <a:endParaRPr lang="en-US" altLang="zh-CN" b="1" dirty="0"/>
          </a:p>
          <a:p>
            <a:r>
              <a:rPr lang="en-US" altLang="zh-CN" b="1" dirty="0"/>
              <a:t>cubic polynomial</a:t>
            </a:r>
            <a:r>
              <a:rPr lang="zh-CN" altLang="en-US" b="1" dirty="0"/>
              <a:t>：一元三次函数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C19E03-075B-4F61-8203-95B79E76C70E}"/>
              </a:ext>
            </a:extLst>
          </p:cNvPr>
          <p:cNvCxnSpPr>
            <a:cxnSpLocks/>
          </p:cNvCxnSpPr>
          <p:nvPr/>
        </p:nvCxnSpPr>
        <p:spPr>
          <a:xfrm flipV="1">
            <a:off x="2700002" y="3205097"/>
            <a:ext cx="4983498" cy="1198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6764B8A-A370-4E52-A26B-0472C6EBC01B}"/>
              </a:ext>
            </a:extLst>
          </p:cNvPr>
          <p:cNvSpPr txBox="1"/>
          <p:nvPr/>
        </p:nvSpPr>
        <p:spPr>
          <a:xfrm>
            <a:off x="1744784" y="4485608"/>
            <a:ext cx="303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、选择完毕后单击</a:t>
            </a:r>
            <a:r>
              <a:rPr lang="en-US" altLang="zh-CN" b="1" dirty="0"/>
              <a:t>Apply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875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1D5225-8E23-41E6-A9B4-0DD8BDDEAC07}"/>
              </a:ext>
            </a:extLst>
          </p:cNvPr>
          <p:cNvGrpSpPr/>
          <p:nvPr/>
        </p:nvGrpSpPr>
        <p:grpSpPr>
          <a:xfrm>
            <a:off x="2344872" y="167604"/>
            <a:ext cx="7502256" cy="6522791"/>
            <a:chOff x="2344872" y="-170020"/>
            <a:chExt cx="7502256" cy="652279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0E1770F-EBEF-49B3-9944-777BDEA5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360" y="-170020"/>
              <a:ext cx="7192768" cy="6522791"/>
            </a:xfrm>
            <a:prstGeom prst="rect">
              <a:avLst/>
            </a:prstGeom>
          </p:spPr>
        </p:pic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6BDB5B9-4AD2-4A05-BBD3-8C85424F0351}"/>
                </a:ext>
              </a:extLst>
            </p:cNvPr>
            <p:cNvSpPr/>
            <p:nvPr/>
          </p:nvSpPr>
          <p:spPr>
            <a:xfrm>
              <a:off x="3404382" y="1153551"/>
              <a:ext cx="3179298" cy="109728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F380044-DE61-4EFB-8BF0-9E11BDA67D32}"/>
                </a:ext>
              </a:extLst>
            </p:cNvPr>
            <p:cNvSpPr/>
            <p:nvPr/>
          </p:nvSpPr>
          <p:spPr>
            <a:xfrm>
              <a:off x="3664634" y="2363373"/>
              <a:ext cx="2658793" cy="58732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D2959C3-4AEB-45D8-97AA-A0B6FEE1F1E1}"/>
                </a:ext>
              </a:extLst>
            </p:cNvPr>
            <p:cNvSpPr txBox="1"/>
            <p:nvPr/>
          </p:nvSpPr>
          <p:spPr>
            <a:xfrm>
              <a:off x="2344872" y="2766032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为数据集命名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218104-D3DE-43E1-BE74-8E1ADDD4BEDB}"/>
                </a:ext>
              </a:extLst>
            </p:cNvPr>
            <p:cNvSpPr txBox="1"/>
            <p:nvPr/>
          </p:nvSpPr>
          <p:spPr>
            <a:xfrm>
              <a:off x="4297680" y="727948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分别导入选择</a:t>
              </a:r>
              <a:r>
                <a:rPr lang="en-US" altLang="zh-CN" b="1" dirty="0"/>
                <a:t>x</a:t>
              </a:r>
              <a:r>
                <a:rPr lang="zh-CN" altLang="en-US" b="1" dirty="0"/>
                <a:t>与</a:t>
              </a:r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564D3F-169A-4F0D-93E5-0D86F12E7FBA}"/>
                </a:ext>
              </a:extLst>
            </p:cNvPr>
            <p:cNvSpPr txBox="1"/>
            <p:nvPr/>
          </p:nvSpPr>
          <p:spPr>
            <a:xfrm>
              <a:off x="6323427" y="4282402"/>
              <a:ext cx="2686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设置完后单击</a:t>
              </a:r>
              <a:endParaRPr lang="en-US" altLang="zh-CN" b="1" dirty="0"/>
            </a:p>
            <a:p>
              <a:r>
                <a:rPr lang="en-US" altLang="zh-CN" b="1" dirty="0"/>
                <a:t> Create data set</a:t>
              </a:r>
              <a:endParaRPr lang="zh-CN" altLang="en-US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04FF5C4-5A4F-4AA8-B21A-3C938B3DAF9D}"/>
                </a:ext>
              </a:extLst>
            </p:cNvPr>
            <p:cNvCxnSpPr/>
            <p:nvPr/>
          </p:nvCxnSpPr>
          <p:spPr>
            <a:xfrm flipH="1" flipV="1">
              <a:off x="5514535" y="3235569"/>
              <a:ext cx="736209" cy="109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109088-4E0B-4C90-8585-85586960866B}"/>
                </a:ext>
              </a:extLst>
            </p:cNvPr>
            <p:cNvSpPr txBox="1"/>
            <p:nvPr/>
          </p:nvSpPr>
          <p:spPr>
            <a:xfrm>
              <a:off x="6850711" y="3443811"/>
              <a:ext cx="2686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导入后自动生成预览图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36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6D563A67-55FF-4B83-AD47-DB8C495B267F}"/>
              </a:ext>
            </a:extLst>
          </p:cNvPr>
          <p:cNvSpPr/>
          <p:nvPr/>
        </p:nvSpPr>
        <p:spPr>
          <a:xfrm>
            <a:off x="8769748" y="2552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D1312F6-1401-49ED-A89F-3CA7EB891CAB}"/>
              </a:ext>
            </a:extLst>
          </p:cNvPr>
          <p:cNvSpPr/>
          <p:nvPr/>
        </p:nvSpPr>
        <p:spPr>
          <a:xfrm>
            <a:off x="7757317" y="1130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1B7D461-B690-429D-86EF-5AF2EEA6D0C9}"/>
              </a:ext>
            </a:extLst>
          </p:cNvPr>
          <p:cNvSpPr/>
          <p:nvPr/>
        </p:nvSpPr>
        <p:spPr>
          <a:xfrm>
            <a:off x="6694488" y="2730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7F30812-854E-4246-8972-481EBEF5D227}"/>
              </a:ext>
            </a:extLst>
          </p:cNvPr>
          <p:cNvSpPr/>
          <p:nvPr/>
        </p:nvSpPr>
        <p:spPr>
          <a:xfrm>
            <a:off x="2951164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8FF0612-B314-48F1-88DC-82B3775DDE07}"/>
              </a:ext>
            </a:extLst>
          </p:cNvPr>
          <p:cNvSpPr/>
          <p:nvPr/>
        </p:nvSpPr>
        <p:spPr>
          <a:xfrm>
            <a:off x="4295776" y="20066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39741A7-76EE-450E-B306-A2E01A140120}"/>
              </a:ext>
            </a:extLst>
          </p:cNvPr>
          <p:cNvSpPr/>
          <p:nvPr/>
        </p:nvSpPr>
        <p:spPr>
          <a:xfrm>
            <a:off x="2046891" y="240665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E0AF472-517E-4A1C-BDD6-EFB51F04B6E1}"/>
              </a:ext>
            </a:extLst>
          </p:cNvPr>
          <p:cNvSpPr/>
          <p:nvPr/>
        </p:nvSpPr>
        <p:spPr>
          <a:xfrm>
            <a:off x="5194300" y="5648127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4F5CC4A-C2F2-46DA-AA12-ECB311B1AD9F}"/>
              </a:ext>
            </a:extLst>
          </p:cNvPr>
          <p:cNvSpPr/>
          <p:nvPr/>
        </p:nvSpPr>
        <p:spPr>
          <a:xfrm>
            <a:off x="8305800" y="430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2E873B7-7FA4-4A10-BE23-F9412761AF91}"/>
              </a:ext>
            </a:extLst>
          </p:cNvPr>
          <p:cNvSpPr/>
          <p:nvPr/>
        </p:nvSpPr>
        <p:spPr>
          <a:xfrm>
            <a:off x="2706688" y="55753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C4D8C7A-889B-4465-B836-D9535D49B002}"/>
              </a:ext>
            </a:extLst>
          </p:cNvPr>
          <p:cNvSpPr/>
          <p:nvPr/>
        </p:nvSpPr>
        <p:spPr>
          <a:xfrm>
            <a:off x="9918700" y="19177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DB2576C-0754-4C8A-9AA9-5BFB64732A83}"/>
              </a:ext>
            </a:extLst>
          </p:cNvPr>
          <p:cNvSpPr/>
          <p:nvPr/>
        </p:nvSpPr>
        <p:spPr>
          <a:xfrm>
            <a:off x="5549900" y="3263900"/>
            <a:ext cx="384176" cy="355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967F82-6460-4897-8C9D-9B8D57527768}"/>
              </a:ext>
            </a:extLst>
          </p:cNvPr>
          <p:cNvGrpSpPr/>
          <p:nvPr/>
        </p:nvGrpSpPr>
        <p:grpSpPr>
          <a:xfrm>
            <a:off x="419100" y="406400"/>
            <a:ext cx="2425700" cy="698500"/>
            <a:chOff x="419100" y="406400"/>
            <a:chExt cx="2425700" cy="6985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7B4714-4A41-4126-94A9-F22C5267778D}"/>
                </a:ext>
              </a:extLst>
            </p:cNvPr>
            <p:cNvSpPr/>
            <p:nvPr/>
          </p:nvSpPr>
          <p:spPr>
            <a:xfrm>
              <a:off x="419100" y="406400"/>
              <a:ext cx="2425700" cy="698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测试数据</a:t>
              </a:r>
            </a:p>
          </p:txBody>
        </p:sp>
        <p:sp>
          <p:nvSpPr>
            <p:cNvPr id="57" name="等腰三角形 56">
              <a:extLst>
                <a:ext uri="{FF2B5EF4-FFF2-40B4-BE49-F238E27FC236}">
                  <a16:creationId xmlns:a16="http://schemas.microsoft.com/office/drawing/2014/main" id="{FD1A70C7-6AB8-4972-BD9F-E7A4F01D26EC}"/>
                </a:ext>
              </a:extLst>
            </p:cNvPr>
            <p:cNvSpPr/>
            <p:nvPr/>
          </p:nvSpPr>
          <p:spPr>
            <a:xfrm>
              <a:off x="571500" y="577850"/>
              <a:ext cx="384176" cy="355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719C7466-E5EF-4A5C-BD43-8838A4A38273}"/>
              </a:ext>
            </a:extLst>
          </p:cNvPr>
          <p:cNvSpPr/>
          <p:nvPr/>
        </p:nvSpPr>
        <p:spPr>
          <a:xfrm>
            <a:off x="419100" y="1041400"/>
            <a:ext cx="2425700" cy="698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训练数据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A7E6425-ED18-46A3-9026-561BA6781450}"/>
              </a:ext>
            </a:extLst>
          </p:cNvPr>
          <p:cNvSpPr/>
          <p:nvPr/>
        </p:nvSpPr>
        <p:spPr>
          <a:xfrm>
            <a:off x="571500" y="1206500"/>
            <a:ext cx="35560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6FB2DC3-5DD6-477F-BDC5-90107B24B98F}"/>
              </a:ext>
            </a:extLst>
          </p:cNvPr>
          <p:cNvSpPr/>
          <p:nvPr/>
        </p:nvSpPr>
        <p:spPr>
          <a:xfrm>
            <a:off x="4375150" y="2120900"/>
            <a:ext cx="2808287" cy="28082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5216AE5-CCF5-4E4A-AD29-5C7D7769CD8A}"/>
              </a:ext>
            </a:extLst>
          </p:cNvPr>
          <p:cNvSpPr/>
          <p:nvPr/>
        </p:nvSpPr>
        <p:spPr>
          <a:xfrm>
            <a:off x="3734593" y="1485900"/>
            <a:ext cx="4089400" cy="4089400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52F8A7A-E209-4E4B-8DF8-0F94F9A6B46F}"/>
              </a:ext>
            </a:extLst>
          </p:cNvPr>
          <p:cNvSpPr/>
          <p:nvPr/>
        </p:nvSpPr>
        <p:spPr>
          <a:xfrm>
            <a:off x="3170242" y="863600"/>
            <a:ext cx="5212955" cy="521295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D811D5-D789-452D-AB95-A9A9B026EBBF}"/>
              </a:ext>
            </a:extLst>
          </p:cNvPr>
          <p:cNvSpPr txBox="1"/>
          <p:nvPr/>
        </p:nvSpPr>
        <p:spPr>
          <a:xfrm>
            <a:off x="1184169" y="1836182"/>
            <a:ext cx="129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k=3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090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BD55C4-074D-4706-A242-EFDBE57376D1}"/>
              </a:ext>
            </a:extLst>
          </p:cNvPr>
          <p:cNvSpPr/>
          <p:nvPr/>
        </p:nvSpPr>
        <p:spPr>
          <a:xfrm>
            <a:off x="1295400" y="1473200"/>
            <a:ext cx="20320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r>
              <a:rPr lang="zh-CN" altLang="en-US" b="1" dirty="0"/>
              <a:t>、划分数据集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r>
              <a:rPr lang="zh-CN" altLang="en-US" b="1" dirty="0"/>
              <a:t>、选择机器学习模型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241B0D-F92F-49DD-A2EB-B664CBED7AEE}"/>
              </a:ext>
            </a:extLst>
          </p:cNvPr>
          <p:cNvSpPr/>
          <p:nvPr/>
        </p:nvSpPr>
        <p:spPr>
          <a:xfrm>
            <a:off x="4800600" y="1473200"/>
            <a:ext cx="20320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选择代价函数，训练模型的参数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E3019F-A78F-4047-A21D-E77799278053}"/>
              </a:ext>
            </a:extLst>
          </p:cNvPr>
          <p:cNvSpPr/>
          <p:nvPr/>
        </p:nvSpPr>
        <p:spPr>
          <a:xfrm>
            <a:off x="8305800" y="1473200"/>
            <a:ext cx="20320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分别算出训练集、测试集中的预测值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010F33-8042-4FE6-A062-B171CA2F955B}"/>
              </a:ext>
            </a:extLst>
          </p:cNvPr>
          <p:cNvSpPr/>
          <p:nvPr/>
        </p:nvSpPr>
        <p:spPr>
          <a:xfrm>
            <a:off x="8305800" y="3835400"/>
            <a:ext cx="20320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在训练集中评价模型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A6C15E-03C3-4BFA-BD82-E91C233CDC24}"/>
              </a:ext>
            </a:extLst>
          </p:cNvPr>
          <p:cNvSpPr/>
          <p:nvPr/>
        </p:nvSpPr>
        <p:spPr>
          <a:xfrm>
            <a:off x="4800600" y="3835400"/>
            <a:ext cx="20320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在测试集中评价模型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5547994-AC7D-4ABD-BE36-3820C68C9A9C}"/>
              </a:ext>
            </a:extLst>
          </p:cNvPr>
          <p:cNvSpPr/>
          <p:nvPr/>
        </p:nvSpPr>
        <p:spPr>
          <a:xfrm>
            <a:off x="68326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46DC4E1-177B-423A-AA69-B3368CE13748}"/>
              </a:ext>
            </a:extLst>
          </p:cNvPr>
          <p:cNvSpPr/>
          <p:nvPr/>
        </p:nvSpPr>
        <p:spPr>
          <a:xfrm>
            <a:off x="3327400" y="193040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74DE6DB-23CE-4D4F-BAE3-A793783BA628}"/>
              </a:ext>
            </a:extLst>
          </p:cNvPr>
          <p:cNvSpPr/>
          <p:nvPr/>
        </p:nvSpPr>
        <p:spPr>
          <a:xfrm rot="5400000">
            <a:off x="8699501" y="3086101"/>
            <a:ext cx="12446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74D642A-D64D-43F2-A00A-D3AC5486C58B}"/>
              </a:ext>
            </a:extLst>
          </p:cNvPr>
          <p:cNvSpPr/>
          <p:nvPr/>
        </p:nvSpPr>
        <p:spPr>
          <a:xfrm rot="10800000">
            <a:off x="6832600" y="4298950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2EE2018-8D8D-4D72-B862-82A0F1625162}"/>
              </a:ext>
            </a:extLst>
          </p:cNvPr>
          <p:cNvSpPr/>
          <p:nvPr/>
        </p:nvSpPr>
        <p:spPr>
          <a:xfrm rot="10800000">
            <a:off x="3327400" y="4298951"/>
            <a:ext cx="14732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22F45-0F47-4EFB-9CA1-AF7E9D9A90C5}"/>
              </a:ext>
            </a:extLst>
          </p:cNvPr>
          <p:cNvSpPr txBox="1"/>
          <p:nvPr/>
        </p:nvSpPr>
        <p:spPr>
          <a:xfrm>
            <a:off x="1905000" y="417778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投入使用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610DE83-3E22-440F-863E-256F760D66E0}"/>
              </a:ext>
            </a:extLst>
          </p:cNvPr>
          <p:cNvSpPr/>
          <p:nvPr/>
        </p:nvSpPr>
        <p:spPr>
          <a:xfrm rot="5400000">
            <a:off x="8985251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E69ED6-5F75-40C4-867B-0681AA5114D4}"/>
              </a:ext>
            </a:extLst>
          </p:cNvPr>
          <p:cNvSpPr txBox="1"/>
          <p:nvPr/>
        </p:nvSpPr>
        <p:spPr>
          <a:xfrm>
            <a:off x="8826500" y="568753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更换模型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833645-D0A9-42FF-87BC-657B1F9F571C}"/>
              </a:ext>
            </a:extLst>
          </p:cNvPr>
          <p:cNvSpPr txBox="1"/>
          <p:nvPr/>
        </p:nvSpPr>
        <p:spPr>
          <a:xfrm>
            <a:off x="9626600" y="510067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不满意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605C5D1-403F-4AA5-9922-89568C06ADAE}"/>
              </a:ext>
            </a:extLst>
          </p:cNvPr>
          <p:cNvSpPr txBox="1"/>
          <p:nvPr/>
        </p:nvSpPr>
        <p:spPr>
          <a:xfrm>
            <a:off x="7150101" y="38084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满意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A3BB00F-55DB-469C-83BD-4885E6D86643}"/>
              </a:ext>
            </a:extLst>
          </p:cNvPr>
          <p:cNvSpPr txBox="1"/>
          <p:nvPr/>
        </p:nvSpPr>
        <p:spPr>
          <a:xfrm>
            <a:off x="3568700" y="36978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满意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8B5C7E97-88EB-413F-8ED5-6DA15FE7A36D}"/>
              </a:ext>
            </a:extLst>
          </p:cNvPr>
          <p:cNvSpPr/>
          <p:nvPr/>
        </p:nvSpPr>
        <p:spPr>
          <a:xfrm rot="5400000">
            <a:off x="5480050" y="5162551"/>
            <a:ext cx="673100" cy="2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CC7F17C-E6F2-4476-BC34-03DDAE5D64C1}"/>
              </a:ext>
            </a:extLst>
          </p:cNvPr>
          <p:cNvSpPr txBox="1"/>
          <p:nvPr/>
        </p:nvSpPr>
        <p:spPr>
          <a:xfrm>
            <a:off x="6096000" y="50736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过拟合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499B37-23D7-462E-AE0B-85E9AC99D443}"/>
              </a:ext>
            </a:extLst>
          </p:cNvPr>
          <p:cNvSpPr txBox="1"/>
          <p:nvPr/>
        </p:nvSpPr>
        <p:spPr>
          <a:xfrm>
            <a:off x="5259388" y="568753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、采取策略</a:t>
            </a:r>
            <a:endParaRPr lang="en-US" altLang="zh-CN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、更换模型</a:t>
            </a:r>
          </a:p>
        </p:txBody>
      </p:sp>
    </p:spTree>
    <p:extLst>
      <p:ext uri="{BB962C8B-B14F-4D97-AF65-F5344CB8AC3E}">
        <p14:creationId xmlns:p14="http://schemas.microsoft.com/office/powerpoint/2010/main" val="26065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A7855B-396D-4DA3-9E48-3CC393151EC3}"/>
              </a:ext>
            </a:extLst>
          </p:cNvPr>
          <p:cNvGrpSpPr/>
          <p:nvPr/>
        </p:nvGrpSpPr>
        <p:grpSpPr>
          <a:xfrm>
            <a:off x="1685109" y="1737359"/>
            <a:ext cx="8255726" cy="3331029"/>
            <a:chOff x="1685109" y="1737359"/>
            <a:chExt cx="8255726" cy="333102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DFDA9EF-1D56-4879-8D5B-6F1E3E501A92}"/>
                </a:ext>
              </a:extLst>
            </p:cNvPr>
            <p:cNvSpPr/>
            <p:nvPr/>
          </p:nvSpPr>
          <p:spPr>
            <a:xfrm>
              <a:off x="4754881" y="2083715"/>
              <a:ext cx="2116182" cy="2638320"/>
            </a:xfrm>
            <a:custGeom>
              <a:avLst/>
              <a:gdLst>
                <a:gd name="connsiteX0" fmla="*/ 1113350 w 2116182"/>
                <a:gd name="connsiteY0" fmla="*/ 0 h 2638320"/>
                <a:gd name="connsiteX1" fmla="*/ 1172579 w 2116182"/>
                <a:gd name="connsiteY1" fmla="*/ 28002 h 2638320"/>
                <a:gd name="connsiteX2" fmla="*/ 2116182 w 2116182"/>
                <a:gd name="connsiteY2" fmla="*/ 1293034 h 2638320"/>
                <a:gd name="connsiteX3" fmla="*/ 1172579 w 2116182"/>
                <a:gd name="connsiteY3" fmla="*/ 2558066 h 2638320"/>
                <a:gd name="connsiteX4" fmla="*/ 1002832 w 2116182"/>
                <a:gd name="connsiteY4" fmla="*/ 2638320 h 2638320"/>
                <a:gd name="connsiteX5" fmla="*/ 943603 w 2116182"/>
                <a:gd name="connsiteY5" fmla="*/ 2610317 h 2638320"/>
                <a:gd name="connsiteX6" fmla="*/ 0 w 2116182"/>
                <a:gd name="connsiteY6" fmla="*/ 1345285 h 2638320"/>
                <a:gd name="connsiteX7" fmla="*/ 943603 w 2116182"/>
                <a:gd name="connsiteY7" fmla="*/ 80253 h 2638320"/>
                <a:gd name="connsiteX8" fmla="*/ 1113350 w 2116182"/>
                <a:gd name="connsiteY8" fmla="*/ 0 h 263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6182" h="2638320">
                  <a:moveTo>
                    <a:pt x="1113350" y="0"/>
                  </a:moveTo>
                  <a:lnTo>
                    <a:pt x="1172579" y="28002"/>
                  </a:lnTo>
                  <a:cubicBezTo>
                    <a:pt x="1748861" y="328690"/>
                    <a:pt x="2116182" y="783741"/>
                    <a:pt x="2116182" y="1293034"/>
                  </a:cubicBezTo>
                  <a:cubicBezTo>
                    <a:pt x="2116182" y="1802327"/>
                    <a:pt x="1748861" y="2257379"/>
                    <a:pt x="1172579" y="2558066"/>
                  </a:cubicBezTo>
                  <a:lnTo>
                    <a:pt x="1002832" y="2638320"/>
                  </a:lnTo>
                  <a:lnTo>
                    <a:pt x="943603" y="2610317"/>
                  </a:lnTo>
                  <a:cubicBezTo>
                    <a:pt x="367321" y="2309630"/>
                    <a:pt x="0" y="1854578"/>
                    <a:pt x="0" y="1345285"/>
                  </a:cubicBezTo>
                  <a:cubicBezTo>
                    <a:pt x="0" y="835992"/>
                    <a:pt x="367321" y="380941"/>
                    <a:pt x="943603" y="80253"/>
                  </a:cubicBezTo>
                  <a:lnTo>
                    <a:pt x="1113350" y="0"/>
                  </a:ln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988FB97-7D19-4503-B3F0-1AFF4DA907CD}"/>
                </a:ext>
              </a:extLst>
            </p:cNvPr>
            <p:cNvSpPr/>
            <p:nvPr/>
          </p:nvSpPr>
          <p:spPr>
            <a:xfrm>
              <a:off x="1685109" y="1737359"/>
              <a:ext cx="4183122" cy="3278778"/>
            </a:xfrm>
            <a:custGeom>
              <a:avLst/>
              <a:gdLst>
                <a:gd name="connsiteX0" fmla="*/ 2592977 w 4183122"/>
                <a:gd name="connsiteY0" fmla="*/ 0 h 3278778"/>
                <a:gd name="connsiteX1" fmla="*/ 4042735 w 4183122"/>
                <a:gd name="connsiteY1" fmla="*/ 279982 h 3278778"/>
                <a:gd name="connsiteX2" fmla="*/ 4183122 w 4183122"/>
                <a:gd name="connsiteY2" fmla="*/ 346355 h 3278778"/>
                <a:gd name="connsiteX3" fmla="*/ 4013375 w 4183122"/>
                <a:gd name="connsiteY3" fmla="*/ 426608 h 3278778"/>
                <a:gd name="connsiteX4" fmla="*/ 3069772 w 4183122"/>
                <a:gd name="connsiteY4" fmla="*/ 1691640 h 3278778"/>
                <a:gd name="connsiteX5" fmla="*/ 4013375 w 4183122"/>
                <a:gd name="connsiteY5" fmla="*/ 2956672 h 3278778"/>
                <a:gd name="connsiteX6" fmla="*/ 4072604 w 4183122"/>
                <a:gd name="connsiteY6" fmla="*/ 2984675 h 3278778"/>
                <a:gd name="connsiteX7" fmla="*/ 4042735 w 4183122"/>
                <a:gd name="connsiteY7" fmla="*/ 2998796 h 3278778"/>
                <a:gd name="connsiteX8" fmla="*/ 2592977 w 4183122"/>
                <a:gd name="connsiteY8" fmla="*/ 3278778 h 3278778"/>
                <a:gd name="connsiteX9" fmla="*/ 0 w 4183122"/>
                <a:gd name="connsiteY9" fmla="*/ 1639389 h 3278778"/>
                <a:gd name="connsiteX10" fmla="*/ 2592977 w 4183122"/>
                <a:gd name="connsiteY10" fmla="*/ 0 h 327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83122" h="3278778">
                  <a:moveTo>
                    <a:pt x="2592977" y="0"/>
                  </a:moveTo>
                  <a:cubicBezTo>
                    <a:pt x="3130000" y="0"/>
                    <a:pt x="3628894" y="103216"/>
                    <a:pt x="4042735" y="279982"/>
                  </a:cubicBezTo>
                  <a:lnTo>
                    <a:pt x="4183122" y="346355"/>
                  </a:lnTo>
                  <a:lnTo>
                    <a:pt x="4013375" y="426608"/>
                  </a:lnTo>
                  <a:cubicBezTo>
                    <a:pt x="3437093" y="727296"/>
                    <a:pt x="3069772" y="1182347"/>
                    <a:pt x="3069772" y="1691640"/>
                  </a:cubicBezTo>
                  <a:cubicBezTo>
                    <a:pt x="3069772" y="2200933"/>
                    <a:pt x="3437093" y="2655985"/>
                    <a:pt x="4013375" y="2956672"/>
                  </a:cubicBezTo>
                  <a:lnTo>
                    <a:pt x="4072604" y="2984675"/>
                  </a:lnTo>
                  <a:lnTo>
                    <a:pt x="4042735" y="2998796"/>
                  </a:lnTo>
                  <a:cubicBezTo>
                    <a:pt x="3628894" y="3175562"/>
                    <a:pt x="3130000" y="3278778"/>
                    <a:pt x="2592977" y="3278778"/>
                  </a:cubicBezTo>
                  <a:cubicBezTo>
                    <a:pt x="1160915" y="3278778"/>
                    <a:pt x="0" y="2544799"/>
                    <a:pt x="0" y="1639389"/>
                  </a:cubicBezTo>
                  <a:cubicBezTo>
                    <a:pt x="0" y="733979"/>
                    <a:pt x="1160915" y="0"/>
                    <a:pt x="2592977" y="0"/>
                  </a:cubicBez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F01D1D2-DF2C-4AB6-8917-9AFD61E55696}"/>
                </a:ext>
              </a:extLst>
            </p:cNvPr>
            <p:cNvSpPr/>
            <p:nvPr/>
          </p:nvSpPr>
          <p:spPr>
            <a:xfrm>
              <a:off x="5757713" y="1789610"/>
              <a:ext cx="4183122" cy="3278778"/>
            </a:xfrm>
            <a:custGeom>
              <a:avLst/>
              <a:gdLst>
                <a:gd name="connsiteX0" fmla="*/ 1590145 w 4183122"/>
                <a:gd name="connsiteY0" fmla="*/ 0 h 3278778"/>
                <a:gd name="connsiteX1" fmla="*/ 4183122 w 4183122"/>
                <a:gd name="connsiteY1" fmla="*/ 1639389 h 3278778"/>
                <a:gd name="connsiteX2" fmla="*/ 1590145 w 4183122"/>
                <a:gd name="connsiteY2" fmla="*/ 3278778 h 3278778"/>
                <a:gd name="connsiteX3" fmla="*/ 140387 w 4183122"/>
                <a:gd name="connsiteY3" fmla="*/ 2998796 h 3278778"/>
                <a:gd name="connsiteX4" fmla="*/ 0 w 4183122"/>
                <a:gd name="connsiteY4" fmla="*/ 2932424 h 3278778"/>
                <a:gd name="connsiteX5" fmla="*/ 169747 w 4183122"/>
                <a:gd name="connsiteY5" fmla="*/ 2852170 h 3278778"/>
                <a:gd name="connsiteX6" fmla="*/ 1113350 w 4183122"/>
                <a:gd name="connsiteY6" fmla="*/ 1587138 h 3278778"/>
                <a:gd name="connsiteX7" fmla="*/ 169747 w 4183122"/>
                <a:gd name="connsiteY7" fmla="*/ 322106 h 3278778"/>
                <a:gd name="connsiteX8" fmla="*/ 110518 w 4183122"/>
                <a:gd name="connsiteY8" fmla="*/ 294104 h 3278778"/>
                <a:gd name="connsiteX9" fmla="*/ 140387 w 4183122"/>
                <a:gd name="connsiteY9" fmla="*/ 279982 h 3278778"/>
                <a:gd name="connsiteX10" fmla="*/ 1590145 w 4183122"/>
                <a:gd name="connsiteY10" fmla="*/ 0 h 327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83122" h="3278778">
                  <a:moveTo>
                    <a:pt x="1590145" y="0"/>
                  </a:moveTo>
                  <a:cubicBezTo>
                    <a:pt x="3022207" y="0"/>
                    <a:pt x="4183122" y="733979"/>
                    <a:pt x="4183122" y="1639389"/>
                  </a:cubicBezTo>
                  <a:cubicBezTo>
                    <a:pt x="4183122" y="2544799"/>
                    <a:pt x="3022207" y="3278778"/>
                    <a:pt x="1590145" y="3278778"/>
                  </a:cubicBezTo>
                  <a:cubicBezTo>
                    <a:pt x="1053122" y="3278778"/>
                    <a:pt x="554229" y="3175562"/>
                    <a:pt x="140387" y="2998796"/>
                  </a:cubicBezTo>
                  <a:lnTo>
                    <a:pt x="0" y="2932424"/>
                  </a:lnTo>
                  <a:lnTo>
                    <a:pt x="169747" y="2852170"/>
                  </a:lnTo>
                  <a:cubicBezTo>
                    <a:pt x="746029" y="2551483"/>
                    <a:pt x="1113350" y="2096431"/>
                    <a:pt x="1113350" y="1587138"/>
                  </a:cubicBezTo>
                  <a:cubicBezTo>
                    <a:pt x="1113350" y="1077845"/>
                    <a:pt x="746029" y="622794"/>
                    <a:pt x="169747" y="322106"/>
                  </a:cubicBezTo>
                  <a:lnTo>
                    <a:pt x="110518" y="294104"/>
                  </a:lnTo>
                  <a:lnTo>
                    <a:pt x="140387" y="279982"/>
                  </a:lnTo>
                  <a:cubicBezTo>
                    <a:pt x="554229" y="103216"/>
                    <a:pt x="1053122" y="0"/>
                    <a:pt x="1590145" y="0"/>
                  </a:cubicBezTo>
                  <a:close/>
                </a:path>
              </a:pathLst>
            </a:cu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73C8D1C-1178-4C3B-A908-267AC60240C5}"/>
              </a:ext>
            </a:extLst>
          </p:cNvPr>
          <p:cNvSpPr txBox="1"/>
          <p:nvPr/>
        </p:nvSpPr>
        <p:spPr>
          <a:xfrm>
            <a:off x="3161212" y="929341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人工智能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B7CC0E-18A1-4850-AD57-E7C8285890F9}"/>
              </a:ext>
            </a:extLst>
          </p:cNvPr>
          <p:cNvSpPr txBox="1"/>
          <p:nvPr/>
        </p:nvSpPr>
        <p:spPr>
          <a:xfrm>
            <a:off x="6871063" y="929341"/>
            <a:ext cx="244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数据挖掘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FA3FB4-C3CA-4E19-BA3A-79B25E2CE8A1}"/>
              </a:ext>
            </a:extLst>
          </p:cNvPr>
          <p:cNvSpPr txBox="1"/>
          <p:nvPr/>
        </p:nvSpPr>
        <p:spPr>
          <a:xfrm>
            <a:off x="2663994" y="2587267"/>
            <a:ext cx="2442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专家系统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机器人系统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模糊控制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81A827-7976-49C6-8BC3-3E31A3B68BCB}"/>
              </a:ext>
            </a:extLst>
          </p:cNvPr>
          <p:cNvSpPr txBox="1"/>
          <p:nvPr/>
        </p:nvSpPr>
        <p:spPr>
          <a:xfrm>
            <a:off x="7471954" y="2716273"/>
            <a:ext cx="184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数据库技术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数据仓库</a:t>
            </a:r>
            <a:endParaRPr lang="en-US" altLang="zh-CN" sz="2400" b="1" dirty="0"/>
          </a:p>
          <a:p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828B13-8979-4D04-91BA-153F6C0FC653}"/>
              </a:ext>
            </a:extLst>
          </p:cNvPr>
          <p:cNvSpPr/>
          <p:nvPr/>
        </p:nvSpPr>
        <p:spPr>
          <a:xfrm>
            <a:off x="5315016" y="2828834"/>
            <a:ext cx="1054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数据驱动方法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94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D1784C-163C-40A4-A027-36DC4E08F43F}"/>
              </a:ext>
            </a:extLst>
          </p:cNvPr>
          <p:cNvSpPr/>
          <p:nvPr/>
        </p:nvSpPr>
        <p:spPr>
          <a:xfrm>
            <a:off x="1410789" y="718457"/>
            <a:ext cx="8934994" cy="55909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386601-9651-4448-BB58-90EF7438C6E9}"/>
              </a:ext>
            </a:extLst>
          </p:cNvPr>
          <p:cNvSpPr/>
          <p:nvPr/>
        </p:nvSpPr>
        <p:spPr>
          <a:xfrm>
            <a:off x="1410789" y="2207623"/>
            <a:ext cx="7929154" cy="41017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854FA-7366-4565-8904-B1F8DC117670}"/>
              </a:ext>
            </a:extLst>
          </p:cNvPr>
          <p:cNvSpPr/>
          <p:nvPr/>
        </p:nvSpPr>
        <p:spPr>
          <a:xfrm>
            <a:off x="1410789" y="3788229"/>
            <a:ext cx="6466114" cy="252113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5CC1DC-2FF0-4994-935D-DCC4905E3E28}"/>
              </a:ext>
            </a:extLst>
          </p:cNvPr>
          <p:cNvSpPr txBox="1"/>
          <p:nvPr/>
        </p:nvSpPr>
        <p:spPr>
          <a:xfrm>
            <a:off x="1658983" y="1047542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人工智能</a:t>
            </a:r>
            <a:r>
              <a:rPr lang="zh-CN" altLang="en-US" sz="2400" dirty="0"/>
              <a:t>：赋予计算机听觉</a:t>
            </a:r>
            <a:r>
              <a:rPr lang="en-US" altLang="zh-CN" sz="2400" dirty="0"/>
              <a:t>/</a:t>
            </a:r>
            <a:r>
              <a:rPr lang="zh-CN" altLang="en-US" sz="2400" dirty="0"/>
              <a:t>视觉</a:t>
            </a:r>
            <a:r>
              <a:rPr lang="en-US" altLang="zh-CN" sz="2400" dirty="0"/>
              <a:t>/</a:t>
            </a:r>
            <a:r>
              <a:rPr lang="zh-CN" altLang="en-US" sz="2400" dirty="0"/>
              <a:t>触觉</a:t>
            </a:r>
            <a:r>
              <a:rPr lang="en-US" altLang="zh-CN" sz="2400" dirty="0"/>
              <a:t>/</a:t>
            </a:r>
            <a:r>
              <a:rPr lang="zh-CN" altLang="en-US" sz="2400" dirty="0"/>
              <a:t>推理等能力</a:t>
            </a:r>
            <a:endParaRPr lang="en-US" altLang="zh-CN" sz="2400" dirty="0"/>
          </a:p>
          <a:p>
            <a:r>
              <a:rPr lang="en-US" altLang="zh-CN" sz="2400" dirty="0"/>
              <a:t>	        </a:t>
            </a:r>
            <a:r>
              <a:rPr lang="zh-CN" altLang="en-US" sz="2000" dirty="0"/>
              <a:t>更像是一门科学、包括计算机视觉、音频处理等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63EFB4-238A-4BA1-89D0-458B138B870A}"/>
              </a:ext>
            </a:extLst>
          </p:cNvPr>
          <p:cNvSpPr txBox="1"/>
          <p:nvPr/>
        </p:nvSpPr>
        <p:spPr>
          <a:xfrm>
            <a:off x="1658983" y="2526159"/>
            <a:ext cx="843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机器学习</a:t>
            </a:r>
            <a:r>
              <a:rPr lang="zh-CN" altLang="en-US" sz="2400" dirty="0"/>
              <a:t>：人工智能的计算方法之一</a:t>
            </a:r>
            <a:br>
              <a:rPr lang="en-US" altLang="zh-CN" sz="2400" dirty="0"/>
            </a:br>
            <a:r>
              <a:rPr lang="en-US" altLang="zh-CN" sz="2400" dirty="0"/>
              <a:t>	       </a:t>
            </a:r>
            <a:r>
              <a:rPr lang="zh-CN" altLang="en-US" sz="2000" dirty="0"/>
              <a:t>包括线性回归、贝叶斯分类器、神经网络、</a:t>
            </a:r>
            <a:r>
              <a:rPr lang="en-US" altLang="zh-CN" sz="2000" dirty="0"/>
              <a:t>KNN</a:t>
            </a:r>
            <a:r>
              <a:rPr lang="zh-CN" altLang="en-US" sz="2000" dirty="0"/>
              <a:t>邻近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C9A0A4-0E0E-4570-933B-3BF479F0D91B}"/>
              </a:ext>
            </a:extLst>
          </p:cNvPr>
          <p:cNvSpPr txBox="1"/>
          <p:nvPr/>
        </p:nvSpPr>
        <p:spPr>
          <a:xfrm>
            <a:off x="1658983" y="4027658"/>
            <a:ext cx="84386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深度学习</a:t>
            </a:r>
            <a:r>
              <a:rPr lang="zh-CN" altLang="en-US" sz="2400" dirty="0"/>
              <a:t>：进行大数据机器学习的一种方法</a:t>
            </a:r>
            <a:endParaRPr lang="en-US" altLang="zh-CN" sz="2400" dirty="0"/>
          </a:p>
          <a:p>
            <a:r>
              <a:rPr lang="en-US" altLang="zh-CN" sz="2400" dirty="0"/>
              <a:t>	       </a:t>
            </a:r>
            <a:r>
              <a:rPr lang="en-US" altLang="zh-CN" sz="2000" dirty="0"/>
              <a:t> </a:t>
            </a:r>
            <a:r>
              <a:rPr lang="zh-CN" altLang="en-US" sz="2000" dirty="0"/>
              <a:t>包括卷积神经网络、多层感知器、深度</a:t>
            </a:r>
            <a:endParaRPr lang="en-US" altLang="zh-CN" sz="2000" dirty="0"/>
          </a:p>
          <a:p>
            <a:r>
              <a:rPr lang="en-US" altLang="zh-CN" sz="2000" dirty="0"/>
              <a:t>	         </a:t>
            </a:r>
            <a:r>
              <a:rPr lang="zh-CN" altLang="en-US" sz="2000" dirty="0"/>
              <a:t>循环网络、深度</a:t>
            </a:r>
            <a:r>
              <a:rPr lang="en-US" altLang="zh-CN" sz="2000" dirty="0"/>
              <a:t>Q</a:t>
            </a:r>
            <a:r>
              <a:rPr lang="zh-CN" altLang="en-US" sz="2000" dirty="0"/>
              <a:t>网络等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6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3023E8F-CBE6-4DCF-939B-2704515E2490}"/>
              </a:ext>
            </a:extLst>
          </p:cNvPr>
          <p:cNvSpPr/>
          <p:nvPr/>
        </p:nvSpPr>
        <p:spPr>
          <a:xfrm rot="16200000">
            <a:off x="8322758" y="3616357"/>
            <a:ext cx="159107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36BC8A-D4E4-4D67-A5EC-B0BB80E052B5}"/>
              </a:ext>
            </a:extLst>
          </p:cNvPr>
          <p:cNvSpPr/>
          <p:nvPr/>
        </p:nvSpPr>
        <p:spPr>
          <a:xfrm>
            <a:off x="8865640" y="2487718"/>
            <a:ext cx="505307" cy="471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71" y="2723366"/>
            <a:ext cx="2950343" cy="1215588"/>
          </a:xfrm>
          <a:prstGeom prst="bentConnector2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323310-3710-4FF3-94D4-8A48D1BF47CF}"/>
              </a:ext>
            </a:extLst>
          </p:cNvPr>
          <p:cNvSpPr/>
          <p:nvPr/>
        </p:nvSpPr>
        <p:spPr>
          <a:xfrm rot="5400000">
            <a:off x="8629816" y="1700730"/>
            <a:ext cx="996884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00F25B-7BD7-4266-B42D-7FA1A5ABA8FD}"/>
              </a:ext>
            </a:extLst>
          </p:cNvPr>
          <p:cNvSpPr txBox="1"/>
          <p:nvPr/>
        </p:nvSpPr>
        <p:spPr>
          <a:xfrm>
            <a:off x="7450016" y="74321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实测输出</a:t>
            </a:r>
            <a:r>
              <a:rPr lang="en-US" altLang="zh-CN" sz="2800" dirty="0"/>
              <a:t>/</a:t>
            </a:r>
            <a:r>
              <a:rPr lang="zh-CN" altLang="en-US" sz="2800" dirty="0"/>
              <a:t>已有输出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E5D645-B93E-4CCA-8584-69C7B149CF11}"/>
              </a:ext>
            </a:extLst>
          </p:cNvPr>
          <p:cNvSpPr txBox="1"/>
          <p:nvPr/>
        </p:nvSpPr>
        <p:spPr>
          <a:xfrm>
            <a:off x="9720775" y="2294167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DE574E-C9A8-4A86-8FB6-6475644275F0}"/>
              </a:ext>
            </a:extLst>
          </p:cNvPr>
          <p:cNvSpPr txBox="1"/>
          <p:nvPr/>
        </p:nvSpPr>
        <p:spPr>
          <a:xfrm>
            <a:off x="6443003" y="198269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误差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11593" y="2855543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C023A0-B0DA-4816-B6D5-611A6A94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9" y="3017801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1077852" y="3925185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6E6310-2DEA-4A36-9111-538075DCFF3D}"/>
              </a:ext>
            </a:extLst>
          </p:cNvPr>
          <p:cNvSpPr txBox="1"/>
          <p:nvPr/>
        </p:nvSpPr>
        <p:spPr>
          <a:xfrm>
            <a:off x="4843975" y="3227431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总结输入特征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46A3EA-5F86-445D-A45E-6D5E792DA941}"/>
              </a:ext>
            </a:extLst>
          </p:cNvPr>
          <p:cNvSpPr txBox="1"/>
          <p:nvPr/>
        </p:nvSpPr>
        <p:spPr>
          <a:xfrm>
            <a:off x="5915297" y="5365223"/>
            <a:ext cx="4966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通常用于聚类方面的问题</a:t>
            </a:r>
          </a:p>
        </p:txBody>
      </p:sp>
    </p:spTree>
    <p:extLst>
      <p:ext uri="{BB962C8B-B14F-4D97-AF65-F5344CB8AC3E}">
        <p14:creationId xmlns:p14="http://schemas.microsoft.com/office/powerpoint/2010/main" val="26799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3CCF00-9526-43BF-9D6F-25629DCE986D}"/>
              </a:ext>
            </a:extLst>
          </p:cNvPr>
          <p:cNvSpPr/>
          <p:nvPr/>
        </p:nvSpPr>
        <p:spPr>
          <a:xfrm>
            <a:off x="3994218" y="3938954"/>
            <a:ext cx="3842158" cy="1371599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机器学习模型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9729B0A-95B7-4930-A59A-F85CCEC0B7D9}"/>
              </a:ext>
            </a:extLst>
          </p:cNvPr>
          <p:cNvSpPr/>
          <p:nvPr/>
        </p:nvSpPr>
        <p:spPr>
          <a:xfrm>
            <a:off x="7836376" y="4448405"/>
            <a:ext cx="2916532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3DACC4-0073-4BB7-A9B4-1FCCC727FA6D}"/>
              </a:ext>
            </a:extLst>
          </p:cNvPr>
          <p:cNvSpPr/>
          <p:nvPr/>
        </p:nvSpPr>
        <p:spPr>
          <a:xfrm>
            <a:off x="1439091" y="4448405"/>
            <a:ext cx="2555127" cy="3526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F949977-910D-4297-9095-8DE938E425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5297" y="2457266"/>
            <a:ext cx="4894877" cy="1481688"/>
          </a:xfrm>
          <a:prstGeom prst="bentConnector3">
            <a:avLst>
              <a:gd name="adj1" fmla="val 10058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74F7F-E8D2-40C0-8EA2-902A0DF4ADD3}"/>
              </a:ext>
            </a:extLst>
          </p:cNvPr>
          <p:cNvSpPr txBox="1"/>
          <p:nvPr/>
        </p:nvSpPr>
        <p:spPr>
          <a:xfrm>
            <a:off x="958193" y="3868914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CF42E-BB51-41B8-84F9-53C6DA444BF1}"/>
              </a:ext>
            </a:extLst>
          </p:cNvPr>
          <p:cNvSpPr txBox="1"/>
          <p:nvPr/>
        </p:nvSpPr>
        <p:spPr>
          <a:xfrm>
            <a:off x="10152185" y="3799889"/>
            <a:ext cx="1758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9AF35A-13CA-46BA-86C4-4A1F57AD53EF}"/>
              </a:ext>
            </a:extLst>
          </p:cNvPr>
          <p:cNvSpPr txBox="1"/>
          <p:nvPr/>
        </p:nvSpPr>
        <p:spPr>
          <a:xfrm>
            <a:off x="6096000" y="2694379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修正模型参数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464B32-4BCF-4678-9772-8F69E51EC5ED}"/>
              </a:ext>
            </a:extLst>
          </p:cNvPr>
          <p:cNvSpPr txBox="1"/>
          <p:nvPr/>
        </p:nvSpPr>
        <p:spPr>
          <a:xfrm>
            <a:off x="9055492" y="1661708"/>
            <a:ext cx="370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输出的评价指标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67E1641-6D4E-44A9-8E0E-F0C7FBB5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05" y="2813399"/>
            <a:ext cx="520467" cy="5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E51C16-073F-411C-B94F-45C8FA050C0B}"/>
              </a:ext>
            </a:extLst>
          </p:cNvPr>
          <p:cNvSpPr/>
          <p:nvPr/>
        </p:nvSpPr>
        <p:spPr>
          <a:xfrm>
            <a:off x="406400" y="3086100"/>
            <a:ext cx="11379200" cy="6858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F09A9-7E82-4B92-B78E-E45260B2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7" y="1528929"/>
            <a:ext cx="9797401" cy="3905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1E0113-EF1A-47B0-A579-0C3DC4CB029D}"/>
              </a:ext>
            </a:extLst>
          </p:cNvPr>
          <p:cNvSpPr txBox="1"/>
          <p:nvPr/>
        </p:nvSpPr>
        <p:spPr>
          <a:xfrm>
            <a:off x="638499" y="782570"/>
            <a:ext cx="486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梅花鹿样本数据：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99D209-AE31-4CD5-A08D-7F3B4E2F244A}"/>
              </a:ext>
            </a:extLst>
          </p:cNvPr>
          <p:cNvSpPr/>
          <p:nvPr/>
        </p:nvSpPr>
        <p:spPr>
          <a:xfrm>
            <a:off x="2438400" y="1343464"/>
            <a:ext cx="2171700" cy="8551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964A226-3F00-42B5-A7FA-E4DFF5AED198}"/>
              </a:ext>
            </a:extLst>
          </p:cNvPr>
          <p:cNvGrpSpPr/>
          <p:nvPr/>
        </p:nvGrpSpPr>
        <p:grpSpPr>
          <a:xfrm>
            <a:off x="3524250" y="782570"/>
            <a:ext cx="3254051" cy="560894"/>
            <a:chOff x="3524250" y="782570"/>
            <a:chExt cx="3254051" cy="560894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1E5507E-80B7-46C7-B414-9C6C09294253}"/>
                </a:ext>
              </a:extLst>
            </p:cNvPr>
            <p:cNvCxnSpPr/>
            <p:nvPr/>
          </p:nvCxnSpPr>
          <p:spPr>
            <a:xfrm>
              <a:off x="4724400" y="782570"/>
              <a:ext cx="20539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6E51BBD-74BA-456E-9ACA-4802B662EC9B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524250" y="782570"/>
              <a:ext cx="1200150" cy="560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A04BFF-F16E-4DFA-B831-BF25BA5E317D}"/>
              </a:ext>
            </a:extLst>
          </p:cNvPr>
          <p:cNvGrpSpPr/>
          <p:nvPr/>
        </p:nvGrpSpPr>
        <p:grpSpPr>
          <a:xfrm>
            <a:off x="406400" y="3429000"/>
            <a:ext cx="2032000" cy="1231900"/>
            <a:chOff x="406400" y="3429000"/>
            <a:chExt cx="2032000" cy="12319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6846F00-5B96-4B5E-8DBA-21525FA7830F}"/>
                </a:ext>
              </a:extLst>
            </p:cNvPr>
            <p:cNvCxnSpPr/>
            <p:nvPr/>
          </p:nvCxnSpPr>
          <p:spPr>
            <a:xfrm>
              <a:off x="938375" y="4659380"/>
              <a:ext cx="15000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5AB456-417E-4E96-A95E-B79E5422CDFE}"/>
                </a:ext>
              </a:extLst>
            </p:cNvPr>
            <p:cNvCxnSpPr>
              <a:endCxn id="8" idx="1"/>
            </p:cNvCxnSpPr>
            <p:nvPr/>
          </p:nvCxnSpPr>
          <p:spPr>
            <a:xfrm flipH="1" flipV="1">
              <a:off x="406400" y="3429000"/>
              <a:ext cx="546100" cy="1231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952B7C7E-FACC-44EA-B3A1-177056018033}"/>
              </a:ext>
            </a:extLst>
          </p:cNvPr>
          <p:cNvSpPr txBox="1"/>
          <p:nvPr/>
        </p:nvSpPr>
        <p:spPr>
          <a:xfrm>
            <a:off x="5449888" y="284328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特征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18935E-AF0F-4DA8-A63D-7F369BA08B4A}"/>
              </a:ext>
            </a:extLst>
          </p:cNvPr>
          <p:cNvSpPr txBox="1"/>
          <p:nvPr/>
        </p:nvSpPr>
        <p:spPr>
          <a:xfrm>
            <a:off x="333375" y="48037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个体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E84B3F-487E-420B-8EE6-01FA93AD35D4}"/>
              </a:ext>
            </a:extLst>
          </p:cNvPr>
          <p:cNvSpPr/>
          <p:nvPr/>
        </p:nvSpPr>
        <p:spPr>
          <a:xfrm>
            <a:off x="1160787" y="1943100"/>
            <a:ext cx="9797401" cy="34913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E2C871-30CA-46E1-8082-580CC09BD4FD}"/>
              </a:ext>
            </a:extLst>
          </p:cNvPr>
          <p:cNvSpPr txBox="1"/>
          <p:nvPr/>
        </p:nvSpPr>
        <p:spPr>
          <a:xfrm>
            <a:off x="10033000" y="5671304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样本</a:t>
            </a:r>
          </a:p>
        </p:txBody>
      </p:sp>
    </p:spTree>
    <p:extLst>
      <p:ext uri="{BB962C8B-B14F-4D97-AF65-F5344CB8AC3E}">
        <p14:creationId xmlns:p14="http://schemas.microsoft.com/office/powerpoint/2010/main" val="20727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D0B4B9F5-A449-450F-9A62-090367A5FE67}"/>
              </a:ext>
            </a:extLst>
          </p:cNvPr>
          <p:cNvSpPr/>
          <p:nvPr/>
        </p:nvSpPr>
        <p:spPr>
          <a:xfrm>
            <a:off x="1345474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014421-0BB4-4AFA-895E-76A536B18F49}"/>
              </a:ext>
            </a:extLst>
          </p:cNvPr>
          <p:cNvSpPr/>
          <p:nvPr/>
        </p:nvSpPr>
        <p:spPr>
          <a:xfrm>
            <a:off x="2782389" y="2214155"/>
            <a:ext cx="2638697" cy="164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计算训练集的拟合优度</a:t>
            </a:r>
            <a:endParaRPr lang="en-US" altLang="zh-CN" dirty="0"/>
          </a:p>
          <a:p>
            <a:pPr algn="ctr"/>
            <a:r>
              <a:rPr lang="zh-CN" altLang="en-US" dirty="0"/>
              <a:t>如：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en-US" altLang="zh-CN" dirty="0"/>
              <a:t>        MSE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F84801-6AAF-428F-81C9-85C7F6EDC05B}"/>
              </a:ext>
            </a:extLst>
          </p:cNvPr>
          <p:cNvSpPr txBox="1"/>
          <p:nvPr/>
        </p:nvSpPr>
        <p:spPr>
          <a:xfrm>
            <a:off x="130630" y="2300913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训练完后的模型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AEC3946-128F-47F8-BAE8-D30CC5414AAF}"/>
              </a:ext>
            </a:extLst>
          </p:cNvPr>
          <p:cNvSpPr/>
          <p:nvPr/>
        </p:nvSpPr>
        <p:spPr>
          <a:xfrm>
            <a:off x="5434148" y="2849336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22BB8-7078-4983-86DF-2CF43C039604}"/>
              </a:ext>
            </a:extLst>
          </p:cNvPr>
          <p:cNvSpPr txBox="1"/>
          <p:nvPr/>
        </p:nvSpPr>
        <p:spPr>
          <a:xfrm>
            <a:off x="5708468" y="2376458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9FEFD2-0599-466A-8A70-994ACC76DD6F}"/>
              </a:ext>
            </a:extLst>
          </p:cNvPr>
          <p:cNvSpPr/>
          <p:nvPr/>
        </p:nvSpPr>
        <p:spPr>
          <a:xfrm>
            <a:off x="6884125" y="2213173"/>
            <a:ext cx="2638697" cy="164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计算测试集的拟合优度</a:t>
            </a:r>
            <a:endParaRPr lang="en-US" altLang="zh-CN" dirty="0"/>
          </a:p>
          <a:p>
            <a:pPr algn="ctr"/>
            <a:r>
              <a:rPr lang="zh-CN" altLang="en-US" dirty="0"/>
              <a:t>如：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  <a:endParaRPr lang="en-US" altLang="zh-CN" dirty="0"/>
          </a:p>
          <a:p>
            <a:pPr algn="ctr"/>
            <a:r>
              <a:rPr lang="en-US" altLang="zh-CN" dirty="0"/>
              <a:t>        MSE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86DBE01-3E9E-489C-9937-2C6BF8A19A37}"/>
              </a:ext>
            </a:extLst>
          </p:cNvPr>
          <p:cNvSpPr/>
          <p:nvPr/>
        </p:nvSpPr>
        <p:spPr>
          <a:xfrm>
            <a:off x="9522822" y="2762578"/>
            <a:ext cx="1436915" cy="375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29BA3B-24C6-4E7B-9992-D655FFE8D217}"/>
              </a:ext>
            </a:extLst>
          </p:cNvPr>
          <p:cNvSpPr txBox="1"/>
          <p:nvPr/>
        </p:nvSpPr>
        <p:spPr>
          <a:xfrm>
            <a:off x="10384970" y="2213173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投入使用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C4D1AE-CB3C-425D-BABB-0474270CB35B}"/>
              </a:ext>
            </a:extLst>
          </p:cNvPr>
          <p:cNvSpPr txBox="1"/>
          <p:nvPr/>
        </p:nvSpPr>
        <p:spPr>
          <a:xfrm>
            <a:off x="345663" y="1283789"/>
            <a:ext cx="343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单个模型的评价方法：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435AAA9-08BF-49E3-9339-F6B62EF1F0DE}"/>
              </a:ext>
            </a:extLst>
          </p:cNvPr>
          <p:cNvSpPr/>
          <p:nvPr/>
        </p:nvSpPr>
        <p:spPr>
          <a:xfrm rot="5400000">
            <a:off x="3681962" y="4139163"/>
            <a:ext cx="898288" cy="333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DF3564-97B4-4CD5-BC88-869D7192014E}"/>
              </a:ext>
            </a:extLst>
          </p:cNvPr>
          <p:cNvSpPr/>
          <p:nvPr/>
        </p:nvSpPr>
        <p:spPr>
          <a:xfrm>
            <a:off x="2769327" y="4743988"/>
            <a:ext cx="2638697" cy="1645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重新选择模型</a:t>
            </a:r>
            <a:endParaRPr lang="en-US" altLang="zh-CN" dirty="0"/>
          </a:p>
          <a:p>
            <a:pPr algn="ctr"/>
            <a:r>
              <a:rPr lang="zh-CN" altLang="en-US" dirty="0"/>
              <a:t>如换用非线性回归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37856E-0760-4FDC-825D-1CEDF376B40C}"/>
              </a:ext>
            </a:extLst>
          </p:cNvPr>
          <p:cNvSpPr txBox="1"/>
          <p:nvPr/>
        </p:nvSpPr>
        <p:spPr>
          <a:xfrm>
            <a:off x="4389119" y="404210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拒绝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1934017-ABDC-4F94-A205-AEE5454709D4}"/>
              </a:ext>
            </a:extLst>
          </p:cNvPr>
          <p:cNvCxnSpPr>
            <a:stCxn id="16" idx="1"/>
            <a:endCxn id="4" idx="1"/>
          </p:cNvCxnSpPr>
          <p:nvPr/>
        </p:nvCxnSpPr>
        <p:spPr>
          <a:xfrm rot="10800000">
            <a:off x="1345475" y="3037116"/>
            <a:ext cx="1423853" cy="2529833"/>
          </a:xfrm>
          <a:prstGeom prst="bentConnector3">
            <a:avLst>
              <a:gd name="adj1" fmla="val 116055"/>
            </a:avLst>
          </a:prstGeom>
          <a:ln w="215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511</Words>
  <Application>Microsoft Office PowerPoint</Application>
  <PresentationFormat>宽屏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43</cp:revision>
  <dcterms:created xsi:type="dcterms:W3CDTF">2020-01-12T00:46:06Z</dcterms:created>
  <dcterms:modified xsi:type="dcterms:W3CDTF">2020-01-18T14:22:03Z</dcterms:modified>
</cp:coreProperties>
</file>