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4" r:id="rId12"/>
    <p:sldId id="275" r:id="rId13"/>
    <p:sldId id="276" r:id="rId14"/>
    <p:sldId id="273" r:id="rId15"/>
    <p:sldId id="277" r:id="rId16"/>
    <p:sldId id="27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756" y="-48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18" Type="http://schemas.openxmlformats.org/officeDocument/2006/relationships/image" Target="../media/image19.wmf"/><Relationship Id="rId3" Type="http://schemas.openxmlformats.org/officeDocument/2006/relationships/image" Target="../media/image4.wmf"/><Relationship Id="rId21" Type="http://schemas.openxmlformats.org/officeDocument/2006/relationships/image" Target="../media/image22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17" Type="http://schemas.openxmlformats.org/officeDocument/2006/relationships/image" Target="../media/image18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20" Type="http://schemas.openxmlformats.org/officeDocument/2006/relationships/image" Target="../media/image21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24" Type="http://schemas.openxmlformats.org/officeDocument/2006/relationships/image" Target="../media/image25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23" Type="http://schemas.openxmlformats.org/officeDocument/2006/relationships/image" Target="../media/image24.wmf"/><Relationship Id="rId10" Type="http://schemas.openxmlformats.org/officeDocument/2006/relationships/image" Target="../media/image11.wmf"/><Relationship Id="rId19" Type="http://schemas.openxmlformats.org/officeDocument/2006/relationships/image" Target="../media/image20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Relationship Id="rId22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F63E0B1-0581-49FE-9A6A-7552F7466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7551A78-F644-4FD0-B2A7-ECAA45367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4C86E2A-0DD3-464F-882F-895A9537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8BCDC32-9BB1-4E04-94F5-90A2B1FE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E0C0AD0-F682-4C5F-8FFE-040BE34C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40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3515C19-6EB1-4EB0-B16D-8FAD15C5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5B4FD0E-2844-457A-ACD6-00D0EA8C5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5C61537-1DEA-44AE-979F-04549024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3353CB6-FF8F-4A59-B039-E60C15DF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CB014A1-0DC9-42A4-B014-243059E62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38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B70B87C2-2F1F-427A-A91A-F65195284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C338C049-8D53-4478-94CA-EEC5360A8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02B6BF1-F169-4279-B6EA-A1F37962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6DC343C-62C7-4821-A3B7-F216619E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7BF0B2B-0157-4F9E-A3F3-58D79486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75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0D683B3-1A6F-4071-9A6A-B761726D2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1A2A1F5-D564-461B-805A-04CEDAF39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3B9C865-CE2D-492E-94E6-56C41F555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8F9C606-02C0-4B44-B99E-6B43000D7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0511C19-AFDC-46D1-81F1-6C80A1B78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92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4C1EB06-9468-49FA-A6EB-29B465FA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DD367E0-BED1-4775-919C-9F78EC955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031BEC5-361B-483F-9A6A-C57BE1218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BF82F70-00F7-4C10-A520-904C9BCB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64EFC45-1421-4043-A15B-06A3B155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25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8EE675-DD80-4E75-9F24-3CED74445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5C0B056-D77B-4092-A73D-371352701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F28BBF22-7714-487B-B84A-1E9983D32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07AA2CA-E1C3-4A28-9D6B-73C1812C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C56556A-E66D-4663-A3CB-9F7DB517E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ACDA75F-3063-4D7D-98E0-2053DEDA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30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A46CFCA-2846-476D-95D0-AFAE15D90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D7B9BBE-151A-4FC1-8EF0-93127AFAC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AB21F3B-566C-4D9A-A19A-210DFF441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BB5D11AE-12BC-4311-8F6B-DFB769788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9573600F-8B12-47D6-B511-6CA227AE7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D708104A-8884-4014-9B9C-54B9A4B8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3470B01E-5DBD-4F28-A2E6-886F5623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2D4A8820-8DA8-4043-AD47-9FEEAD93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19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28B42C7-FD50-40AC-9442-CC748B00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BB19E79B-DB7E-4082-8D38-871F1981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67766D57-CC5C-4947-BCED-D32480DF0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360D628-CCA5-4B83-99D6-58841309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47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347BF464-3F79-4E49-B766-A738D0A0D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DA3BF752-7961-495D-BB03-CDC157F9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A0F18AE2-A547-45E8-AE18-6D9036EE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23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4CCBFC2-FFD9-4355-8E5E-192DA2BD6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FF0B19D-9D01-4A00-AA1A-6C283F0DE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D9BDC3E6-F211-4183-97A0-9776ED1D7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FDA202F-0C46-40E1-B6BA-930E5E8E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F4AB4EF-5E19-4163-96B7-B7E246F3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38E5659-E835-45C1-8B2F-F0E0D6F30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2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77F2903-DCE2-4355-B5CE-77D983E0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69A86562-43CD-4925-9551-400A202AF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C1305D4-759B-4F0F-9EDD-613E6DBD3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5F7C841-A583-45A2-A9AC-D96C599A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FE7F689-D05B-469E-8F05-C584FF9A1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A2E06B2-D8E2-4967-AC56-CFC76A41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76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2D5FF505-D8C3-4C6B-B44A-E253C1007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465115C-4E96-4177-AA53-AFD973F71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3900596-13EE-4A9B-821F-EB58BBF8E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0841D-ABD7-4225-8164-2463B86145F0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068D9C8-7DC9-45BD-B061-330BC3FDF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9F1B2BF-A9D7-4F38-B703-118C63789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69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9" Type="http://schemas.openxmlformats.org/officeDocument/2006/relationships/oleObject" Target="../embeddings/oleObject19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7.wmf"/><Relationship Id="rId42" Type="http://schemas.openxmlformats.org/officeDocument/2006/relationships/image" Target="../media/image21.wmf"/><Relationship Id="rId47" Type="http://schemas.openxmlformats.org/officeDocument/2006/relationships/oleObject" Target="../embeddings/oleObject23.bin"/><Relationship Id="rId50" Type="http://schemas.openxmlformats.org/officeDocument/2006/relationships/image" Target="../media/image25.wmf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9" Type="http://schemas.openxmlformats.org/officeDocument/2006/relationships/oleObject" Target="../embeddings/oleObject14.bin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37" Type="http://schemas.openxmlformats.org/officeDocument/2006/relationships/oleObject" Target="../embeddings/oleObject18.bin"/><Relationship Id="rId40" Type="http://schemas.openxmlformats.org/officeDocument/2006/relationships/image" Target="../media/image20.wmf"/><Relationship Id="rId45" Type="http://schemas.openxmlformats.org/officeDocument/2006/relationships/oleObject" Target="../embeddings/oleObject22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wmf"/><Relationship Id="rId36" Type="http://schemas.openxmlformats.org/officeDocument/2006/relationships/image" Target="../media/image18.wmf"/><Relationship Id="rId49" Type="http://schemas.openxmlformats.org/officeDocument/2006/relationships/oleObject" Target="../embeddings/oleObject24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4" Type="http://schemas.openxmlformats.org/officeDocument/2006/relationships/image" Target="../media/image22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wmf"/><Relationship Id="rId35" Type="http://schemas.openxmlformats.org/officeDocument/2006/relationships/oleObject" Target="../embeddings/oleObject17.bin"/><Relationship Id="rId43" Type="http://schemas.openxmlformats.org/officeDocument/2006/relationships/oleObject" Target="../embeddings/oleObject21.bin"/><Relationship Id="rId48" Type="http://schemas.openxmlformats.org/officeDocument/2006/relationships/image" Target="../media/image24.wmf"/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19.wmf"/><Relationship Id="rId46" Type="http://schemas.openxmlformats.org/officeDocument/2006/relationships/image" Target="../media/image23.wmf"/><Relationship Id="rId20" Type="http://schemas.openxmlformats.org/officeDocument/2006/relationships/image" Target="../media/image10.wmf"/><Relationship Id="rId41" Type="http://schemas.openxmlformats.org/officeDocument/2006/relationships/oleObject" Target="../embeddings/oleObject20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xmlns="" id="{A3E51C16-073F-411C-B94F-45C8FA050C0B}"/>
              </a:ext>
            </a:extLst>
          </p:cNvPr>
          <p:cNvSpPr/>
          <p:nvPr/>
        </p:nvSpPr>
        <p:spPr>
          <a:xfrm>
            <a:off x="406400" y="3086100"/>
            <a:ext cx="11379200" cy="6858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C0FF09A9-7E82-4B92-B78E-E45260B22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787" y="1528929"/>
            <a:ext cx="9797401" cy="39055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211E0113-EF1A-47B0-A579-0C3DC4CB029D}"/>
              </a:ext>
            </a:extLst>
          </p:cNvPr>
          <p:cNvSpPr txBox="1"/>
          <p:nvPr/>
        </p:nvSpPr>
        <p:spPr>
          <a:xfrm>
            <a:off x="638499" y="782570"/>
            <a:ext cx="4862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梅花鹿样本数据：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A099D209-AE31-4CD5-A08D-7F3B4E2F244A}"/>
              </a:ext>
            </a:extLst>
          </p:cNvPr>
          <p:cNvSpPr/>
          <p:nvPr/>
        </p:nvSpPr>
        <p:spPr>
          <a:xfrm>
            <a:off x="2438400" y="1343464"/>
            <a:ext cx="2171700" cy="85515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D964A226-3F00-42B5-A7FA-E4DFF5AED198}"/>
              </a:ext>
            </a:extLst>
          </p:cNvPr>
          <p:cNvGrpSpPr/>
          <p:nvPr/>
        </p:nvGrpSpPr>
        <p:grpSpPr>
          <a:xfrm>
            <a:off x="3524250" y="782570"/>
            <a:ext cx="3254051" cy="560894"/>
            <a:chOff x="3524250" y="782570"/>
            <a:chExt cx="3254051" cy="560894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xmlns="" id="{F1E5507E-80B7-46C7-B414-9C6C09294253}"/>
                </a:ext>
              </a:extLst>
            </p:cNvPr>
            <p:cNvCxnSpPr/>
            <p:nvPr/>
          </p:nvCxnSpPr>
          <p:spPr>
            <a:xfrm>
              <a:off x="4724400" y="782570"/>
              <a:ext cx="205390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xmlns="" id="{16E51BBD-74BA-456E-9ACA-4802B662EC9B}"/>
                </a:ext>
              </a:extLst>
            </p:cNvPr>
            <p:cNvCxnSpPr>
              <a:endCxn id="9" idx="0"/>
            </p:cNvCxnSpPr>
            <p:nvPr/>
          </p:nvCxnSpPr>
          <p:spPr>
            <a:xfrm flipH="1">
              <a:off x="3524250" y="782570"/>
              <a:ext cx="1200150" cy="5608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8FA04BFF-F16E-4DFA-B831-BF25BA5E317D}"/>
              </a:ext>
            </a:extLst>
          </p:cNvPr>
          <p:cNvGrpSpPr/>
          <p:nvPr/>
        </p:nvGrpSpPr>
        <p:grpSpPr>
          <a:xfrm>
            <a:off x="406400" y="3429000"/>
            <a:ext cx="2032000" cy="1231900"/>
            <a:chOff x="406400" y="3429000"/>
            <a:chExt cx="2032000" cy="1231900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xmlns="" id="{46846F00-5B96-4B5E-8DBA-21525FA7830F}"/>
                </a:ext>
              </a:extLst>
            </p:cNvPr>
            <p:cNvCxnSpPr/>
            <p:nvPr/>
          </p:nvCxnSpPr>
          <p:spPr>
            <a:xfrm>
              <a:off x="938375" y="4659380"/>
              <a:ext cx="150002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xmlns="" id="{735AB456-417E-4E96-A95E-B79E5422CDFE}"/>
                </a:ext>
              </a:extLst>
            </p:cNvPr>
            <p:cNvCxnSpPr>
              <a:endCxn id="8" idx="1"/>
            </p:cNvCxnSpPr>
            <p:nvPr/>
          </p:nvCxnSpPr>
          <p:spPr>
            <a:xfrm flipH="1" flipV="1">
              <a:off x="406400" y="3429000"/>
              <a:ext cx="546100" cy="12319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952B7C7E-FACC-44EA-B3A1-177056018033}"/>
              </a:ext>
            </a:extLst>
          </p:cNvPr>
          <p:cNvSpPr txBox="1"/>
          <p:nvPr/>
        </p:nvSpPr>
        <p:spPr>
          <a:xfrm>
            <a:off x="5500688" y="197795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特征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CB18935E-AF0F-4DA8-A63D-7F369BA08B4A}"/>
              </a:ext>
            </a:extLst>
          </p:cNvPr>
          <p:cNvSpPr txBox="1"/>
          <p:nvPr/>
        </p:nvSpPr>
        <p:spPr>
          <a:xfrm>
            <a:off x="-64213" y="4449802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个体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06E84B3F-487E-420B-8EE6-01FA93AD35D4}"/>
              </a:ext>
            </a:extLst>
          </p:cNvPr>
          <p:cNvSpPr/>
          <p:nvPr/>
        </p:nvSpPr>
        <p:spPr>
          <a:xfrm>
            <a:off x="1160787" y="1943100"/>
            <a:ext cx="9797401" cy="349132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3CE2C871-30CA-46E1-8082-580CC09BD4FD}"/>
              </a:ext>
            </a:extLst>
          </p:cNvPr>
          <p:cNvSpPr txBox="1"/>
          <p:nvPr/>
        </p:nvSpPr>
        <p:spPr>
          <a:xfrm>
            <a:off x="10033000" y="5708333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样本</a:t>
            </a:r>
          </a:p>
        </p:txBody>
      </p:sp>
      <p:cxnSp>
        <p:nvCxnSpPr>
          <p:cNvPr id="3" name="直接箭头连接符 2"/>
          <p:cNvCxnSpPr/>
          <p:nvPr/>
        </p:nvCxnSpPr>
        <p:spPr>
          <a:xfrm flipH="1" flipV="1">
            <a:off x="9278471" y="5434450"/>
            <a:ext cx="618564" cy="58477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732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EF661732-9421-466B-884F-7C850035C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803" y="142575"/>
            <a:ext cx="7287065" cy="657285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xmlns="" id="{3110905E-064A-48AB-95E4-99C998CEFD28}"/>
              </a:ext>
            </a:extLst>
          </p:cNvPr>
          <p:cNvSpPr/>
          <p:nvPr/>
        </p:nvSpPr>
        <p:spPr>
          <a:xfrm>
            <a:off x="3362178" y="1308295"/>
            <a:ext cx="1294228" cy="64711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E4AFB07C-F657-4621-8D1B-71FE2225B3A2}"/>
              </a:ext>
            </a:extLst>
          </p:cNvPr>
          <p:cNvSpPr txBox="1"/>
          <p:nvPr/>
        </p:nvSpPr>
        <p:spPr>
          <a:xfrm>
            <a:off x="4009292" y="2180492"/>
            <a:ext cx="303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</a:t>
            </a:r>
            <a:r>
              <a:rPr lang="en-US" altLang="zh-CN" dirty="0"/>
              <a:t>Data</a:t>
            </a:r>
            <a:r>
              <a:rPr lang="zh-CN" altLang="en-US" dirty="0"/>
              <a:t>按钮导入数据</a:t>
            </a:r>
          </a:p>
        </p:txBody>
      </p:sp>
    </p:spTree>
    <p:extLst>
      <p:ext uri="{BB962C8B-B14F-4D97-AF65-F5344CB8AC3E}">
        <p14:creationId xmlns:p14="http://schemas.microsoft.com/office/powerpoint/2010/main" val="4099251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EEC7E36F-1482-48A0-A873-6463300EA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799" y="257969"/>
            <a:ext cx="6872799" cy="6199187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xmlns="" id="{3110905E-064A-48AB-95E4-99C998CEFD28}"/>
              </a:ext>
            </a:extLst>
          </p:cNvPr>
          <p:cNvSpPr/>
          <p:nvPr/>
        </p:nvSpPr>
        <p:spPr>
          <a:xfrm>
            <a:off x="4136878" y="1308295"/>
            <a:ext cx="1294228" cy="64711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E4AFB07C-F657-4621-8D1B-71FE2225B3A2}"/>
              </a:ext>
            </a:extLst>
          </p:cNvPr>
          <p:cNvSpPr txBox="1"/>
          <p:nvPr/>
        </p:nvSpPr>
        <p:spPr>
          <a:xfrm>
            <a:off x="4009292" y="2180492"/>
            <a:ext cx="303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点击</a:t>
            </a:r>
            <a:r>
              <a:rPr lang="en-US" altLang="zh-CN" b="1" dirty="0"/>
              <a:t>Fitting</a:t>
            </a:r>
            <a:r>
              <a:rPr lang="zh-CN" altLang="en-US" b="1" dirty="0"/>
              <a:t>创建新拟合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44B26A29-EE39-4CAA-88B5-857F306FB655}"/>
              </a:ext>
            </a:extLst>
          </p:cNvPr>
          <p:cNvSpPr txBox="1"/>
          <p:nvPr/>
        </p:nvSpPr>
        <p:spPr>
          <a:xfrm>
            <a:off x="4401598" y="5037992"/>
            <a:ext cx="363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导入数据集之后自动生成预览图</a:t>
            </a:r>
          </a:p>
        </p:txBody>
      </p:sp>
    </p:spTree>
    <p:extLst>
      <p:ext uri="{BB962C8B-B14F-4D97-AF65-F5344CB8AC3E}">
        <p14:creationId xmlns:p14="http://schemas.microsoft.com/office/powerpoint/2010/main" val="1562880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E4AFB07C-F657-4621-8D1B-71FE2225B3A2}"/>
              </a:ext>
            </a:extLst>
          </p:cNvPr>
          <p:cNvSpPr txBox="1"/>
          <p:nvPr/>
        </p:nvSpPr>
        <p:spPr>
          <a:xfrm>
            <a:off x="4009292" y="2180492"/>
            <a:ext cx="303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点击</a:t>
            </a:r>
            <a:r>
              <a:rPr lang="en-US" altLang="zh-CN" b="1" dirty="0"/>
              <a:t>Fitting</a:t>
            </a:r>
            <a:r>
              <a:rPr lang="zh-CN" altLang="en-US" b="1" dirty="0"/>
              <a:t>创建新拟合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44B26A29-EE39-4CAA-88B5-857F306FB655}"/>
              </a:ext>
            </a:extLst>
          </p:cNvPr>
          <p:cNvSpPr txBox="1"/>
          <p:nvPr/>
        </p:nvSpPr>
        <p:spPr>
          <a:xfrm>
            <a:off x="4401598" y="5037992"/>
            <a:ext cx="363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导入数据集之后自动生成预览图</a:t>
            </a:r>
          </a:p>
        </p:txBody>
      </p:sp>
    </p:spTree>
    <p:extLst>
      <p:ext uri="{BB962C8B-B14F-4D97-AF65-F5344CB8AC3E}">
        <p14:creationId xmlns:p14="http://schemas.microsoft.com/office/powerpoint/2010/main" val="839507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B6875C9-0333-4164-8F16-C027E5839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059" y="0"/>
            <a:ext cx="4687057" cy="68580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xmlns="" id="{3110905E-064A-48AB-95E4-99C998CEFD28}"/>
              </a:ext>
            </a:extLst>
          </p:cNvPr>
          <p:cNvSpPr/>
          <p:nvPr/>
        </p:nvSpPr>
        <p:spPr>
          <a:xfrm>
            <a:off x="3489178" y="289294"/>
            <a:ext cx="1294228" cy="64711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E4AFB07C-F657-4621-8D1B-71FE2225B3A2}"/>
              </a:ext>
            </a:extLst>
          </p:cNvPr>
          <p:cNvSpPr txBox="1"/>
          <p:nvPr/>
        </p:nvSpPr>
        <p:spPr>
          <a:xfrm>
            <a:off x="5275494" y="289294"/>
            <a:ext cx="303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、创建新拟合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44B26A29-EE39-4CAA-88B5-857F306FB655}"/>
              </a:ext>
            </a:extLst>
          </p:cNvPr>
          <p:cNvSpPr txBox="1"/>
          <p:nvPr/>
        </p:nvSpPr>
        <p:spPr>
          <a:xfrm>
            <a:off x="8870046" y="1735992"/>
            <a:ext cx="363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r>
              <a:rPr lang="zh-CN" altLang="en-US" b="1" dirty="0"/>
              <a:t>、选择数据集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xmlns="" id="{8022645B-5643-470A-8AB4-365EA32F6523}"/>
              </a:ext>
            </a:extLst>
          </p:cNvPr>
          <p:cNvCxnSpPr/>
          <p:nvPr/>
        </p:nvCxnSpPr>
        <p:spPr>
          <a:xfrm flipH="1" flipV="1">
            <a:off x="5702300" y="936408"/>
            <a:ext cx="3022600" cy="3843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227662B0-BE8B-41F0-93BA-95893E7313B2}"/>
              </a:ext>
            </a:extLst>
          </p:cNvPr>
          <p:cNvSpPr txBox="1"/>
          <p:nvPr/>
        </p:nvSpPr>
        <p:spPr>
          <a:xfrm>
            <a:off x="8870046" y="1247851"/>
            <a:ext cx="303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、为拟合命名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xmlns="" id="{EC22BA29-0490-4BF1-9FFC-8BC5DC8D8EF5}"/>
              </a:ext>
            </a:extLst>
          </p:cNvPr>
          <p:cNvCxnSpPr>
            <a:cxnSpLocks/>
          </p:cNvCxnSpPr>
          <p:nvPr/>
        </p:nvCxnSpPr>
        <p:spPr>
          <a:xfrm flipH="1" flipV="1">
            <a:off x="5702300" y="1232791"/>
            <a:ext cx="3022600" cy="680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7C6F0B87-465C-435D-A394-FE7B2181EC27}"/>
              </a:ext>
            </a:extLst>
          </p:cNvPr>
          <p:cNvCxnSpPr>
            <a:cxnSpLocks/>
          </p:cNvCxnSpPr>
          <p:nvPr/>
        </p:nvCxnSpPr>
        <p:spPr>
          <a:xfrm flipH="1" flipV="1">
            <a:off x="5557154" y="1488492"/>
            <a:ext cx="3047254" cy="12549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3E89C5D1-EF37-4D10-9ADA-072EF6D5E13F}"/>
              </a:ext>
            </a:extLst>
          </p:cNvPr>
          <p:cNvSpPr txBox="1"/>
          <p:nvPr/>
        </p:nvSpPr>
        <p:spPr>
          <a:xfrm>
            <a:off x="8724900" y="2558765"/>
            <a:ext cx="3637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r>
              <a:rPr lang="zh-CN" altLang="en-US" b="1" dirty="0"/>
              <a:t>、选择函数类型，这里选择一元多次函数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xmlns="" id="{726E9BDF-EBD8-44FA-B09D-C4FB73AD5BAE}"/>
              </a:ext>
            </a:extLst>
          </p:cNvPr>
          <p:cNvCxnSpPr>
            <a:cxnSpLocks/>
          </p:cNvCxnSpPr>
          <p:nvPr/>
        </p:nvCxnSpPr>
        <p:spPr>
          <a:xfrm flipH="1" flipV="1">
            <a:off x="4728222" y="2318359"/>
            <a:ext cx="4977349" cy="2084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B9197375-3F40-4943-B4DA-D7730F65F2A9}"/>
              </a:ext>
            </a:extLst>
          </p:cNvPr>
          <p:cNvSpPr txBox="1"/>
          <p:nvPr/>
        </p:nvSpPr>
        <p:spPr>
          <a:xfrm>
            <a:off x="8451997" y="4533438"/>
            <a:ext cx="3637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</a:t>
            </a:r>
            <a:r>
              <a:rPr lang="zh-CN" altLang="en-US" b="1" dirty="0"/>
              <a:t>、细选函数类型，选择</a:t>
            </a:r>
            <a:endParaRPr lang="en-US" altLang="zh-CN" b="1" dirty="0"/>
          </a:p>
          <a:p>
            <a:r>
              <a:rPr lang="en-US" altLang="zh-CN" b="1" dirty="0"/>
              <a:t>cubic polynomial</a:t>
            </a:r>
            <a:r>
              <a:rPr lang="zh-CN" altLang="en-US" b="1" dirty="0"/>
              <a:t>：一元三次函数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xmlns="" id="{87C19E03-075B-4F61-8203-95B79E76C70E}"/>
              </a:ext>
            </a:extLst>
          </p:cNvPr>
          <p:cNvCxnSpPr>
            <a:cxnSpLocks/>
          </p:cNvCxnSpPr>
          <p:nvPr/>
        </p:nvCxnSpPr>
        <p:spPr>
          <a:xfrm flipV="1">
            <a:off x="2700002" y="3205097"/>
            <a:ext cx="4983498" cy="11980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56764B8A-A370-4E52-A26B-0472C6EBC01B}"/>
              </a:ext>
            </a:extLst>
          </p:cNvPr>
          <p:cNvSpPr txBox="1"/>
          <p:nvPr/>
        </p:nvSpPr>
        <p:spPr>
          <a:xfrm>
            <a:off x="1744784" y="4485608"/>
            <a:ext cx="303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6</a:t>
            </a:r>
            <a:r>
              <a:rPr lang="zh-CN" altLang="en-US" b="1" dirty="0"/>
              <a:t>、选择完毕后单击</a:t>
            </a:r>
            <a:r>
              <a:rPr lang="en-US" altLang="zh-CN" b="1" dirty="0"/>
              <a:t>Apply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68752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F21D5225-8E23-41E6-A9B4-0DD8BDDEAC07}"/>
              </a:ext>
            </a:extLst>
          </p:cNvPr>
          <p:cNvGrpSpPr/>
          <p:nvPr/>
        </p:nvGrpSpPr>
        <p:grpSpPr>
          <a:xfrm>
            <a:off x="2344872" y="167604"/>
            <a:ext cx="7502256" cy="6522791"/>
            <a:chOff x="2344872" y="-170020"/>
            <a:chExt cx="7502256" cy="6522791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xmlns="" id="{30E1770F-EBEF-49B3-9944-777BDEA54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4360" y="-170020"/>
              <a:ext cx="7192768" cy="6522791"/>
            </a:xfrm>
            <a:prstGeom prst="rect">
              <a:avLst/>
            </a:prstGeom>
          </p:spPr>
        </p:pic>
        <p:sp>
          <p:nvSpPr>
            <p:cNvPr id="3" name="椭圆 2">
              <a:extLst>
                <a:ext uri="{FF2B5EF4-FFF2-40B4-BE49-F238E27FC236}">
                  <a16:creationId xmlns:a16="http://schemas.microsoft.com/office/drawing/2014/main" xmlns="" id="{46BDB5B9-4AD2-4A05-BBD3-8C85424F0351}"/>
                </a:ext>
              </a:extLst>
            </p:cNvPr>
            <p:cNvSpPr/>
            <p:nvPr/>
          </p:nvSpPr>
          <p:spPr>
            <a:xfrm>
              <a:off x="3404382" y="1153551"/>
              <a:ext cx="3179298" cy="109728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FF380044-DE61-4EFB-8BF0-9E11BDA67D32}"/>
                </a:ext>
              </a:extLst>
            </p:cNvPr>
            <p:cNvSpPr/>
            <p:nvPr/>
          </p:nvSpPr>
          <p:spPr>
            <a:xfrm>
              <a:off x="3664634" y="2363373"/>
              <a:ext cx="2658793" cy="587325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D2959C3-4AEB-45D8-97AA-A0B6FEE1F1E1}"/>
                </a:ext>
              </a:extLst>
            </p:cNvPr>
            <p:cNvSpPr txBox="1"/>
            <p:nvPr/>
          </p:nvSpPr>
          <p:spPr>
            <a:xfrm>
              <a:off x="2344872" y="2766032"/>
              <a:ext cx="2686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为数据集命名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xmlns="" id="{C8218104-D3DE-43E1-BE74-8E1ADDD4BEDB}"/>
                </a:ext>
              </a:extLst>
            </p:cNvPr>
            <p:cNvSpPr txBox="1"/>
            <p:nvPr/>
          </p:nvSpPr>
          <p:spPr>
            <a:xfrm>
              <a:off x="4297680" y="727948"/>
              <a:ext cx="2686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分别导入选择</a:t>
              </a:r>
              <a:r>
                <a:rPr lang="en-US" altLang="zh-CN" b="1" dirty="0"/>
                <a:t>x</a:t>
              </a:r>
              <a:r>
                <a:rPr lang="zh-CN" altLang="en-US" b="1" dirty="0"/>
                <a:t>与</a:t>
              </a:r>
              <a:r>
                <a:rPr lang="en-US" altLang="zh-CN" b="1" dirty="0"/>
                <a:t>y</a:t>
              </a:r>
              <a:endParaRPr lang="zh-CN" altLang="en-US" b="1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xmlns="" id="{EE564D3F-169A-4F0D-93E5-0D86F12E7FBA}"/>
                </a:ext>
              </a:extLst>
            </p:cNvPr>
            <p:cNvSpPr txBox="1"/>
            <p:nvPr/>
          </p:nvSpPr>
          <p:spPr>
            <a:xfrm>
              <a:off x="6323427" y="4282402"/>
              <a:ext cx="26869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设置完后单击</a:t>
              </a:r>
              <a:endParaRPr lang="en-US" altLang="zh-CN" b="1" dirty="0"/>
            </a:p>
            <a:p>
              <a:r>
                <a:rPr lang="en-US" altLang="zh-CN" b="1" dirty="0"/>
                <a:t> Create data set</a:t>
              </a:r>
              <a:endParaRPr lang="zh-CN" altLang="en-US" b="1" dirty="0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xmlns="" id="{E04FF5C4-5A4F-4AA8-B21A-3C938B3DAF9D}"/>
                </a:ext>
              </a:extLst>
            </p:cNvPr>
            <p:cNvCxnSpPr/>
            <p:nvPr/>
          </p:nvCxnSpPr>
          <p:spPr>
            <a:xfrm flipH="1" flipV="1">
              <a:off x="5514535" y="3235569"/>
              <a:ext cx="736209" cy="1093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E6109088-4E0B-4C90-8585-85586960866B}"/>
                </a:ext>
              </a:extLst>
            </p:cNvPr>
            <p:cNvSpPr txBox="1"/>
            <p:nvPr/>
          </p:nvSpPr>
          <p:spPr>
            <a:xfrm>
              <a:off x="6850711" y="3443811"/>
              <a:ext cx="2686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导入后自动生成预览图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4369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xmlns="" id="{6D563A67-55FF-4B83-AD47-DB8C495B267F}"/>
              </a:ext>
            </a:extLst>
          </p:cNvPr>
          <p:cNvSpPr/>
          <p:nvPr/>
        </p:nvSpPr>
        <p:spPr>
          <a:xfrm>
            <a:off x="8769748" y="2552700"/>
            <a:ext cx="35560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xmlns="" id="{5D1312F6-1401-49ED-A89F-3CA7EB891CAB}"/>
              </a:ext>
            </a:extLst>
          </p:cNvPr>
          <p:cNvSpPr/>
          <p:nvPr/>
        </p:nvSpPr>
        <p:spPr>
          <a:xfrm>
            <a:off x="7757317" y="1130300"/>
            <a:ext cx="35560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xmlns="" id="{F1B7D461-B690-429D-86EF-5AF2EEA6D0C9}"/>
              </a:ext>
            </a:extLst>
          </p:cNvPr>
          <p:cNvSpPr/>
          <p:nvPr/>
        </p:nvSpPr>
        <p:spPr>
          <a:xfrm>
            <a:off x="6694488" y="2730500"/>
            <a:ext cx="35560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xmlns="" id="{C7F30812-854E-4246-8972-481EBEF5D227}"/>
              </a:ext>
            </a:extLst>
          </p:cNvPr>
          <p:cNvSpPr/>
          <p:nvPr/>
        </p:nvSpPr>
        <p:spPr>
          <a:xfrm>
            <a:off x="2951164" y="4305300"/>
            <a:ext cx="35560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xmlns="" id="{98FF0612-B314-48F1-88DC-82B3775DDE07}"/>
              </a:ext>
            </a:extLst>
          </p:cNvPr>
          <p:cNvSpPr/>
          <p:nvPr/>
        </p:nvSpPr>
        <p:spPr>
          <a:xfrm>
            <a:off x="4295776" y="2006600"/>
            <a:ext cx="35560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xmlns="" id="{639741A7-76EE-450E-B306-A2E01A140120}"/>
              </a:ext>
            </a:extLst>
          </p:cNvPr>
          <p:cNvSpPr/>
          <p:nvPr/>
        </p:nvSpPr>
        <p:spPr>
          <a:xfrm>
            <a:off x="2046891" y="2406650"/>
            <a:ext cx="35560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xmlns="" id="{FE0AF472-517E-4A1C-BDD6-EFB51F04B6E1}"/>
              </a:ext>
            </a:extLst>
          </p:cNvPr>
          <p:cNvSpPr/>
          <p:nvPr/>
        </p:nvSpPr>
        <p:spPr>
          <a:xfrm>
            <a:off x="5194300" y="5648127"/>
            <a:ext cx="35560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xmlns="" id="{94F5CC4A-C2F2-46DA-AA12-ECB311B1AD9F}"/>
              </a:ext>
            </a:extLst>
          </p:cNvPr>
          <p:cNvSpPr/>
          <p:nvPr/>
        </p:nvSpPr>
        <p:spPr>
          <a:xfrm>
            <a:off x="8305800" y="4305300"/>
            <a:ext cx="35560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xmlns="" id="{B2E873B7-7FA4-4A10-BE23-F9412761AF91}"/>
              </a:ext>
            </a:extLst>
          </p:cNvPr>
          <p:cNvSpPr/>
          <p:nvPr/>
        </p:nvSpPr>
        <p:spPr>
          <a:xfrm>
            <a:off x="2706688" y="5575300"/>
            <a:ext cx="35560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xmlns="" id="{8C4D8C7A-889B-4465-B836-D9535D49B002}"/>
              </a:ext>
            </a:extLst>
          </p:cNvPr>
          <p:cNvSpPr/>
          <p:nvPr/>
        </p:nvSpPr>
        <p:spPr>
          <a:xfrm>
            <a:off x="9918700" y="1917700"/>
            <a:ext cx="35560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xmlns="" id="{DDB2576C-0754-4C8A-9AA9-5BFB64732A83}"/>
              </a:ext>
            </a:extLst>
          </p:cNvPr>
          <p:cNvSpPr/>
          <p:nvPr/>
        </p:nvSpPr>
        <p:spPr>
          <a:xfrm>
            <a:off x="5549900" y="3263900"/>
            <a:ext cx="384176" cy="355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60967F82-6460-4897-8C9D-9B8D57527768}"/>
              </a:ext>
            </a:extLst>
          </p:cNvPr>
          <p:cNvGrpSpPr/>
          <p:nvPr/>
        </p:nvGrpSpPr>
        <p:grpSpPr>
          <a:xfrm>
            <a:off x="419100" y="342900"/>
            <a:ext cx="2425700" cy="698500"/>
            <a:chOff x="419100" y="406400"/>
            <a:chExt cx="2425700" cy="698500"/>
          </a:xfrm>
          <a:noFill/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F17B4714-4A41-4126-94A9-F22C5267778D}"/>
                </a:ext>
              </a:extLst>
            </p:cNvPr>
            <p:cNvSpPr/>
            <p:nvPr/>
          </p:nvSpPr>
          <p:spPr>
            <a:xfrm>
              <a:off x="419100" y="406400"/>
              <a:ext cx="2425700" cy="698500"/>
            </a:xfrm>
            <a:prstGeom prst="rect">
              <a:avLst/>
            </a:prstGeom>
            <a:grpFill/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/>
                <a:t>测试数据</a:t>
              </a:r>
            </a:p>
          </p:txBody>
        </p:sp>
        <p:sp>
          <p:nvSpPr>
            <p:cNvPr id="57" name="等腰三角形 56">
              <a:extLst>
                <a:ext uri="{FF2B5EF4-FFF2-40B4-BE49-F238E27FC236}">
                  <a16:creationId xmlns:a16="http://schemas.microsoft.com/office/drawing/2014/main" xmlns="" id="{FD1A70C7-6AB8-4972-BD9F-E7A4F01D26EC}"/>
                </a:ext>
              </a:extLst>
            </p:cNvPr>
            <p:cNvSpPr/>
            <p:nvPr/>
          </p:nvSpPr>
          <p:spPr>
            <a:xfrm>
              <a:off x="455518" y="577850"/>
              <a:ext cx="384176" cy="355600"/>
            </a:xfrm>
            <a:prstGeom prst="triangl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xmlns="" id="{719C7466-E5EF-4A5C-BD43-8838A4A38273}"/>
              </a:ext>
            </a:extLst>
          </p:cNvPr>
          <p:cNvSpPr/>
          <p:nvPr/>
        </p:nvSpPr>
        <p:spPr>
          <a:xfrm>
            <a:off x="419100" y="1041400"/>
            <a:ext cx="2425700" cy="698500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训练数据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xmlns="" id="{FA7E6425-ED18-46A3-9026-561BA6781450}"/>
              </a:ext>
            </a:extLst>
          </p:cNvPr>
          <p:cNvSpPr/>
          <p:nvPr/>
        </p:nvSpPr>
        <p:spPr>
          <a:xfrm>
            <a:off x="455518" y="1206500"/>
            <a:ext cx="35560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xmlns="" id="{06FB2DC3-5DD6-477F-BDC5-90107B24B98F}"/>
              </a:ext>
            </a:extLst>
          </p:cNvPr>
          <p:cNvSpPr/>
          <p:nvPr/>
        </p:nvSpPr>
        <p:spPr>
          <a:xfrm>
            <a:off x="4375150" y="2120900"/>
            <a:ext cx="2808287" cy="2808287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xmlns="" id="{85216AE5-CCF5-4E4A-AD29-5C7D7769CD8A}"/>
              </a:ext>
            </a:extLst>
          </p:cNvPr>
          <p:cNvSpPr/>
          <p:nvPr/>
        </p:nvSpPr>
        <p:spPr>
          <a:xfrm>
            <a:off x="3734593" y="1485900"/>
            <a:ext cx="4089400" cy="4089400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xmlns="" id="{D52F8A7A-E209-4E4B-8DF8-0F94F9A6B46F}"/>
              </a:ext>
            </a:extLst>
          </p:cNvPr>
          <p:cNvSpPr/>
          <p:nvPr/>
        </p:nvSpPr>
        <p:spPr>
          <a:xfrm>
            <a:off x="3170242" y="863600"/>
            <a:ext cx="5212955" cy="5212955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833278"/>
              </p:ext>
            </p:extLst>
          </p:nvPr>
        </p:nvGraphicFramePr>
        <p:xfrm>
          <a:off x="199248" y="2908300"/>
          <a:ext cx="2636961" cy="136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342720" imgH="177480" progId="Equation.DSMT4">
                  <p:embed/>
                </p:oleObj>
              </mc:Choice>
              <mc:Fallback>
                <p:oleObj name="Equation" r:id="rId3" imgW="342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248" y="2908300"/>
                        <a:ext cx="2636961" cy="1367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0906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34BD55C4-074D-4706-A242-EFDBE57376D1}"/>
              </a:ext>
            </a:extLst>
          </p:cNvPr>
          <p:cNvSpPr/>
          <p:nvPr/>
        </p:nvSpPr>
        <p:spPr>
          <a:xfrm>
            <a:off x="1295400" y="1473200"/>
            <a:ext cx="2032000" cy="1117600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1</a:t>
            </a:r>
            <a:r>
              <a:rPr lang="zh-CN" altLang="en-US" sz="2000" b="1" dirty="0"/>
              <a:t>、划分数据集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2</a:t>
            </a:r>
            <a:r>
              <a:rPr lang="zh-CN" altLang="en-US" sz="2000" b="1" dirty="0"/>
              <a:t>、选择机器学习模型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26241B0D-F92F-49DD-A2EB-B664CBED7AEE}"/>
              </a:ext>
            </a:extLst>
          </p:cNvPr>
          <p:cNvSpPr/>
          <p:nvPr/>
        </p:nvSpPr>
        <p:spPr>
          <a:xfrm>
            <a:off x="4800600" y="1473200"/>
            <a:ext cx="2032000" cy="1117600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选择代价函数，训练模型的参数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5EE3019F-A78F-4047-A21D-E77799278053}"/>
              </a:ext>
            </a:extLst>
          </p:cNvPr>
          <p:cNvSpPr/>
          <p:nvPr/>
        </p:nvSpPr>
        <p:spPr>
          <a:xfrm>
            <a:off x="8305800" y="1473200"/>
            <a:ext cx="2032000" cy="1117600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分别算出训练集、测试集中的预测值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25010F33-8042-4FE6-A062-B171CA2F955B}"/>
              </a:ext>
            </a:extLst>
          </p:cNvPr>
          <p:cNvSpPr/>
          <p:nvPr/>
        </p:nvSpPr>
        <p:spPr>
          <a:xfrm>
            <a:off x="8305800" y="3835400"/>
            <a:ext cx="2032000" cy="1117600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在训练集中评价模型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5AA6C15E-03C3-4BFA-BD82-E91C233CDC24}"/>
              </a:ext>
            </a:extLst>
          </p:cNvPr>
          <p:cNvSpPr/>
          <p:nvPr/>
        </p:nvSpPr>
        <p:spPr>
          <a:xfrm>
            <a:off x="4800600" y="3835400"/>
            <a:ext cx="2032000" cy="1117600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在测试集中评价模型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xmlns="" id="{95547994-AC7D-4ABD-BE36-3820C68C9A9C}"/>
              </a:ext>
            </a:extLst>
          </p:cNvPr>
          <p:cNvSpPr/>
          <p:nvPr/>
        </p:nvSpPr>
        <p:spPr>
          <a:xfrm>
            <a:off x="6832600" y="1930400"/>
            <a:ext cx="14732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xmlns="" id="{646DC4E1-177B-423A-AA69-B3368CE13748}"/>
              </a:ext>
            </a:extLst>
          </p:cNvPr>
          <p:cNvSpPr/>
          <p:nvPr/>
        </p:nvSpPr>
        <p:spPr>
          <a:xfrm>
            <a:off x="3327400" y="1930400"/>
            <a:ext cx="14732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xmlns="" id="{174DE6DB-23CE-4D4F-BAE3-A793783BA628}"/>
              </a:ext>
            </a:extLst>
          </p:cNvPr>
          <p:cNvSpPr/>
          <p:nvPr/>
        </p:nvSpPr>
        <p:spPr>
          <a:xfrm rot="5400000">
            <a:off x="8699501" y="3086101"/>
            <a:ext cx="1244600" cy="253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xmlns="" id="{774D642A-D64D-43F2-A00A-D3AC5486C58B}"/>
              </a:ext>
            </a:extLst>
          </p:cNvPr>
          <p:cNvSpPr/>
          <p:nvPr/>
        </p:nvSpPr>
        <p:spPr>
          <a:xfrm rot="10800000">
            <a:off x="6832600" y="4298950"/>
            <a:ext cx="14732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xmlns="" id="{42EE2018-8D8D-4D72-B862-82A0F1625162}"/>
              </a:ext>
            </a:extLst>
          </p:cNvPr>
          <p:cNvSpPr/>
          <p:nvPr/>
        </p:nvSpPr>
        <p:spPr>
          <a:xfrm rot="10800000">
            <a:off x="3327400" y="4298951"/>
            <a:ext cx="14732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18A22F45-0F47-4EFB-9CA1-AF7E9D9A90C5}"/>
              </a:ext>
            </a:extLst>
          </p:cNvPr>
          <p:cNvSpPr txBox="1"/>
          <p:nvPr/>
        </p:nvSpPr>
        <p:spPr>
          <a:xfrm>
            <a:off x="1905000" y="417778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投入使用</a:t>
            </a: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xmlns="" id="{C610DE83-3E22-440F-863E-256F760D66E0}"/>
              </a:ext>
            </a:extLst>
          </p:cNvPr>
          <p:cNvSpPr/>
          <p:nvPr/>
        </p:nvSpPr>
        <p:spPr>
          <a:xfrm rot="5400000">
            <a:off x="8985251" y="5162551"/>
            <a:ext cx="673100" cy="253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08E69ED6-5F75-40C4-867B-0681AA5114D4}"/>
              </a:ext>
            </a:extLst>
          </p:cNvPr>
          <p:cNvSpPr txBox="1"/>
          <p:nvPr/>
        </p:nvSpPr>
        <p:spPr>
          <a:xfrm>
            <a:off x="8826500" y="5687536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更换模型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BF833645-D0A9-42FF-87BC-657B1F9F571C}"/>
              </a:ext>
            </a:extLst>
          </p:cNvPr>
          <p:cNvSpPr txBox="1"/>
          <p:nvPr/>
        </p:nvSpPr>
        <p:spPr>
          <a:xfrm>
            <a:off x="9626600" y="5100676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不满意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3605C5D1-403F-4AA5-9922-89568C06ADAE}"/>
              </a:ext>
            </a:extLst>
          </p:cNvPr>
          <p:cNvSpPr txBox="1"/>
          <p:nvPr/>
        </p:nvSpPr>
        <p:spPr>
          <a:xfrm>
            <a:off x="7150101" y="36575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满意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7A3BB00F-55DB-469C-83BD-4885E6D86643}"/>
              </a:ext>
            </a:extLst>
          </p:cNvPr>
          <p:cNvSpPr txBox="1"/>
          <p:nvPr/>
        </p:nvSpPr>
        <p:spPr>
          <a:xfrm>
            <a:off x="3659188" y="36575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满意</a:t>
            </a: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xmlns="" id="{8B5C7E97-88EB-413F-8ED5-6DA15FE7A36D}"/>
              </a:ext>
            </a:extLst>
          </p:cNvPr>
          <p:cNvSpPr/>
          <p:nvPr/>
        </p:nvSpPr>
        <p:spPr>
          <a:xfrm rot="5400000">
            <a:off x="5480050" y="5162551"/>
            <a:ext cx="673100" cy="253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8CC7F17C-E6F2-4476-BC34-03DDAE5D64C1}"/>
              </a:ext>
            </a:extLst>
          </p:cNvPr>
          <p:cNvSpPr txBox="1"/>
          <p:nvPr/>
        </p:nvSpPr>
        <p:spPr>
          <a:xfrm>
            <a:off x="6096000" y="5073649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过拟合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58499B37-23D7-462E-AE0B-85E9AC99D443}"/>
              </a:ext>
            </a:extLst>
          </p:cNvPr>
          <p:cNvSpPr txBox="1"/>
          <p:nvPr/>
        </p:nvSpPr>
        <p:spPr>
          <a:xfrm>
            <a:off x="5259388" y="5687536"/>
            <a:ext cx="304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r>
              <a:rPr lang="zh-CN" altLang="en-US" sz="2400" b="1" dirty="0"/>
              <a:t>、采取策略</a:t>
            </a:r>
            <a:endParaRPr lang="en-US" altLang="zh-CN" sz="2400" b="1" dirty="0"/>
          </a:p>
          <a:p>
            <a:r>
              <a:rPr lang="en-US" altLang="zh-CN" sz="2400" b="1" dirty="0"/>
              <a:t>2</a:t>
            </a:r>
            <a:r>
              <a:rPr lang="zh-CN" altLang="en-US" sz="2400" b="1" dirty="0"/>
              <a:t>、更换模型</a:t>
            </a:r>
          </a:p>
        </p:txBody>
      </p:sp>
    </p:spTree>
    <p:extLst>
      <p:ext uri="{BB962C8B-B14F-4D97-AF65-F5344CB8AC3E}">
        <p14:creationId xmlns:p14="http://schemas.microsoft.com/office/powerpoint/2010/main" val="260652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右 3">
            <a:extLst>
              <a:ext uri="{FF2B5EF4-FFF2-40B4-BE49-F238E27FC236}">
                <a16:creationId xmlns:a16="http://schemas.microsoft.com/office/drawing/2014/main" xmlns="" id="{D0B4B9F5-A449-450F-9A62-090367A5FE67}"/>
              </a:ext>
            </a:extLst>
          </p:cNvPr>
          <p:cNvSpPr/>
          <p:nvPr/>
        </p:nvSpPr>
        <p:spPr>
          <a:xfrm>
            <a:off x="1345474" y="2849336"/>
            <a:ext cx="1436915" cy="3755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7C014421-0BB4-4AFA-895E-76A536B18F49}"/>
              </a:ext>
            </a:extLst>
          </p:cNvPr>
          <p:cNvSpPr/>
          <p:nvPr/>
        </p:nvSpPr>
        <p:spPr>
          <a:xfrm>
            <a:off x="2782389" y="2214155"/>
            <a:ext cx="2638697" cy="1645920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计算训练集的拟合优度</a:t>
            </a:r>
            <a:endParaRPr lang="en-US" altLang="zh-CN" sz="2800" b="1" dirty="0"/>
          </a:p>
          <a:p>
            <a:pPr algn="ctr"/>
            <a:r>
              <a:rPr lang="zh-CN" altLang="en-US" sz="2800" b="1" dirty="0"/>
              <a:t>如：</a:t>
            </a:r>
            <a:r>
              <a:rPr lang="en-US" altLang="zh-CN" sz="2800" b="1" dirty="0"/>
              <a:t>R</a:t>
            </a:r>
            <a:r>
              <a:rPr lang="zh-CN" altLang="en-US" sz="2800" b="1" dirty="0"/>
              <a:t>方</a:t>
            </a:r>
            <a:endParaRPr lang="en-US" altLang="zh-CN" sz="2800" b="1" dirty="0"/>
          </a:p>
          <a:p>
            <a:pPr algn="ctr"/>
            <a:r>
              <a:rPr lang="en-US" altLang="zh-CN" sz="2800" b="1" dirty="0"/>
              <a:t>        MSE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AF84801-6AAF-428F-81C9-85C7F6EDC05B}"/>
              </a:ext>
            </a:extLst>
          </p:cNvPr>
          <p:cNvSpPr txBox="1"/>
          <p:nvPr/>
        </p:nvSpPr>
        <p:spPr>
          <a:xfrm>
            <a:off x="130630" y="2300913"/>
            <a:ext cx="3833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训练完后的模型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xmlns="" id="{1AEC3946-128F-47F8-BAE8-D30CC5414AAF}"/>
              </a:ext>
            </a:extLst>
          </p:cNvPr>
          <p:cNvSpPr/>
          <p:nvPr/>
        </p:nvSpPr>
        <p:spPr>
          <a:xfrm>
            <a:off x="5434148" y="2849336"/>
            <a:ext cx="1436915" cy="3755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26A22BB8-7078-4983-86DF-2CF43C039604}"/>
              </a:ext>
            </a:extLst>
          </p:cNvPr>
          <p:cNvSpPr txBox="1"/>
          <p:nvPr/>
        </p:nvSpPr>
        <p:spPr>
          <a:xfrm>
            <a:off x="5708468" y="2376458"/>
            <a:ext cx="2638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通过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919FEFD2-0599-466A-8A70-994ACC76DD6F}"/>
              </a:ext>
            </a:extLst>
          </p:cNvPr>
          <p:cNvSpPr/>
          <p:nvPr/>
        </p:nvSpPr>
        <p:spPr>
          <a:xfrm>
            <a:off x="6884125" y="2213173"/>
            <a:ext cx="2638697" cy="1645920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计算测试集的拟合优度</a:t>
            </a:r>
            <a:endParaRPr lang="en-US" altLang="zh-CN" sz="2800" b="1" dirty="0"/>
          </a:p>
          <a:p>
            <a:pPr algn="ctr"/>
            <a:r>
              <a:rPr lang="zh-CN" altLang="en-US" sz="2800" b="1" dirty="0"/>
              <a:t>如：</a:t>
            </a:r>
            <a:r>
              <a:rPr lang="en-US" altLang="zh-CN" sz="2800" b="1" dirty="0"/>
              <a:t>R</a:t>
            </a:r>
            <a:r>
              <a:rPr lang="zh-CN" altLang="en-US" sz="2800" b="1" dirty="0"/>
              <a:t>方</a:t>
            </a:r>
            <a:endParaRPr lang="en-US" altLang="zh-CN" sz="2800" b="1" dirty="0"/>
          </a:p>
          <a:p>
            <a:pPr algn="ctr"/>
            <a:r>
              <a:rPr lang="en-US" altLang="zh-CN" sz="2800" b="1" dirty="0"/>
              <a:t>        MSE</a:t>
            </a:r>
            <a:endParaRPr lang="zh-CN" altLang="en-US" sz="2800" b="1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xmlns="" id="{986DBE01-3E9E-489C-9937-2C6BF8A19A37}"/>
              </a:ext>
            </a:extLst>
          </p:cNvPr>
          <p:cNvSpPr/>
          <p:nvPr/>
        </p:nvSpPr>
        <p:spPr>
          <a:xfrm>
            <a:off x="9522822" y="2762578"/>
            <a:ext cx="1436915" cy="3755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C129BA3B-24C6-4E7B-9992-D655FFE8D217}"/>
              </a:ext>
            </a:extLst>
          </p:cNvPr>
          <p:cNvSpPr txBox="1"/>
          <p:nvPr/>
        </p:nvSpPr>
        <p:spPr>
          <a:xfrm>
            <a:off x="10384970" y="2213173"/>
            <a:ext cx="2638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投入使用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ECC4D1AE-CB3C-425D-BABB-0474270CB35B}"/>
              </a:ext>
            </a:extLst>
          </p:cNvPr>
          <p:cNvSpPr txBox="1"/>
          <p:nvPr/>
        </p:nvSpPr>
        <p:spPr>
          <a:xfrm>
            <a:off x="345663" y="1283789"/>
            <a:ext cx="6229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单个模型的评价方法</a:t>
            </a:r>
            <a:r>
              <a:rPr lang="zh-CN" altLang="en-US" sz="2400" dirty="0"/>
              <a:t>：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xmlns="" id="{9435AAA9-08BF-49E3-9339-F6B62EF1F0DE}"/>
              </a:ext>
            </a:extLst>
          </p:cNvPr>
          <p:cNvSpPr/>
          <p:nvPr/>
        </p:nvSpPr>
        <p:spPr>
          <a:xfrm rot="5400000">
            <a:off x="3681962" y="4139163"/>
            <a:ext cx="898288" cy="3331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65DF3564-97B4-4CD5-BC88-869D7192014E}"/>
              </a:ext>
            </a:extLst>
          </p:cNvPr>
          <p:cNvSpPr/>
          <p:nvPr/>
        </p:nvSpPr>
        <p:spPr>
          <a:xfrm>
            <a:off x="2769327" y="4743988"/>
            <a:ext cx="2638697" cy="1645920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重新选择模型</a:t>
            </a:r>
            <a:endParaRPr lang="en-US" altLang="zh-CN" sz="2800" b="1" dirty="0"/>
          </a:p>
          <a:p>
            <a:pPr algn="ctr"/>
            <a:r>
              <a:rPr lang="zh-CN" altLang="en-US" sz="2800" b="1" dirty="0"/>
              <a:t>如换用非线性回归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DE37856E-0760-4FDC-825D-1CEDF376B40C}"/>
              </a:ext>
            </a:extLst>
          </p:cNvPr>
          <p:cNvSpPr txBox="1"/>
          <p:nvPr/>
        </p:nvSpPr>
        <p:spPr>
          <a:xfrm>
            <a:off x="4389119" y="4042104"/>
            <a:ext cx="2638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拒绝</a:t>
            </a: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xmlns="" id="{A1934017-ABDC-4F94-A205-AEE5454709D4}"/>
              </a:ext>
            </a:extLst>
          </p:cNvPr>
          <p:cNvCxnSpPr>
            <a:stCxn id="16" idx="1"/>
            <a:endCxn id="4" idx="1"/>
          </p:cNvCxnSpPr>
          <p:nvPr/>
        </p:nvCxnSpPr>
        <p:spPr>
          <a:xfrm rot="10800000">
            <a:off x="1345475" y="3037116"/>
            <a:ext cx="1423853" cy="2529833"/>
          </a:xfrm>
          <a:prstGeom prst="bentConnector3">
            <a:avLst>
              <a:gd name="adj1" fmla="val 116055"/>
            </a:avLst>
          </a:prstGeom>
          <a:ln w="2159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1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C129BA3B-24C6-4E7B-9992-D655FFE8D217}"/>
              </a:ext>
            </a:extLst>
          </p:cNvPr>
          <p:cNvSpPr txBox="1"/>
          <p:nvPr/>
        </p:nvSpPr>
        <p:spPr>
          <a:xfrm>
            <a:off x="10872651" y="2984324"/>
            <a:ext cx="2638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投入使用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17C55757-C223-47D1-B4B8-86817A6030E1}"/>
              </a:ext>
            </a:extLst>
          </p:cNvPr>
          <p:cNvGrpSpPr/>
          <p:nvPr/>
        </p:nvGrpSpPr>
        <p:grpSpPr>
          <a:xfrm>
            <a:off x="0" y="2162639"/>
            <a:ext cx="5553635" cy="1031268"/>
            <a:chOff x="345663" y="385081"/>
            <a:chExt cx="5553635" cy="103126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3AF84801-6AAF-428F-81C9-85C7F6EDC05B}"/>
                </a:ext>
              </a:extLst>
            </p:cNvPr>
            <p:cNvSpPr txBox="1"/>
            <p:nvPr/>
          </p:nvSpPr>
          <p:spPr>
            <a:xfrm>
              <a:off x="407503" y="954684"/>
              <a:ext cx="26386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训练完后的模型们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xmlns="" id="{ECC4D1AE-CB3C-425D-BABB-0474270CB35B}"/>
                </a:ext>
              </a:extLst>
            </p:cNvPr>
            <p:cNvSpPr txBox="1"/>
            <p:nvPr/>
          </p:nvSpPr>
          <p:spPr>
            <a:xfrm>
              <a:off x="345663" y="385081"/>
              <a:ext cx="55536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/>
                <a:t>多个模型的评价方法</a:t>
              </a:r>
              <a:r>
                <a:rPr lang="zh-CN" altLang="en-US" sz="3200" dirty="0"/>
                <a:t>：</a:t>
              </a:r>
            </a:p>
          </p:txBody>
        </p:sp>
      </p:grpSp>
      <p:sp>
        <p:nvSpPr>
          <p:cNvPr id="4" name="箭头: 右 3">
            <a:extLst>
              <a:ext uri="{FF2B5EF4-FFF2-40B4-BE49-F238E27FC236}">
                <a16:creationId xmlns:a16="http://schemas.microsoft.com/office/drawing/2014/main" xmlns="" id="{D0B4B9F5-A449-450F-9A62-090367A5FE67}"/>
              </a:ext>
            </a:extLst>
          </p:cNvPr>
          <p:cNvSpPr/>
          <p:nvPr/>
        </p:nvSpPr>
        <p:spPr>
          <a:xfrm>
            <a:off x="1467078" y="3779942"/>
            <a:ext cx="995122" cy="1667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7C014421-0BB4-4AFA-895E-76A536B18F49}"/>
              </a:ext>
            </a:extLst>
          </p:cNvPr>
          <p:cNvSpPr/>
          <p:nvPr/>
        </p:nvSpPr>
        <p:spPr>
          <a:xfrm>
            <a:off x="2462200" y="3410024"/>
            <a:ext cx="2056010" cy="1174555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计算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训练集</a:t>
            </a:r>
            <a:r>
              <a:rPr lang="zh-CN" altLang="en-US" sz="2000" b="1" dirty="0" smtClean="0"/>
              <a:t>的</a:t>
            </a:r>
            <a:r>
              <a:rPr lang="zh-CN" altLang="en-US" sz="2000" b="1" dirty="0"/>
              <a:t>拟合优度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如：</a:t>
            </a:r>
            <a:r>
              <a:rPr lang="en-US" altLang="zh-CN" sz="2000" b="1" dirty="0"/>
              <a:t>R</a:t>
            </a:r>
            <a:r>
              <a:rPr lang="zh-CN" altLang="en-US" sz="2000" b="1" dirty="0"/>
              <a:t>方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        MSE</a:t>
            </a:r>
            <a:endParaRPr lang="zh-CN" altLang="en-US" sz="20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26A22BB8-7078-4983-86DF-2CF43C039604}"/>
              </a:ext>
            </a:extLst>
          </p:cNvPr>
          <p:cNvSpPr txBox="1"/>
          <p:nvPr/>
        </p:nvSpPr>
        <p:spPr>
          <a:xfrm>
            <a:off x="4663837" y="3179298"/>
            <a:ext cx="2056010" cy="32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通过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919FEFD2-0599-466A-8A70-994ACC76DD6F}"/>
              </a:ext>
            </a:extLst>
          </p:cNvPr>
          <p:cNvSpPr/>
          <p:nvPr/>
        </p:nvSpPr>
        <p:spPr>
          <a:xfrm>
            <a:off x="5658175" y="3409323"/>
            <a:ext cx="2056010" cy="1174555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计算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验证集</a:t>
            </a:r>
            <a:r>
              <a:rPr lang="zh-CN" altLang="en-US" sz="2000" b="1" dirty="0"/>
              <a:t>的拟合优度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如：</a:t>
            </a:r>
            <a:r>
              <a:rPr lang="en-US" altLang="zh-CN" sz="2000" b="1" dirty="0"/>
              <a:t>R</a:t>
            </a:r>
            <a:r>
              <a:rPr lang="zh-CN" altLang="en-US" sz="2000" b="1" dirty="0"/>
              <a:t>方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        MSE</a:t>
            </a:r>
            <a:endParaRPr lang="zh-CN" altLang="en-US" sz="2000" b="1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xmlns="" id="{986DBE01-3E9E-489C-9937-2C6BF8A19A37}"/>
              </a:ext>
            </a:extLst>
          </p:cNvPr>
          <p:cNvSpPr/>
          <p:nvPr/>
        </p:nvSpPr>
        <p:spPr>
          <a:xfrm>
            <a:off x="7724362" y="3865722"/>
            <a:ext cx="927268" cy="2389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xmlns="" id="{9435AAA9-08BF-49E3-9339-F6B62EF1F0DE}"/>
              </a:ext>
            </a:extLst>
          </p:cNvPr>
          <p:cNvSpPr/>
          <p:nvPr/>
        </p:nvSpPr>
        <p:spPr>
          <a:xfrm rot="5400000">
            <a:off x="3192572" y="4772820"/>
            <a:ext cx="641033" cy="2595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65DF3564-97B4-4CD5-BC88-869D7192014E}"/>
              </a:ext>
            </a:extLst>
          </p:cNvPr>
          <p:cNvSpPr/>
          <p:nvPr/>
        </p:nvSpPr>
        <p:spPr>
          <a:xfrm>
            <a:off x="2452022" y="5215353"/>
            <a:ext cx="2056010" cy="1174555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重新选择模型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如换用非线性回归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DE37856E-0760-4FDC-825D-1CEDF376B40C}"/>
              </a:ext>
            </a:extLst>
          </p:cNvPr>
          <p:cNvSpPr txBox="1"/>
          <p:nvPr/>
        </p:nvSpPr>
        <p:spPr>
          <a:xfrm>
            <a:off x="3714125" y="4714478"/>
            <a:ext cx="2056010" cy="32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拒绝</a:t>
            </a: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xmlns="" id="{A1934017-ABDC-4F94-A205-AEE5454709D4}"/>
              </a:ext>
            </a:extLst>
          </p:cNvPr>
          <p:cNvCxnSpPr>
            <a:cxnSpLocks/>
          </p:cNvCxnSpPr>
          <p:nvPr/>
        </p:nvCxnSpPr>
        <p:spPr>
          <a:xfrm rot="10800000">
            <a:off x="1332411" y="3997302"/>
            <a:ext cx="1109433" cy="1805329"/>
          </a:xfrm>
          <a:prstGeom prst="bentConnector3">
            <a:avLst>
              <a:gd name="adj1" fmla="val 163479"/>
            </a:avLst>
          </a:prstGeom>
          <a:ln w="2159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箭头: 右 16">
            <a:extLst>
              <a:ext uri="{FF2B5EF4-FFF2-40B4-BE49-F238E27FC236}">
                <a16:creationId xmlns:a16="http://schemas.microsoft.com/office/drawing/2014/main" xmlns="" id="{09EF670B-181D-4CBA-A1A3-B9348FBEDA69}"/>
              </a:ext>
            </a:extLst>
          </p:cNvPr>
          <p:cNvSpPr/>
          <p:nvPr/>
        </p:nvSpPr>
        <p:spPr>
          <a:xfrm>
            <a:off x="1456901" y="3560002"/>
            <a:ext cx="995122" cy="1667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xmlns="" id="{B349D2CB-35ED-4AA3-B522-754C0407C127}"/>
              </a:ext>
            </a:extLst>
          </p:cNvPr>
          <p:cNvSpPr/>
          <p:nvPr/>
        </p:nvSpPr>
        <p:spPr>
          <a:xfrm>
            <a:off x="1456901" y="4013278"/>
            <a:ext cx="995122" cy="1667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xmlns="" id="{8C7E44E4-3AFD-4763-8753-B5CCDAD5FCD9}"/>
              </a:ext>
            </a:extLst>
          </p:cNvPr>
          <p:cNvSpPr/>
          <p:nvPr/>
        </p:nvSpPr>
        <p:spPr>
          <a:xfrm>
            <a:off x="1456901" y="4214264"/>
            <a:ext cx="995122" cy="1667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xmlns="" id="{652ED63C-2AED-474C-AC25-AB74FA71ED97}"/>
              </a:ext>
            </a:extLst>
          </p:cNvPr>
          <p:cNvSpPr/>
          <p:nvPr/>
        </p:nvSpPr>
        <p:spPr>
          <a:xfrm>
            <a:off x="1456901" y="4415251"/>
            <a:ext cx="995122" cy="1667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xmlns="" id="{90A4FDC2-2A8C-4540-9178-9D506383DCD2}"/>
              </a:ext>
            </a:extLst>
          </p:cNvPr>
          <p:cNvSpPr/>
          <p:nvPr/>
        </p:nvSpPr>
        <p:spPr>
          <a:xfrm>
            <a:off x="4518208" y="3560001"/>
            <a:ext cx="1139965" cy="1667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xmlns="" id="{1EBBA1E3-65D7-4BD1-8505-F52DFB336D8F}"/>
              </a:ext>
            </a:extLst>
          </p:cNvPr>
          <p:cNvSpPr/>
          <p:nvPr/>
        </p:nvSpPr>
        <p:spPr>
          <a:xfrm>
            <a:off x="4508032" y="3813022"/>
            <a:ext cx="1139965" cy="1667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xmlns="" id="{FC977851-8EFF-42E6-8DA7-9ED544737256}"/>
              </a:ext>
            </a:extLst>
          </p:cNvPr>
          <p:cNvSpPr/>
          <p:nvPr/>
        </p:nvSpPr>
        <p:spPr>
          <a:xfrm>
            <a:off x="4518206" y="4344071"/>
            <a:ext cx="1139965" cy="1667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xmlns="" id="{C8271FE2-99BE-4A45-9E25-17161ECA88A3}"/>
              </a:ext>
            </a:extLst>
          </p:cNvPr>
          <p:cNvSpPr/>
          <p:nvPr/>
        </p:nvSpPr>
        <p:spPr>
          <a:xfrm>
            <a:off x="4528384" y="4074712"/>
            <a:ext cx="1139965" cy="1667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53BA940A-E713-4B32-BFC8-DCCE72C8AD0E}"/>
              </a:ext>
            </a:extLst>
          </p:cNvPr>
          <p:cNvSpPr/>
          <p:nvPr/>
        </p:nvSpPr>
        <p:spPr>
          <a:xfrm>
            <a:off x="8640428" y="3429000"/>
            <a:ext cx="2056010" cy="1174555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计算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测试集</a:t>
            </a:r>
            <a:r>
              <a:rPr lang="zh-CN" altLang="en-US" b="1" dirty="0"/>
              <a:t>的拟合优度</a:t>
            </a:r>
            <a:endParaRPr lang="en-US" altLang="zh-CN" b="1" dirty="0"/>
          </a:p>
          <a:p>
            <a:pPr algn="ctr"/>
            <a:r>
              <a:rPr lang="zh-CN" altLang="en-US" b="1" dirty="0"/>
              <a:t>如：</a:t>
            </a:r>
            <a:r>
              <a:rPr lang="en-US" altLang="zh-CN" b="1" dirty="0"/>
              <a:t>R</a:t>
            </a:r>
            <a:r>
              <a:rPr lang="zh-CN" altLang="en-US" b="1" dirty="0"/>
              <a:t>方</a:t>
            </a:r>
            <a:endParaRPr lang="en-US" altLang="zh-CN" b="1" dirty="0"/>
          </a:p>
          <a:p>
            <a:pPr algn="ctr"/>
            <a:r>
              <a:rPr lang="en-US" altLang="zh-CN" b="1" dirty="0"/>
              <a:t>        MSE</a:t>
            </a:r>
            <a:endParaRPr lang="zh-CN" altLang="en-US" b="1" dirty="0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xmlns="" id="{77CB67E9-4311-425F-B3E8-BD7D5E1D5931}"/>
              </a:ext>
            </a:extLst>
          </p:cNvPr>
          <p:cNvSpPr/>
          <p:nvPr/>
        </p:nvSpPr>
        <p:spPr>
          <a:xfrm>
            <a:off x="6583680" y="4572000"/>
            <a:ext cx="3123028" cy="1097403"/>
          </a:xfrm>
          <a:custGeom>
            <a:avLst/>
            <a:gdLst>
              <a:gd name="connsiteX0" fmla="*/ 3123028 w 3123028"/>
              <a:gd name="connsiteY0" fmla="*/ 56271 h 1097403"/>
              <a:gd name="connsiteX1" fmla="*/ 1575582 w 3123028"/>
              <a:gd name="connsiteY1" fmla="*/ 1097280 h 1097403"/>
              <a:gd name="connsiteX2" fmla="*/ 0 w 3123028"/>
              <a:gd name="connsiteY2" fmla="*/ 0 h 109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3028" h="1097403">
                <a:moveTo>
                  <a:pt x="3123028" y="56271"/>
                </a:moveTo>
                <a:cubicBezTo>
                  <a:pt x="2609557" y="581464"/>
                  <a:pt x="2096087" y="1106658"/>
                  <a:pt x="1575582" y="1097280"/>
                </a:cubicBezTo>
                <a:cubicBezTo>
                  <a:pt x="1055077" y="1087902"/>
                  <a:pt x="405618" y="466578"/>
                  <a:pt x="0" y="0"/>
                </a:cubicBezTo>
              </a:path>
            </a:pathLst>
          </a:custGeom>
          <a:ln w="889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xmlns="" id="{DD0AC9AB-C612-45A6-804E-CA22FF518F46}"/>
              </a:ext>
            </a:extLst>
          </p:cNvPr>
          <p:cNvSpPr/>
          <p:nvPr/>
        </p:nvSpPr>
        <p:spPr>
          <a:xfrm>
            <a:off x="10685236" y="3835739"/>
            <a:ext cx="927268" cy="2389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A8840A9E-205D-407C-A302-48C0F1B853EC}"/>
              </a:ext>
            </a:extLst>
          </p:cNvPr>
          <p:cNvSpPr txBox="1"/>
          <p:nvPr/>
        </p:nvSpPr>
        <p:spPr>
          <a:xfrm>
            <a:off x="7749623" y="5901656"/>
            <a:ext cx="3123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若拒绝，则返回选择次最优再次进行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B367A27E-957C-42FE-AABC-8173D62575F4}"/>
              </a:ext>
            </a:extLst>
          </p:cNvPr>
          <p:cNvSpPr txBox="1"/>
          <p:nvPr/>
        </p:nvSpPr>
        <p:spPr>
          <a:xfrm>
            <a:off x="7612423" y="2918301"/>
            <a:ext cx="2056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选择最优</a:t>
            </a:r>
          </a:p>
        </p:txBody>
      </p:sp>
    </p:spTree>
    <p:extLst>
      <p:ext uri="{BB962C8B-B14F-4D97-AF65-F5344CB8AC3E}">
        <p14:creationId xmlns:p14="http://schemas.microsoft.com/office/powerpoint/2010/main" val="364971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>
            <a:extLst>
              <a:ext uri="{FF2B5EF4-FFF2-40B4-BE49-F238E27FC236}">
                <a16:creationId xmlns:a16="http://schemas.microsoft.com/office/drawing/2014/main" xmlns="" id="{FE077A2E-079D-4D8E-A72E-859971F79E47}"/>
              </a:ext>
            </a:extLst>
          </p:cNvPr>
          <p:cNvSpPr/>
          <p:nvPr/>
        </p:nvSpPr>
        <p:spPr>
          <a:xfrm>
            <a:off x="7651506" y="206986"/>
            <a:ext cx="886330" cy="887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>
            <a:extLst>
              <a:ext uri="{FF2B5EF4-FFF2-40B4-BE49-F238E27FC236}">
                <a16:creationId xmlns:a16="http://schemas.microsoft.com/office/drawing/2014/main" xmlns="" id="{221D6153-21EE-4A68-9C29-0E7D51DCDC16}"/>
              </a:ext>
            </a:extLst>
          </p:cNvPr>
          <p:cNvSpPr/>
          <p:nvPr/>
        </p:nvSpPr>
        <p:spPr>
          <a:xfrm>
            <a:off x="6024439" y="206986"/>
            <a:ext cx="993849" cy="72745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xmlns="" id="{02334002-AB2E-4BF3-BFE7-9DCA7703B38E}"/>
              </a:ext>
            </a:extLst>
          </p:cNvPr>
          <p:cNvSpPr/>
          <p:nvPr/>
        </p:nvSpPr>
        <p:spPr>
          <a:xfrm>
            <a:off x="2716464" y="287198"/>
            <a:ext cx="856766" cy="7274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六边形 3"/>
          <p:cNvSpPr/>
          <p:nvPr/>
        </p:nvSpPr>
        <p:spPr>
          <a:xfrm>
            <a:off x="11009987" y="183817"/>
            <a:ext cx="925307" cy="764358"/>
          </a:xfrm>
          <a:prstGeom prst="hex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9393279" y="-14351"/>
            <a:ext cx="1075765" cy="117013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4327322" y="183817"/>
            <a:ext cx="1047455" cy="830838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684" y="337095"/>
            <a:ext cx="1762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类别：</a:t>
            </a:r>
            <a:endParaRPr lang="zh-CN" altLang="en-US" sz="36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0" y="2664900"/>
            <a:ext cx="297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正确分类：</a:t>
            </a:r>
            <a:endParaRPr lang="zh-CN" altLang="en-US" sz="36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0" y="3826711"/>
            <a:ext cx="1762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误分类：</a:t>
            </a:r>
            <a:endParaRPr lang="zh-CN" altLang="en-US" sz="36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0" y="1589135"/>
            <a:ext cx="215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子数据集：</a:t>
            </a:r>
            <a:endParaRPr lang="zh-CN" altLang="en-US" sz="36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611403"/>
              </p:ext>
            </p:extLst>
          </p:nvPr>
        </p:nvGraphicFramePr>
        <p:xfrm>
          <a:off x="2716464" y="1385398"/>
          <a:ext cx="878169" cy="1053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" name="Equation" r:id="rId3" imgW="190440" imgH="228600" progId="Equation.DSMT4">
                  <p:embed/>
                </p:oleObj>
              </mc:Choice>
              <mc:Fallback>
                <p:oleObj name="Equation" r:id="rId3" imgW="190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6464" y="1385398"/>
                        <a:ext cx="878169" cy="10538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690147"/>
              </p:ext>
            </p:extLst>
          </p:nvPr>
        </p:nvGraphicFramePr>
        <p:xfrm>
          <a:off x="4298398" y="1384946"/>
          <a:ext cx="9366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" name="Equation" r:id="rId5" imgW="203040" imgH="228600" progId="Equation.DSMT4">
                  <p:embed/>
                </p:oleObj>
              </mc:Choice>
              <mc:Fallback>
                <p:oleObj name="Equation" r:id="rId5" imgW="203040" imgH="2286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398" y="1384946"/>
                        <a:ext cx="936625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610237"/>
              </p:ext>
            </p:extLst>
          </p:nvPr>
        </p:nvGraphicFramePr>
        <p:xfrm>
          <a:off x="6053050" y="1385250"/>
          <a:ext cx="9366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" name="Equation" r:id="rId7" imgW="203040" imgH="228600" progId="Equation.DSMT4">
                  <p:embed/>
                </p:oleObj>
              </mc:Choice>
              <mc:Fallback>
                <p:oleObj name="Equation" r:id="rId7" imgW="203040" imgH="2286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3050" y="1385250"/>
                        <a:ext cx="936625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34789"/>
              </p:ext>
            </p:extLst>
          </p:nvPr>
        </p:nvGraphicFramePr>
        <p:xfrm>
          <a:off x="7745635" y="1385250"/>
          <a:ext cx="9366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" name="Equation" r:id="rId9" imgW="203040" imgH="228600" progId="Equation.DSMT4">
                  <p:embed/>
                </p:oleObj>
              </mc:Choice>
              <mc:Fallback>
                <p:oleObj name="Equation" r:id="rId9" imgW="203040" imgH="2286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5635" y="1385250"/>
                        <a:ext cx="936625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639484"/>
              </p:ext>
            </p:extLst>
          </p:nvPr>
        </p:nvGraphicFramePr>
        <p:xfrm>
          <a:off x="9462848" y="1385250"/>
          <a:ext cx="9366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" name="Equation" r:id="rId11" imgW="203040" imgH="228600" progId="Equation.DSMT4">
                  <p:embed/>
                </p:oleObj>
              </mc:Choice>
              <mc:Fallback>
                <p:oleObj name="Equation" r:id="rId11" imgW="203040" imgH="2286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2848" y="1385250"/>
                        <a:ext cx="936625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45383"/>
              </p:ext>
            </p:extLst>
          </p:nvPr>
        </p:nvGraphicFramePr>
        <p:xfrm>
          <a:off x="10998669" y="1385250"/>
          <a:ext cx="9366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" name="Equation" r:id="rId13" imgW="203040" imgH="228600" progId="Equation.DSMT4">
                  <p:embed/>
                </p:oleObj>
              </mc:Choice>
              <mc:Fallback>
                <p:oleObj name="Equation" r:id="rId13" imgW="203040" imgH="22860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98669" y="1385250"/>
                        <a:ext cx="936625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366015"/>
              </p:ext>
            </p:extLst>
          </p:nvPr>
        </p:nvGraphicFramePr>
        <p:xfrm>
          <a:off x="2833135" y="2461271"/>
          <a:ext cx="6445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" name="Equation" r:id="rId15" imgW="139680" imgH="228600" progId="Equation.DSMT4">
                  <p:embed/>
                </p:oleObj>
              </mc:Choice>
              <mc:Fallback>
                <p:oleObj name="Equation" r:id="rId15" imgW="139680" imgH="2286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135" y="2461271"/>
                        <a:ext cx="644525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646091"/>
              </p:ext>
            </p:extLst>
          </p:nvPr>
        </p:nvGraphicFramePr>
        <p:xfrm>
          <a:off x="2763285" y="3623321"/>
          <a:ext cx="7620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" name="Equation" r:id="rId17" imgW="164880" imgH="228600" progId="Equation.DSMT4">
                  <p:embed/>
                </p:oleObj>
              </mc:Choice>
              <mc:Fallback>
                <p:oleObj name="Equation" r:id="rId17" imgW="164880" imgH="22860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285" y="3623321"/>
                        <a:ext cx="7620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725265"/>
              </p:ext>
            </p:extLst>
          </p:nvPr>
        </p:nvGraphicFramePr>
        <p:xfrm>
          <a:off x="4339673" y="2461271"/>
          <a:ext cx="76041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" name="Equation" r:id="rId19" imgW="164880" imgH="228600" progId="Equation.DSMT4">
                  <p:embed/>
                </p:oleObj>
              </mc:Choice>
              <mc:Fallback>
                <p:oleObj name="Equation" r:id="rId19" imgW="164880" imgH="22860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673" y="2461271"/>
                        <a:ext cx="760412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095971"/>
              </p:ext>
            </p:extLst>
          </p:nvPr>
        </p:nvGraphicFramePr>
        <p:xfrm>
          <a:off x="4298398" y="3623321"/>
          <a:ext cx="82073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" name="Equation" r:id="rId21" imgW="177480" imgH="228600" progId="Equation.DSMT4">
                  <p:embed/>
                </p:oleObj>
              </mc:Choice>
              <mc:Fallback>
                <p:oleObj name="Equation" r:id="rId21" imgW="177480" imgH="228600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398" y="3623321"/>
                        <a:ext cx="820737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742319"/>
              </p:ext>
            </p:extLst>
          </p:nvPr>
        </p:nvGraphicFramePr>
        <p:xfrm>
          <a:off x="6024439" y="3622826"/>
          <a:ext cx="82073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" name="Equation" r:id="rId23" imgW="177480" imgH="228600" progId="Equation.DSMT4">
                  <p:embed/>
                </p:oleObj>
              </mc:Choice>
              <mc:Fallback>
                <p:oleObj name="Equation" r:id="rId23" imgW="177480" imgH="22860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439" y="3622826"/>
                        <a:ext cx="820737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537971"/>
              </p:ext>
            </p:extLst>
          </p:nvPr>
        </p:nvGraphicFramePr>
        <p:xfrm>
          <a:off x="6093860" y="2461271"/>
          <a:ext cx="70167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" name="Equation" r:id="rId25" imgW="152280" imgH="228600" progId="Equation.DSMT4">
                  <p:embed/>
                </p:oleObj>
              </mc:Choice>
              <mc:Fallback>
                <p:oleObj name="Equation" r:id="rId25" imgW="152280" imgH="22860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3860" y="2461271"/>
                        <a:ext cx="701675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486872"/>
              </p:ext>
            </p:extLst>
          </p:nvPr>
        </p:nvGraphicFramePr>
        <p:xfrm>
          <a:off x="7717099" y="3622826"/>
          <a:ext cx="82073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" name="Equation" r:id="rId27" imgW="177480" imgH="228600" progId="Equation.DSMT4">
                  <p:embed/>
                </p:oleObj>
              </mc:Choice>
              <mc:Fallback>
                <p:oleObj name="Equation" r:id="rId27" imgW="177480" imgH="22860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7099" y="3622826"/>
                        <a:ext cx="820737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48363"/>
              </p:ext>
            </p:extLst>
          </p:nvPr>
        </p:nvGraphicFramePr>
        <p:xfrm>
          <a:off x="7758374" y="2460776"/>
          <a:ext cx="76041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" name="Equation" r:id="rId29" imgW="164880" imgH="228600" progId="Equation.DSMT4">
                  <p:embed/>
                </p:oleObj>
              </mc:Choice>
              <mc:Fallback>
                <p:oleObj name="Equation" r:id="rId29" imgW="164880" imgH="22860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8374" y="2460776"/>
                        <a:ext cx="760412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458234"/>
              </p:ext>
            </p:extLst>
          </p:nvPr>
        </p:nvGraphicFramePr>
        <p:xfrm>
          <a:off x="9520792" y="3622826"/>
          <a:ext cx="82073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" name="Equation" r:id="rId31" imgW="177480" imgH="228600" progId="Equation.DSMT4">
                  <p:embed/>
                </p:oleObj>
              </mc:Choice>
              <mc:Fallback>
                <p:oleObj name="Equation" r:id="rId31" imgW="177480" imgH="22860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0792" y="3622826"/>
                        <a:ext cx="820737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419805"/>
              </p:ext>
            </p:extLst>
          </p:nvPr>
        </p:nvGraphicFramePr>
        <p:xfrm>
          <a:off x="9591123" y="2461271"/>
          <a:ext cx="70167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" name="Equation" r:id="rId33" imgW="152280" imgH="228600" progId="Equation.DSMT4">
                  <p:embed/>
                </p:oleObj>
              </mc:Choice>
              <mc:Fallback>
                <p:oleObj name="Equation" r:id="rId33" imgW="152280" imgH="22860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1123" y="2461271"/>
                        <a:ext cx="701675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751277"/>
              </p:ext>
            </p:extLst>
          </p:nvPr>
        </p:nvGraphicFramePr>
        <p:xfrm>
          <a:off x="11009987" y="3622826"/>
          <a:ext cx="82073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" name="Equation" r:id="rId35" imgW="177480" imgH="228600" progId="Equation.DSMT4">
                  <p:embed/>
                </p:oleObj>
              </mc:Choice>
              <mc:Fallback>
                <p:oleObj name="Equation" r:id="rId35" imgW="177480" imgH="228600" progId="Equation.DSMT4">
                  <p:embed/>
                  <p:pic>
                    <p:nvPicPr>
                      <p:cNvPr id="0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9987" y="3622826"/>
                        <a:ext cx="820737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166037"/>
              </p:ext>
            </p:extLst>
          </p:nvPr>
        </p:nvGraphicFramePr>
        <p:xfrm>
          <a:off x="11051623" y="2461271"/>
          <a:ext cx="76041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" name="Equation" r:id="rId37" imgW="164880" imgH="228600" progId="Equation.DSMT4">
                  <p:embed/>
                </p:oleObj>
              </mc:Choice>
              <mc:Fallback>
                <p:oleObj name="Equation" r:id="rId37" imgW="164880" imgH="228600" progId="Equation.DSMT4">
                  <p:embed/>
                  <p:pic>
                    <p:nvPicPr>
                      <p:cNvPr id="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51623" y="2461271"/>
                        <a:ext cx="760412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2684" y="4794899"/>
            <a:ext cx="1762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子指标</a:t>
            </a:r>
            <a:r>
              <a:rPr lang="zh-CN" altLang="en-US" sz="3600" b="1" dirty="0" smtClean="0"/>
              <a:t>：</a:t>
            </a:r>
            <a:endParaRPr lang="zh-CN" altLang="en-US" sz="3600" b="1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27554"/>
              </p:ext>
            </p:extLst>
          </p:nvPr>
        </p:nvGraphicFramePr>
        <p:xfrm>
          <a:off x="2745823" y="4794896"/>
          <a:ext cx="70326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" name="Equation" r:id="rId39" imgW="152280" imgH="228600" progId="Equation.DSMT4">
                  <p:embed/>
                </p:oleObj>
              </mc:Choice>
              <mc:Fallback>
                <p:oleObj name="Equation" r:id="rId39" imgW="152280" imgH="228600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5823" y="4794896"/>
                        <a:ext cx="703262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458714"/>
              </p:ext>
            </p:extLst>
          </p:nvPr>
        </p:nvGraphicFramePr>
        <p:xfrm>
          <a:off x="7684535" y="4794896"/>
          <a:ext cx="820738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" name="Equation" r:id="rId41" imgW="177480" imgH="228600" progId="Equation.DSMT4">
                  <p:embed/>
                </p:oleObj>
              </mc:Choice>
              <mc:Fallback>
                <p:oleObj name="Equation" r:id="rId41" imgW="17748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4535" y="4794896"/>
                        <a:ext cx="820738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859513"/>
              </p:ext>
            </p:extLst>
          </p:nvPr>
        </p:nvGraphicFramePr>
        <p:xfrm>
          <a:off x="4269823" y="4794896"/>
          <a:ext cx="81915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" name="Equation" r:id="rId43" imgW="177480" imgH="228600" progId="Equation.DSMT4">
                  <p:embed/>
                </p:oleObj>
              </mc:Choice>
              <mc:Fallback>
                <p:oleObj name="Equation" r:id="rId43" imgW="17748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9823" y="4794896"/>
                        <a:ext cx="81915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73829"/>
              </p:ext>
            </p:extLst>
          </p:nvPr>
        </p:nvGraphicFramePr>
        <p:xfrm>
          <a:off x="5995435" y="4794896"/>
          <a:ext cx="7620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" name="Equation" r:id="rId45" imgW="164880" imgH="228600" progId="Equation.DSMT4">
                  <p:embed/>
                </p:oleObj>
              </mc:Choice>
              <mc:Fallback>
                <p:oleObj name="Equation" r:id="rId45" imgW="16488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5435" y="4794896"/>
                        <a:ext cx="7620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090042"/>
              </p:ext>
            </p:extLst>
          </p:nvPr>
        </p:nvGraphicFramePr>
        <p:xfrm>
          <a:off x="9551435" y="4794896"/>
          <a:ext cx="7620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" name="Equation" r:id="rId47" imgW="164880" imgH="228600" progId="Equation.DSMT4">
                  <p:embed/>
                </p:oleObj>
              </mc:Choice>
              <mc:Fallback>
                <p:oleObj name="Equation" r:id="rId47" imgW="164880" imgH="228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1435" y="4794896"/>
                        <a:ext cx="7620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499981"/>
              </p:ext>
            </p:extLst>
          </p:nvPr>
        </p:nvGraphicFramePr>
        <p:xfrm>
          <a:off x="11057973" y="4794896"/>
          <a:ext cx="7620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" name="Equation" r:id="rId49" imgW="164880" imgH="228600" progId="Equation.DSMT4">
                  <p:embed/>
                </p:oleObj>
              </mc:Choice>
              <mc:Fallback>
                <p:oleObj name="Equation" r:id="rId49" imgW="164880" imgH="228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57973" y="4794896"/>
                        <a:ext cx="7620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右大括号 23"/>
          <p:cNvSpPr/>
          <p:nvPr/>
        </p:nvSpPr>
        <p:spPr>
          <a:xfrm rot="5400000">
            <a:off x="6905814" y="1268254"/>
            <a:ext cx="856505" cy="920245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184927" y="6120455"/>
            <a:ext cx="6933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综合得出多分类模型的拟合优度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6502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8488E848-0F1F-470D-96E7-482A9EB6A20D}"/>
              </a:ext>
            </a:extLst>
          </p:cNvPr>
          <p:cNvSpPr/>
          <p:nvPr/>
        </p:nvSpPr>
        <p:spPr>
          <a:xfrm>
            <a:off x="2658981" y="475194"/>
            <a:ext cx="6801014" cy="583458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859A4C48-C809-49BA-9547-B4D1B9C0A0FB}"/>
              </a:ext>
            </a:extLst>
          </p:cNvPr>
          <p:cNvSpPr/>
          <p:nvPr/>
        </p:nvSpPr>
        <p:spPr>
          <a:xfrm>
            <a:off x="3196233" y="797911"/>
            <a:ext cx="2442754" cy="244275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chemeClr val="tx1"/>
                </a:solidFill>
              </a:rPr>
              <a:t>TP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xmlns="" id="{39C0F15B-76AD-483C-B4D7-69427CDBF63D}"/>
              </a:ext>
            </a:extLst>
          </p:cNvPr>
          <p:cNvSpPr/>
          <p:nvPr/>
        </p:nvSpPr>
        <p:spPr>
          <a:xfrm>
            <a:off x="6553015" y="797911"/>
            <a:ext cx="2442754" cy="2442754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chemeClr val="tx1"/>
                </a:solidFill>
              </a:rPr>
              <a:t>FN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xmlns="" id="{9051D6E7-7973-4CFB-A55C-A1075AFEC3CB}"/>
              </a:ext>
            </a:extLst>
          </p:cNvPr>
          <p:cNvSpPr/>
          <p:nvPr/>
        </p:nvSpPr>
        <p:spPr>
          <a:xfrm>
            <a:off x="6553015" y="3636406"/>
            <a:ext cx="2442754" cy="2442754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chemeClr val="tx1"/>
                </a:solidFill>
              </a:rPr>
              <a:t>TN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xmlns="" id="{33CC3AED-012E-4E01-828C-42BA53638BE1}"/>
              </a:ext>
            </a:extLst>
          </p:cNvPr>
          <p:cNvSpPr/>
          <p:nvPr/>
        </p:nvSpPr>
        <p:spPr>
          <a:xfrm>
            <a:off x="3196233" y="3636406"/>
            <a:ext cx="2442754" cy="2442754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chemeClr val="tx1"/>
                </a:solidFill>
              </a:rPr>
              <a:t>FP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83BAE0FD-8053-46CB-875E-BB48C26FA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351" y="3429000"/>
            <a:ext cx="6670439" cy="28606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8CED8AE3-D00D-43C9-B20B-77E31EFC0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392" y="1811699"/>
            <a:ext cx="6221880" cy="26682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8E202978-C01D-45E8-BF04-3E1A0CFB9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584" y="245616"/>
            <a:ext cx="6585287" cy="282413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BC8CAB93-2C45-45E0-836C-2832B1FF45FF}"/>
              </a:ext>
            </a:extLst>
          </p:cNvPr>
          <p:cNvSpPr txBox="1"/>
          <p:nvPr/>
        </p:nvSpPr>
        <p:spPr>
          <a:xfrm>
            <a:off x="1331259" y="4859328"/>
            <a:ext cx="371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正常拟合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08307181-1FCD-441D-9AC9-403EE502AD78}"/>
              </a:ext>
            </a:extLst>
          </p:cNvPr>
          <p:cNvSpPr txBox="1"/>
          <p:nvPr/>
        </p:nvSpPr>
        <p:spPr>
          <a:xfrm>
            <a:off x="8480612" y="2930818"/>
            <a:ext cx="371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欠拟合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B960D07F-C897-44C6-9F84-58EE6623AA74}"/>
              </a:ext>
            </a:extLst>
          </p:cNvPr>
          <p:cNvSpPr txBox="1"/>
          <p:nvPr/>
        </p:nvSpPr>
        <p:spPr>
          <a:xfrm>
            <a:off x="8480612" y="6326173"/>
            <a:ext cx="371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过拟合</a:t>
            </a:r>
          </a:p>
        </p:txBody>
      </p:sp>
    </p:spTree>
    <p:extLst>
      <p:ext uri="{BB962C8B-B14F-4D97-AF65-F5344CB8AC3E}">
        <p14:creationId xmlns:p14="http://schemas.microsoft.com/office/powerpoint/2010/main" val="108374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4B0053B3-5E55-4371-946D-92911F252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76393"/>
            <a:ext cx="5674659" cy="230374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2938C8D1-0C6B-4E2B-A246-58D62AC7A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4" y="589672"/>
            <a:ext cx="5776261" cy="247718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884874CE-0FAF-448E-9EA1-F9FCC0CD9A67}"/>
              </a:ext>
            </a:extLst>
          </p:cNvPr>
          <p:cNvSpPr txBox="1"/>
          <p:nvPr/>
        </p:nvSpPr>
        <p:spPr>
          <a:xfrm>
            <a:off x="3112249" y="3028512"/>
            <a:ext cx="396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过拟合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A4015596-8B00-4D1B-8C73-90DF9EF5F9AF}"/>
              </a:ext>
            </a:extLst>
          </p:cNvPr>
          <p:cNvSpPr txBox="1"/>
          <p:nvPr/>
        </p:nvSpPr>
        <p:spPr>
          <a:xfrm>
            <a:off x="8225118" y="3028512"/>
            <a:ext cx="396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正常拟合</a:t>
            </a:r>
          </a:p>
        </p:txBody>
      </p:sp>
    </p:spTree>
    <p:extLst>
      <p:ext uri="{BB962C8B-B14F-4D97-AF65-F5344CB8AC3E}">
        <p14:creationId xmlns:p14="http://schemas.microsoft.com/office/powerpoint/2010/main" val="2188539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F5C3B21C-52AB-4F9B-95EB-06B7893CD6B9}"/>
              </a:ext>
            </a:extLst>
          </p:cNvPr>
          <p:cNvGrpSpPr/>
          <p:nvPr/>
        </p:nvGrpSpPr>
        <p:grpSpPr>
          <a:xfrm>
            <a:off x="440774" y="757646"/>
            <a:ext cx="5228505" cy="4153989"/>
            <a:chOff x="1381300" y="954029"/>
            <a:chExt cx="8208936" cy="5747217"/>
          </a:xfrm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xmlns="" id="{66464D25-8E46-4601-80C9-5885D762F899}"/>
                </a:ext>
              </a:extLst>
            </p:cNvPr>
            <p:cNvSpPr/>
            <p:nvPr/>
          </p:nvSpPr>
          <p:spPr>
            <a:xfrm>
              <a:off x="1381300" y="3745636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2110C5B9-40ED-41E8-B971-DB04DC270140}"/>
                </a:ext>
              </a:extLst>
            </p:cNvPr>
            <p:cNvSpPr/>
            <p:nvPr/>
          </p:nvSpPr>
          <p:spPr>
            <a:xfrm>
              <a:off x="7802032" y="3308169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CDF01CFF-F115-4427-9730-D85BBC2E52E1}"/>
                </a:ext>
              </a:extLst>
            </p:cNvPr>
            <p:cNvSpPr/>
            <p:nvPr/>
          </p:nvSpPr>
          <p:spPr>
            <a:xfrm>
              <a:off x="5307027" y="1903874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C04B508C-F244-4740-9C7A-04C17A516BD6}"/>
                </a:ext>
              </a:extLst>
            </p:cNvPr>
            <p:cNvSpPr/>
            <p:nvPr/>
          </p:nvSpPr>
          <p:spPr>
            <a:xfrm>
              <a:off x="6522722" y="1858047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2E7A741E-13B2-4A28-A71B-8DDD8A2F7B1F}"/>
                </a:ext>
              </a:extLst>
            </p:cNvPr>
            <p:cNvSpPr/>
            <p:nvPr/>
          </p:nvSpPr>
          <p:spPr>
            <a:xfrm>
              <a:off x="4819674" y="2780566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xmlns="" id="{E021EC81-7EF0-43D9-8B55-4C14B1931DB6}"/>
                </a:ext>
              </a:extLst>
            </p:cNvPr>
            <p:cNvSpPr/>
            <p:nvPr/>
          </p:nvSpPr>
          <p:spPr>
            <a:xfrm>
              <a:off x="5456286" y="954029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xmlns="" id="{36807714-99B6-4956-AD69-B2DE757BF99D}"/>
                </a:ext>
              </a:extLst>
            </p:cNvPr>
            <p:cNvSpPr/>
            <p:nvPr/>
          </p:nvSpPr>
          <p:spPr>
            <a:xfrm>
              <a:off x="4515760" y="954029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xmlns="" id="{C5266772-76AB-4CAF-B3AD-5479B34F5B2C}"/>
                </a:ext>
              </a:extLst>
            </p:cNvPr>
            <p:cNvSpPr/>
            <p:nvPr/>
          </p:nvSpPr>
          <p:spPr>
            <a:xfrm>
              <a:off x="3353166" y="1117615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xmlns="" id="{836F52CD-83E8-4C34-9CA0-73CB7123BE53}"/>
                </a:ext>
              </a:extLst>
            </p:cNvPr>
            <p:cNvSpPr/>
            <p:nvPr/>
          </p:nvSpPr>
          <p:spPr>
            <a:xfrm>
              <a:off x="3697791" y="3025017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xmlns="" id="{86444539-4D2F-4526-85B2-48B1601D5FDB}"/>
                </a:ext>
              </a:extLst>
            </p:cNvPr>
            <p:cNvSpPr/>
            <p:nvPr/>
          </p:nvSpPr>
          <p:spPr>
            <a:xfrm>
              <a:off x="1822297" y="2482638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xmlns="" id="{73BE264D-E1F0-4E81-B9C2-F43DA19E7421}"/>
                </a:ext>
              </a:extLst>
            </p:cNvPr>
            <p:cNvSpPr/>
            <p:nvPr/>
          </p:nvSpPr>
          <p:spPr>
            <a:xfrm>
              <a:off x="2527692" y="3357563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3B24AF82-1035-4353-8260-E3937D9E1EA7}"/>
                </a:ext>
              </a:extLst>
            </p:cNvPr>
            <p:cNvSpPr/>
            <p:nvPr/>
          </p:nvSpPr>
          <p:spPr>
            <a:xfrm>
              <a:off x="3551775" y="2076780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xmlns="" id="{8BF33366-332D-4866-87A2-5940683E8B00}"/>
                </a:ext>
              </a:extLst>
            </p:cNvPr>
            <p:cNvSpPr/>
            <p:nvPr/>
          </p:nvSpPr>
          <p:spPr>
            <a:xfrm>
              <a:off x="3776262" y="3848203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xmlns="" id="{C8F2E420-0FFD-4894-89B6-113B5DAAA31E}"/>
                </a:ext>
              </a:extLst>
            </p:cNvPr>
            <p:cNvSpPr/>
            <p:nvPr/>
          </p:nvSpPr>
          <p:spPr>
            <a:xfrm>
              <a:off x="3126634" y="4893231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3F31AC56-24E0-41F8-A13E-6AEB24A62E5D}"/>
                </a:ext>
              </a:extLst>
            </p:cNvPr>
            <p:cNvSpPr/>
            <p:nvPr/>
          </p:nvSpPr>
          <p:spPr>
            <a:xfrm>
              <a:off x="5093375" y="3829799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xmlns="" id="{58BCA2B3-3410-4B6C-A343-B96FF9ED893C}"/>
                </a:ext>
              </a:extLst>
            </p:cNvPr>
            <p:cNvSpPr/>
            <p:nvPr/>
          </p:nvSpPr>
          <p:spPr>
            <a:xfrm>
              <a:off x="6386534" y="4239834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xmlns="" id="{6D76CDAD-B156-4488-8BC6-F6816C1DEF41}"/>
                </a:ext>
              </a:extLst>
            </p:cNvPr>
            <p:cNvSpPr/>
            <p:nvPr/>
          </p:nvSpPr>
          <p:spPr>
            <a:xfrm>
              <a:off x="5897283" y="2916538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46F6DAB8-9CEC-4107-B2BC-27F43F7F4F12}"/>
                </a:ext>
              </a:extLst>
            </p:cNvPr>
            <p:cNvSpPr/>
            <p:nvPr/>
          </p:nvSpPr>
          <p:spPr>
            <a:xfrm>
              <a:off x="4217259" y="4697415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xmlns="" id="{003A7EBB-35BE-41DE-BCFA-74FF0A4004A3}"/>
                </a:ext>
              </a:extLst>
            </p:cNvPr>
            <p:cNvSpPr/>
            <p:nvPr/>
          </p:nvSpPr>
          <p:spPr>
            <a:xfrm>
              <a:off x="4998612" y="5514072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xmlns="" id="{30501B3A-C669-45F9-8826-DDB24986CEFE}"/>
                </a:ext>
              </a:extLst>
            </p:cNvPr>
            <p:cNvSpPr/>
            <p:nvPr/>
          </p:nvSpPr>
          <p:spPr>
            <a:xfrm>
              <a:off x="5386218" y="4946900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xmlns="" id="{197B7E71-0E14-4606-BEE6-11A8D6D503C7}"/>
                </a:ext>
              </a:extLst>
            </p:cNvPr>
            <p:cNvSpPr/>
            <p:nvPr/>
          </p:nvSpPr>
          <p:spPr>
            <a:xfrm>
              <a:off x="6388470" y="5927778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xmlns="" id="{A79857D0-C451-4017-86ED-9F8F0D69D1CF}"/>
                </a:ext>
              </a:extLst>
            </p:cNvPr>
            <p:cNvSpPr/>
            <p:nvPr/>
          </p:nvSpPr>
          <p:spPr>
            <a:xfrm>
              <a:off x="6827531" y="2830206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xmlns="" id="{4441823F-E090-498C-AFB4-AC5EC478D76E}"/>
                </a:ext>
              </a:extLst>
            </p:cNvPr>
            <p:cNvSpPr/>
            <p:nvPr/>
          </p:nvSpPr>
          <p:spPr>
            <a:xfrm>
              <a:off x="7047340" y="4131701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xmlns="" id="{807F8F73-ACEE-40C9-BFD8-2B71BB8F6E1B}"/>
                </a:ext>
              </a:extLst>
            </p:cNvPr>
            <p:cNvSpPr/>
            <p:nvPr/>
          </p:nvSpPr>
          <p:spPr>
            <a:xfrm>
              <a:off x="6986915" y="5119797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xmlns="" id="{6973FFE3-621A-4DE7-8C14-179C83F924C8}"/>
                </a:ext>
              </a:extLst>
            </p:cNvPr>
            <p:cNvSpPr/>
            <p:nvPr/>
          </p:nvSpPr>
          <p:spPr>
            <a:xfrm>
              <a:off x="8340499" y="4568215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xmlns="" id="{0090B160-AF6E-4755-ACE1-F7BB39BE824C}"/>
                </a:ext>
              </a:extLst>
            </p:cNvPr>
            <p:cNvSpPr/>
            <p:nvPr/>
          </p:nvSpPr>
          <p:spPr>
            <a:xfrm>
              <a:off x="8531493" y="3601337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xmlns="" id="{3F872140-1B73-4BFA-BBD1-95AA4C0F6CBF}"/>
                </a:ext>
              </a:extLst>
            </p:cNvPr>
            <p:cNvSpPr/>
            <p:nvPr/>
          </p:nvSpPr>
          <p:spPr>
            <a:xfrm>
              <a:off x="8614889" y="2392739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xmlns="" id="{E967B2ED-D1C5-4467-9A3A-B07450F47F94}"/>
                </a:ext>
              </a:extLst>
            </p:cNvPr>
            <p:cNvSpPr/>
            <p:nvPr/>
          </p:nvSpPr>
          <p:spPr>
            <a:xfrm>
              <a:off x="7738417" y="2174005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xmlns="" id="{B49DCA13-5CF2-484D-B2C3-EFE7EA8C26C0}"/>
                </a:ext>
              </a:extLst>
            </p:cNvPr>
            <p:cNvSpPr txBox="1"/>
            <p:nvPr/>
          </p:nvSpPr>
          <p:spPr>
            <a:xfrm>
              <a:off x="1579328" y="4893230"/>
              <a:ext cx="16902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/>
                <a:t>……</a:t>
              </a:r>
              <a:endParaRPr lang="zh-CN" altLang="en-US" sz="3600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xmlns="" id="{F1794106-401A-449B-953B-5EC21E2FD154}"/>
                </a:ext>
              </a:extLst>
            </p:cNvPr>
            <p:cNvSpPr txBox="1"/>
            <p:nvPr/>
          </p:nvSpPr>
          <p:spPr>
            <a:xfrm>
              <a:off x="7899997" y="958677"/>
              <a:ext cx="16902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/>
                <a:t>……</a:t>
              </a:r>
              <a:endParaRPr lang="zh-CN" altLang="en-US" sz="3600" dirty="0"/>
            </a:p>
          </p:txBody>
        </p:sp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xmlns="" id="{FA3461FD-939F-4AD1-BBBE-AB9FDF57C386}"/>
                </a:ext>
              </a:extLst>
            </p:cNvPr>
            <p:cNvSpPr/>
            <p:nvPr/>
          </p:nvSpPr>
          <p:spPr>
            <a:xfrm>
              <a:off x="2351314" y="1476103"/>
              <a:ext cx="5594212" cy="5225143"/>
            </a:xfrm>
            <a:custGeom>
              <a:avLst/>
              <a:gdLst>
                <a:gd name="connsiteX0" fmla="*/ 0 w 5594212"/>
                <a:gd name="connsiteY0" fmla="*/ 0 h 5225143"/>
                <a:gd name="connsiteX1" fmla="*/ 143692 w 5594212"/>
                <a:gd name="connsiteY1" fmla="*/ 169817 h 5225143"/>
                <a:gd name="connsiteX2" fmla="*/ 718457 w 5594212"/>
                <a:gd name="connsiteY2" fmla="*/ 679268 h 5225143"/>
                <a:gd name="connsiteX3" fmla="*/ 1528355 w 5594212"/>
                <a:gd name="connsiteY3" fmla="*/ 222068 h 5225143"/>
                <a:gd name="connsiteX4" fmla="*/ 1920240 w 5594212"/>
                <a:gd name="connsiteY4" fmla="*/ 1267097 h 5225143"/>
                <a:gd name="connsiteX5" fmla="*/ 979715 w 5594212"/>
                <a:gd name="connsiteY5" fmla="*/ 1319348 h 5225143"/>
                <a:gd name="connsiteX6" fmla="*/ 1306286 w 5594212"/>
                <a:gd name="connsiteY6" fmla="*/ 2325188 h 5225143"/>
                <a:gd name="connsiteX7" fmla="*/ 2233749 w 5594212"/>
                <a:gd name="connsiteY7" fmla="*/ 2103120 h 5225143"/>
                <a:gd name="connsiteX8" fmla="*/ 3122023 w 5594212"/>
                <a:gd name="connsiteY8" fmla="*/ 2050868 h 5225143"/>
                <a:gd name="connsiteX9" fmla="*/ 3788229 w 5594212"/>
                <a:gd name="connsiteY9" fmla="*/ 1162594 h 5225143"/>
                <a:gd name="connsiteX10" fmla="*/ 4284617 w 5594212"/>
                <a:gd name="connsiteY10" fmla="*/ 2129246 h 5225143"/>
                <a:gd name="connsiteX11" fmla="*/ 4297680 w 5594212"/>
                <a:gd name="connsiteY11" fmla="*/ 2560320 h 5225143"/>
                <a:gd name="connsiteX12" fmla="*/ 4702629 w 5594212"/>
                <a:gd name="connsiteY12" fmla="*/ 3187337 h 5225143"/>
                <a:gd name="connsiteX13" fmla="*/ 4454435 w 5594212"/>
                <a:gd name="connsiteY13" fmla="*/ 3931920 h 5225143"/>
                <a:gd name="connsiteX14" fmla="*/ 5590903 w 5594212"/>
                <a:gd name="connsiteY14" fmla="*/ 4323806 h 5225143"/>
                <a:gd name="connsiteX15" fmla="*/ 4807132 w 5594212"/>
                <a:gd name="connsiteY15" fmla="*/ 5225143 h 5225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4212" h="5225143">
                  <a:moveTo>
                    <a:pt x="0" y="0"/>
                  </a:moveTo>
                  <a:cubicBezTo>
                    <a:pt x="11974" y="28303"/>
                    <a:pt x="23949" y="56606"/>
                    <a:pt x="143692" y="169817"/>
                  </a:cubicBezTo>
                  <a:cubicBezTo>
                    <a:pt x="263435" y="283028"/>
                    <a:pt x="487680" y="670560"/>
                    <a:pt x="718457" y="679268"/>
                  </a:cubicBezTo>
                  <a:cubicBezTo>
                    <a:pt x="949234" y="687977"/>
                    <a:pt x="1328058" y="124097"/>
                    <a:pt x="1528355" y="222068"/>
                  </a:cubicBezTo>
                  <a:cubicBezTo>
                    <a:pt x="1728652" y="320040"/>
                    <a:pt x="2011680" y="1084217"/>
                    <a:pt x="1920240" y="1267097"/>
                  </a:cubicBezTo>
                  <a:cubicBezTo>
                    <a:pt x="1828800" y="1449977"/>
                    <a:pt x="1082041" y="1143000"/>
                    <a:pt x="979715" y="1319348"/>
                  </a:cubicBezTo>
                  <a:cubicBezTo>
                    <a:pt x="877389" y="1495697"/>
                    <a:pt x="1097280" y="2194559"/>
                    <a:pt x="1306286" y="2325188"/>
                  </a:cubicBezTo>
                  <a:cubicBezTo>
                    <a:pt x="1515292" y="2455817"/>
                    <a:pt x="1931126" y="2148840"/>
                    <a:pt x="2233749" y="2103120"/>
                  </a:cubicBezTo>
                  <a:cubicBezTo>
                    <a:pt x="2536372" y="2057400"/>
                    <a:pt x="2862943" y="2207622"/>
                    <a:pt x="3122023" y="2050868"/>
                  </a:cubicBezTo>
                  <a:cubicBezTo>
                    <a:pt x="3381103" y="1894114"/>
                    <a:pt x="3594463" y="1149531"/>
                    <a:pt x="3788229" y="1162594"/>
                  </a:cubicBezTo>
                  <a:cubicBezTo>
                    <a:pt x="3981995" y="1175657"/>
                    <a:pt x="4199708" y="1896292"/>
                    <a:pt x="4284617" y="2129246"/>
                  </a:cubicBezTo>
                  <a:cubicBezTo>
                    <a:pt x="4369526" y="2362200"/>
                    <a:pt x="4228011" y="2383972"/>
                    <a:pt x="4297680" y="2560320"/>
                  </a:cubicBezTo>
                  <a:cubicBezTo>
                    <a:pt x="4367349" y="2736669"/>
                    <a:pt x="4676503" y="2958737"/>
                    <a:pt x="4702629" y="3187337"/>
                  </a:cubicBezTo>
                  <a:cubicBezTo>
                    <a:pt x="4728755" y="3415937"/>
                    <a:pt x="4306389" y="3742509"/>
                    <a:pt x="4454435" y="3931920"/>
                  </a:cubicBezTo>
                  <a:cubicBezTo>
                    <a:pt x="4602481" y="4121332"/>
                    <a:pt x="5532120" y="4108269"/>
                    <a:pt x="5590903" y="4323806"/>
                  </a:cubicBezTo>
                  <a:cubicBezTo>
                    <a:pt x="5649686" y="4539343"/>
                    <a:pt x="4907280" y="5061857"/>
                    <a:pt x="4807132" y="5225143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xmlns="" id="{E7ECDF04-7AFA-46CB-A5C5-09F014E11309}"/>
              </a:ext>
            </a:extLst>
          </p:cNvPr>
          <p:cNvGrpSpPr/>
          <p:nvPr/>
        </p:nvGrpSpPr>
        <p:grpSpPr>
          <a:xfrm>
            <a:off x="6397437" y="822960"/>
            <a:ext cx="5228505" cy="3878004"/>
            <a:chOff x="1381300" y="954029"/>
            <a:chExt cx="8208936" cy="5365380"/>
          </a:xfrm>
        </p:grpSpPr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xmlns="" id="{5884A2E4-D020-438A-9660-3CD3AFB78312}"/>
                </a:ext>
              </a:extLst>
            </p:cNvPr>
            <p:cNvSpPr/>
            <p:nvPr/>
          </p:nvSpPr>
          <p:spPr>
            <a:xfrm>
              <a:off x="1381300" y="3745636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xmlns="" id="{5EE04C7E-89B1-4412-B498-440C0CCFE1A5}"/>
                </a:ext>
              </a:extLst>
            </p:cNvPr>
            <p:cNvSpPr/>
            <p:nvPr/>
          </p:nvSpPr>
          <p:spPr>
            <a:xfrm>
              <a:off x="7802032" y="3308169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xmlns="" id="{409C4D94-9462-4F54-8BBD-DC15B68244DE}"/>
                </a:ext>
              </a:extLst>
            </p:cNvPr>
            <p:cNvSpPr/>
            <p:nvPr/>
          </p:nvSpPr>
          <p:spPr>
            <a:xfrm>
              <a:off x="5307027" y="1903874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xmlns="" id="{E53A53F8-C5D9-4592-888E-5AC7CB9F75D8}"/>
                </a:ext>
              </a:extLst>
            </p:cNvPr>
            <p:cNvSpPr/>
            <p:nvPr/>
          </p:nvSpPr>
          <p:spPr>
            <a:xfrm>
              <a:off x="6522722" y="1858047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xmlns="" id="{46116626-649F-496A-8E98-5AF115E7C128}"/>
                </a:ext>
              </a:extLst>
            </p:cNvPr>
            <p:cNvSpPr/>
            <p:nvPr/>
          </p:nvSpPr>
          <p:spPr>
            <a:xfrm>
              <a:off x="4819674" y="2780566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xmlns="" id="{AA395C10-F84C-428D-A3B9-0F8B1A22B5D5}"/>
                </a:ext>
              </a:extLst>
            </p:cNvPr>
            <p:cNvSpPr/>
            <p:nvPr/>
          </p:nvSpPr>
          <p:spPr>
            <a:xfrm>
              <a:off x="5456286" y="954029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xmlns="" id="{1E459FE3-F9BA-4130-B888-92E154CC07D4}"/>
                </a:ext>
              </a:extLst>
            </p:cNvPr>
            <p:cNvSpPr/>
            <p:nvPr/>
          </p:nvSpPr>
          <p:spPr>
            <a:xfrm>
              <a:off x="4515760" y="954029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xmlns="" id="{3A11801C-AF24-44F2-9A84-9B07CA787824}"/>
                </a:ext>
              </a:extLst>
            </p:cNvPr>
            <p:cNvSpPr/>
            <p:nvPr/>
          </p:nvSpPr>
          <p:spPr>
            <a:xfrm>
              <a:off x="3353166" y="1117615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xmlns="" id="{376A1504-D2A0-48A0-9F29-C9DD87132311}"/>
                </a:ext>
              </a:extLst>
            </p:cNvPr>
            <p:cNvSpPr/>
            <p:nvPr/>
          </p:nvSpPr>
          <p:spPr>
            <a:xfrm>
              <a:off x="3697791" y="3025017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等腰三角形 51">
              <a:extLst>
                <a:ext uri="{FF2B5EF4-FFF2-40B4-BE49-F238E27FC236}">
                  <a16:creationId xmlns:a16="http://schemas.microsoft.com/office/drawing/2014/main" xmlns="" id="{AF8F6B6B-79F9-4029-9E5C-CA3DE960E066}"/>
                </a:ext>
              </a:extLst>
            </p:cNvPr>
            <p:cNvSpPr/>
            <p:nvPr/>
          </p:nvSpPr>
          <p:spPr>
            <a:xfrm>
              <a:off x="1822297" y="2482638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等腰三角形 52">
              <a:extLst>
                <a:ext uri="{FF2B5EF4-FFF2-40B4-BE49-F238E27FC236}">
                  <a16:creationId xmlns:a16="http://schemas.microsoft.com/office/drawing/2014/main" xmlns="" id="{A34A268C-CA88-4FD9-86C1-16A8D4A36134}"/>
                </a:ext>
              </a:extLst>
            </p:cNvPr>
            <p:cNvSpPr/>
            <p:nvPr/>
          </p:nvSpPr>
          <p:spPr>
            <a:xfrm>
              <a:off x="2527692" y="3357563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>
              <a:extLst>
                <a:ext uri="{FF2B5EF4-FFF2-40B4-BE49-F238E27FC236}">
                  <a16:creationId xmlns:a16="http://schemas.microsoft.com/office/drawing/2014/main" xmlns="" id="{20588189-5FFB-4C50-AE9A-F5E648E562CF}"/>
                </a:ext>
              </a:extLst>
            </p:cNvPr>
            <p:cNvSpPr/>
            <p:nvPr/>
          </p:nvSpPr>
          <p:spPr>
            <a:xfrm>
              <a:off x="3551775" y="2076780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>
              <a:extLst>
                <a:ext uri="{FF2B5EF4-FFF2-40B4-BE49-F238E27FC236}">
                  <a16:creationId xmlns:a16="http://schemas.microsoft.com/office/drawing/2014/main" xmlns="" id="{48D6A7DE-194D-4687-855C-71B897F7E304}"/>
                </a:ext>
              </a:extLst>
            </p:cNvPr>
            <p:cNvSpPr/>
            <p:nvPr/>
          </p:nvSpPr>
          <p:spPr>
            <a:xfrm>
              <a:off x="3776262" y="3848203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等腰三角形 55">
              <a:extLst>
                <a:ext uri="{FF2B5EF4-FFF2-40B4-BE49-F238E27FC236}">
                  <a16:creationId xmlns:a16="http://schemas.microsoft.com/office/drawing/2014/main" xmlns="" id="{F61B13E1-FA0B-403D-B5A3-E194AF582DF1}"/>
                </a:ext>
              </a:extLst>
            </p:cNvPr>
            <p:cNvSpPr/>
            <p:nvPr/>
          </p:nvSpPr>
          <p:spPr>
            <a:xfrm>
              <a:off x="3126634" y="4893231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等腰三角形 56">
              <a:extLst>
                <a:ext uri="{FF2B5EF4-FFF2-40B4-BE49-F238E27FC236}">
                  <a16:creationId xmlns:a16="http://schemas.microsoft.com/office/drawing/2014/main" xmlns="" id="{9BD2CEC9-B564-4B47-A252-E36AEB662D82}"/>
                </a:ext>
              </a:extLst>
            </p:cNvPr>
            <p:cNvSpPr/>
            <p:nvPr/>
          </p:nvSpPr>
          <p:spPr>
            <a:xfrm>
              <a:off x="5093375" y="3829799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等腰三角形 57">
              <a:extLst>
                <a:ext uri="{FF2B5EF4-FFF2-40B4-BE49-F238E27FC236}">
                  <a16:creationId xmlns:a16="http://schemas.microsoft.com/office/drawing/2014/main" xmlns="" id="{6B16FFAB-D922-4B67-BD10-312CEE9992B5}"/>
                </a:ext>
              </a:extLst>
            </p:cNvPr>
            <p:cNvSpPr/>
            <p:nvPr/>
          </p:nvSpPr>
          <p:spPr>
            <a:xfrm>
              <a:off x="6386534" y="4239834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等腰三角形 58">
              <a:extLst>
                <a:ext uri="{FF2B5EF4-FFF2-40B4-BE49-F238E27FC236}">
                  <a16:creationId xmlns:a16="http://schemas.microsoft.com/office/drawing/2014/main" xmlns="" id="{AB20906C-0818-42B0-BB21-5744F3454A59}"/>
                </a:ext>
              </a:extLst>
            </p:cNvPr>
            <p:cNvSpPr/>
            <p:nvPr/>
          </p:nvSpPr>
          <p:spPr>
            <a:xfrm>
              <a:off x="5897283" y="2916538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等腰三角形 59">
              <a:extLst>
                <a:ext uri="{FF2B5EF4-FFF2-40B4-BE49-F238E27FC236}">
                  <a16:creationId xmlns:a16="http://schemas.microsoft.com/office/drawing/2014/main" xmlns="" id="{3355EAAD-2C5A-4E0D-BBEE-C422CE2662CC}"/>
                </a:ext>
              </a:extLst>
            </p:cNvPr>
            <p:cNvSpPr/>
            <p:nvPr/>
          </p:nvSpPr>
          <p:spPr>
            <a:xfrm>
              <a:off x="4217259" y="4697415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>
              <a:extLst>
                <a:ext uri="{FF2B5EF4-FFF2-40B4-BE49-F238E27FC236}">
                  <a16:creationId xmlns:a16="http://schemas.microsoft.com/office/drawing/2014/main" xmlns="" id="{233D6C49-3772-46FB-BF9B-057B88BE7548}"/>
                </a:ext>
              </a:extLst>
            </p:cNvPr>
            <p:cNvSpPr/>
            <p:nvPr/>
          </p:nvSpPr>
          <p:spPr>
            <a:xfrm>
              <a:off x="4998612" y="5514072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>
              <a:extLst>
                <a:ext uri="{FF2B5EF4-FFF2-40B4-BE49-F238E27FC236}">
                  <a16:creationId xmlns:a16="http://schemas.microsoft.com/office/drawing/2014/main" xmlns="" id="{E3663A61-6CBC-4308-9277-22166C284901}"/>
                </a:ext>
              </a:extLst>
            </p:cNvPr>
            <p:cNvSpPr/>
            <p:nvPr/>
          </p:nvSpPr>
          <p:spPr>
            <a:xfrm>
              <a:off x="5386218" y="4946900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xmlns="" id="{EB253CA7-012F-4192-B344-FAC73ABC3CD4}"/>
                </a:ext>
              </a:extLst>
            </p:cNvPr>
            <p:cNvSpPr/>
            <p:nvPr/>
          </p:nvSpPr>
          <p:spPr>
            <a:xfrm>
              <a:off x="6388470" y="5927778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xmlns="" id="{C3BCEAE2-E494-455F-8153-BFD760603B29}"/>
                </a:ext>
              </a:extLst>
            </p:cNvPr>
            <p:cNvSpPr/>
            <p:nvPr/>
          </p:nvSpPr>
          <p:spPr>
            <a:xfrm>
              <a:off x="6827531" y="2830206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xmlns="" id="{0E3C836C-D302-4973-9BA8-5A5EC91A0356}"/>
                </a:ext>
              </a:extLst>
            </p:cNvPr>
            <p:cNvSpPr/>
            <p:nvPr/>
          </p:nvSpPr>
          <p:spPr>
            <a:xfrm>
              <a:off x="7047340" y="4131701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xmlns="" id="{CE909320-667B-4233-98BF-247B7ED88AAA}"/>
                </a:ext>
              </a:extLst>
            </p:cNvPr>
            <p:cNvSpPr/>
            <p:nvPr/>
          </p:nvSpPr>
          <p:spPr>
            <a:xfrm>
              <a:off x="6986915" y="5119797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xmlns="" id="{FF1DB2F1-AA16-4123-B545-85F0213DD086}"/>
                </a:ext>
              </a:extLst>
            </p:cNvPr>
            <p:cNvSpPr/>
            <p:nvPr/>
          </p:nvSpPr>
          <p:spPr>
            <a:xfrm>
              <a:off x="8340499" y="4568215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xmlns="" id="{1DC99147-F9AD-4185-B0CC-AA8661F4E1F0}"/>
                </a:ext>
              </a:extLst>
            </p:cNvPr>
            <p:cNvSpPr/>
            <p:nvPr/>
          </p:nvSpPr>
          <p:spPr>
            <a:xfrm>
              <a:off x="8531493" y="3601337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xmlns="" id="{264D26B5-8D4E-4D90-BAA7-DC41ABB5EF4E}"/>
                </a:ext>
              </a:extLst>
            </p:cNvPr>
            <p:cNvSpPr/>
            <p:nvPr/>
          </p:nvSpPr>
          <p:spPr>
            <a:xfrm>
              <a:off x="8614889" y="2392739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xmlns="" id="{89534499-DEE7-449E-AFC2-9F22D1BD6756}"/>
                </a:ext>
              </a:extLst>
            </p:cNvPr>
            <p:cNvSpPr/>
            <p:nvPr/>
          </p:nvSpPr>
          <p:spPr>
            <a:xfrm>
              <a:off x="7738417" y="2174005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xmlns="" id="{4E18AB10-2C9B-4C2C-949A-593A556A49A2}"/>
                </a:ext>
              </a:extLst>
            </p:cNvPr>
            <p:cNvSpPr txBox="1"/>
            <p:nvPr/>
          </p:nvSpPr>
          <p:spPr>
            <a:xfrm>
              <a:off x="1579328" y="4893230"/>
              <a:ext cx="16902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/>
                <a:t>……</a:t>
              </a:r>
              <a:endParaRPr lang="zh-CN" altLang="en-US" sz="3600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xmlns="" id="{EF889F4C-FB52-42E7-B858-F009CBF0D754}"/>
                </a:ext>
              </a:extLst>
            </p:cNvPr>
            <p:cNvSpPr txBox="1"/>
            <p:nvPr/>
          </p:nvSpPr>
          <p:spPr>
            <a:xfrm>
              <a:off x="7899997" y="958677"/>
              <a:ext cx="16902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/>
                <a:t>……</a:t>
              </a:r>
              <a:endParaRPr lang="zh-CN" altLang="en-US" sz="3600" dirty="0"/>
            </a:p>
          </p:txBody>
        </p:sp>
      </p:grp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xmlns="" id="{9B7FB880-3323-465B-BF62-CD9E521F9991}"/>
              </a:ext>
            </a:extLst>
          </p:cNvPr>
          <p:cNvCxnSpPr>
            <a:cxnSpLocks/>
          </p:cNvCxnSpPr>
          <p:nvPr/>
        </p:nvCxnSpPr>
        <p:spPr>
          <a:xfrm>
            <a:off x="6756179" y="981057"/>
            <a:ext cx="4891558" cy="363348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xmlns="" id="{25DD4F98-B415-4319-83EE-58D50FA9E3B1}"/>
              </a:ext>
            </a:extLst>
          </p:cNvPr>
          <p:cNvSpPr txBox="1"/>
          <p:nvPr/>
        </p:nvSpPr>
        <p:spPr>
          <a:xfrm>
            <a:off x="1815737" y="5185954"/>
            <a:ext cx="2455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过拟合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xmlns="" id="{64148171-11E2-47CA-9C19-B47BC3F644AC}"/>
              </a:ext>
            </a:extLst>
          </p:cNvPr>
          <p:cNvSpPr txBox="1"/>
          <p:nvPr/>
        </p:nvSpPr>
        <p:spPr>
          <a:xfrm>
            <a:off x="8412567" y="5199375"/>
            <a:ext cx="2455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正常拟合</a:t>
            </a:r>
          </a:p>
        </p:txBody>
      </p:sp>
    </p:spTree>
    <p:extLst>
      <p:ext uri="{BB962C8B-B14F-4D97-AF65-F5344CB8AC3E}">
        <p14:creationId xmlns:p14="http://schemas.microsoft.com/office/powerpoint/2010/main" val="3156529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xmlns="" id="{CF87784B-6DD4-4CD9-AB67-17CF52C26062}"/>
              </a:ext>
            </a:extLst>
          </p:cNvPr>
          <p:cNvCxnSpPr/>
          <p:nvPr/>
        </p:nvCxnSpPr>
        <p:spPr>
          <a:xfrm>
            <a:off x="1750423" y="5003074"/>
            <a:ext cx="832104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xmlns="" id="{64BDC52C-2E2C-4B7A-9133-BE9BF6154D94}"/>
              </a:ext>
            </a:extLst>
          </p:cNvPr>
          <p:cNvCxnSpPr/>
          <p:nvPr/>
        </p:nvCxnSpPr>
        <p:spPr>
          <a:xfrm flipV="1">
            <a:off x="2351314" y="235131"/>
            <a:ext cx="0" cy="544721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5F365840-8919-4AA7-A5FF-37E080AC27C6}"/>
              </a:ext>
            </a:extLst>
          </p:cNvPr>
          <p:cNvSpPr txBox="1"/>
          <p:nvPr/>
        </p:nvSpPr>
        <p:spPr>
          <a:xfrm>
            <a:off x="1730827" y="5184169"/>
            <a:ext cx="509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O</a:t>
            </a:r>
            <a:endParaRPr lang="zh-CN" altLang="en-US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40A335D0-6BCE-47CC-8617-669B8870D602}"/>
              </a:ext>
            </a:extLst>
          </p:cNvPr>
          <p:cNvSpPr txBox="1"/>
          <p:nvPr/>
        </p:nvSpPr>
        <p:spPr>
          <a:xfrm>
            <a:off x="9483634" y="5277394"/>
            <a:ext cx="186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训练程度</a:t>
            </a: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xmlns="" id="{6AB9F89B-2415-490D-A661-9C173C588A80}"/>
              </a:ext>
            </a:extLst>
          </p:cNvPr>
          <p:cNvSpPr/>
          <p:nvPr/>
        </p:nvSpPr>
        <p:spPr>
          <a:xfrm>
            <a:off x="2364377" y="1023352"/>
            <a:ext cx="8778240" cy="3979722"/>
          </a:xfrm>
          <a:custGeom>
            <a:avLst/>
            <a:gdLst>
              <a:gd name="connsiteX0" fmla="*/ 0 w 8778240"/>
              <a:gd name="connsiteY0" fmla="*/ 3979722 h 3979722"/>
              <a:gd name="connsiteX1" fmla="*/ 1763486 w 8778240"/>
              <a:gd name="connsiteY1" fmla="*/ 1314899 h 3979722"/>
              <a:gd name="connsiteX2" fmla="*/ 3984172 w 8778240"/>
              <a:gd name="connsiteY2" fmla="*/ 335185 h 3979722"/>
              <a:gd name="connsiteX3" fmla="*/ 5799909 w 8778240"/>
              <a:gd name="connsiteY3" fmla="*/ 113117 h 3979722"/>
              <a:gd name="connsiteX4" fmla="*/ 8778240 w 8778240"/>
              <a:gd name="connsiteY4" fmla="*/ 47802 h 3979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78240" h="3979722">
                <a:moveTo>
                  <a:pt x="0" y="3979722"/>
                </a:moveTo>
                <a:cubicBezTo>
                  <a:pt x="549728" y="2951022"/>
                  <a:pt x="1099457" y="1922322"/>
                  <a:pt x="1763486" y="1314899"/>
                </a:cubicBezTo>
                <a:cubicBezTo>
                  <a:pt x="2427515" y="707476"/>
                  <a:pt x="3311435" y="535482"/>
                  <a:pt x="3984172" y="335185"/>
                </a:cubicBezTo>
                <a:cubicBezTo>
                  <a:pt x="4656909" y="134888"/>
                  <a:pt x="5000898" y="161014"/>
                  <a:pt x="5799909" y="113117"/>
                </a:cubicBezTo>
                <a:cubicBezTo>
                  <a:pt x="6598920" y="65220"/>
                  <a:pt x="8233954" y="-71941"/>
                  <a:pt x="8778240" y="47802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xmlns="" id="{C13D2AEE-2C3B-497B-82FE-5EAEDD0D3E29}"/>
              </a:ext>
            </a:extLst>
          </p:cNvPr>
          <p:cNvSpPr/>
          <p:nvPr/>
        </p:nvSpPr>
        <p:spPr>
          <a:xfrm>
            <a:off x="2377440" y="1551691"/>
            <a:ext cx="9470571" cy="3464446"/>
          </a:xfrm>
          <a:custGeom>
            <a:avLst/>
            <a:gdLst>
              <a:gd name="connsiteX0" fmla="*/ 0 w 9470571"/>
              <a:gd name="connsiteY0" fmla="*/ 3464446 h 3464446"/>
              <a:gd name="connsiteX1" fmla="*/ 4127863 w 9470571"/>
              <a:gd name="connsiteY1" fmla="*/ 2789 h 3464446"/>
              <a:gd name="connsiteX2" fmla="*/ 9470571 w 9470571"/>
              <a:gd name="connsiteY2" fmla="*/ 2863555 h 3464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0571" h="3464446">
                <a:moveTo>
                  <a:pt x="0" y="3464446"/>
                </a:moveTo>
                <a:cubicBezTo>
                  <a:pt x="1274717" y="1783691"/>
                  <a:pt x="2549435" y="102937"/>
                  <a:pt x="4127863" y="2789"/>
                </a:cubicBezTo>
                <a:cubicBezTo>
                  <a:pt x="5706291" y="-97359"/>
                  <a:pt x="8584474" y="2530452"/>
                  <a:pt x="9470571" y="2863555"/>
                </a:cubicBezTo>
              </a:path>
            </a:pathLst>
          </a:custGeom>
          <a:noFill/>
          <a:ln w="571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76AFC50A-D0BF-47EC-B16C-8189605E756A}"/>
              </a:ext>
            </a:extLst>
          </p:cNvPr>
          <p:cNvCxnSpPr>
            <a:cxnSpLocks/>
          </p:cNvCxnSpPr>
          <p:nvPr/>
        </p:nvCxnSpPr>
        <p:spPr>
          <a:xfrm flipV="1">
            <a:off x="2302326" y="892519"/>
            <a:ext cx="8902342" cy="28361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D1AF7B77-942D-4F17-A6D3-F911C60B71EC}"/>
              </a:ext>
            </a:extLst>
          </p:cNvPr>
          <p:cNvSpPr txBox="1"/>
          <p:nvPr/>
        </p:nvSpPr>
        <p:spPr>
          <a:xfrm>
            <a:off x="1827100" y="730939"/>
            <a:ext cx="745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xmlns="" id="{14CD1512-A7B2-4CB0-AD5F-80AB7DA2C911}"/>
              </a:ext>
            </a:extLst>
          </p:cNvPr>
          <p:cNvCxnSpPr>
            <a:cxnSpLocks/>
          </p:cNvCxnSpPr>
          <p:nvPr/>
        </p:nvCxnSpPr>
        <p:spPr>
          <a:xfrm flipV="1">
            <a:off x="6602437" y="1254159"/>
            <a:ext cx="0" cy="3748915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CA6513BC-3290-46BE-8713-DA1515390645}"/>
              </a:ext>
            </a:extLst>
          </p:cNvPr>
          <p:cNvSpPr txBox="1"/>
          <p:nvPr/>
        </p:nvSpPr>
        <p:spPr>
          <a:xfrm>
            <a:off x="5592244" y="5107225"/>
            <a:ext cx="2748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理想的训练程度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E9EE1475-9836-4305-8033-AD7F1465BF43}"/>
              </a:ext>
            </a:extLst>
          </p:cNvPr>
          <p:cNvSpPr txBox="1"/>
          <p:nvPr/>
        </p:nvSpPr>
        <p:spPr>
          <a:xfrm>
            <a:off x="9597432" y="1122590"/>
            <a:ext cx="2137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训练集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89E5A14B-5717-4130-800C-94B0BF72C93D}"/>
              </a:ext>
            </a:extLst>
          </p:cNvPr>
          <p:cNvSpPr txBox="1"/>
          <p:nvPr/>
        </p:nvSpPr>
        <p:spPr>
          <a:xfrm>
            <a:off x="8717949" y="3109692"/>
            <a:ext cx="2137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测试集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38835" y="235131"/>
            <a:ext cx="1452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R</a:t>
            </a:r>
            <a:r>
              <a:rPr lang="zh-CN" altLang="en-US" sz="2800" b="1" dirty="0" smtClean="0"/>
              <a:t>方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18649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</TotalTime>
  <Words>347</Words>
  <Application>Microsoft Office PowerPoint</Application>
  <PresentationFormat>自定义</PresentationFormat>
  <Paragraphs>96</Paragraphs>
  <Slides>16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Office 主题​​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56</cp:revision>
  <dcterms:created xsi:type="dcterms:W3CDTF">2020-01-12T00:46:06Z</dcterms:created>
  <dcterms:modified xsi:type="dcterms:W3CDTF">2020-03-24T15:20:52Z</dcterms:modified>
</cp:coreProperties>
</file>