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75895"/>
              </p:ext>
            </p:extLst>
          </p:nvPr>
        </p:nvGraphicFramePr>
        <p:xfrm>
          <a:off x="1691680" y="1052736"/>
          <a:ext cx="465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052736"/>
                        <a:ext cx="4651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36882"/>
              </p:ext>
            </p:extLst>
          </p:nvPr>
        </p:nvGraphicFramePr>
        <p:xfrm>
          <a:off x="2555776" y="1052736"/>
          <a:ext cx="465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52736"/>
                        <a:ext cx="4651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30970"/>
              </p:ext>
            </p:extLst>
          </p:nvPr>
        </p:nvGraphicFramePr>
        <p:xfrm>
          <a:off x="395536" y="1124744"/>
          <a:ext cx="2880000" cy="464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/>
                <a:gridCol w="960000"/>
                <a:gridCol w="960000"/>
              </a:tblGrid>
              <a:tr h="5940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9752" y="208019"/>
                <a:ext cx="62695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3200" b="1" i="0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𝟏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0" smtClean="0">
                          <a:latin typeface="Cambria Math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altLang="zh-CN" sz="32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08019"/>
                <a:ext cx="6269541" cy="10772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15916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宏平均：</a:t>
            </a:r>
            <a:endParaRPr lang="zh-CN" altLang="en-US" sz="36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89658"/>
              </p:ext>
            </p:extLst>
          </p:nvPr>
        </p:nvGraphicFramePr>
        <p:xfrm>
          <a:off x="3903663" y="1997075"/>
          <a:ext cx="4518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8" imgW="2031840" imgH="431640" progId="Equation.DSMT4">
                  <p:embed/>
                </p:oleObj>
              </mc:Choice>
              <mc:Fallback>
                <p:oleObj name="Equation" r:id="rId8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3663" y="1997075"/>
                        <a:ext cx="4518025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2543" y="298873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</a:t>
            </a:r>
            <a:r>
              <a:rPr lang="zh-CN" altLang="en-US" sz="3600" dirty="0" smtClean="0"/>
              <a:t>平均：</a:t>
            </a:r>
            <a:endParaRPr lang="zh-CN" altLang="en-US" sz="36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82394"/>
              </p:ext>
            </p:extLst>
          </p:nvPr>
        </p:nvGraphicFramePr>
        <p:xfrm>
          <a:off x="4233863" y="3686175"/>
          <a:ext cx="38115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0" imgW="1714320" imgH="393480" progId="Equation.DSMT4">
                  <p:embed/>
                </p:oleObj>
              </mc:Choice>
              <mc:Fallback>
                <p:oleObj name="Equation" r:id="rId10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33863" y="3686175"/>
                        <a:ext cx="38115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0665" y="442889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加权</a:t>
            </a:r>
            <a:r>
              <a:rPr lang="zh-CN" altLang="en-US" sz="3600" dirty="0" smtClean="0"/>
              <a:t>平均：</a:t>
            </a:r>
            <a:endParaRPr lang="zh-CN" altLang="en-US" sz="36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68935"/>
              </p:ext>
            </p:extLst>
          </p:nvPr>
        </p:nvGraphicFramePr>
        <p:xfrm>
          <a:off x="3414713" y="5126038"/>
          <a:ext cx="5424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2" imgW="2438280" imgH="393480" progId="Equation.DSMT4">
                  <p:embed/>
                </p:oleObj>
              </mc:Choice>
              <mc:Fallback>
                <p:oleObj name="Equation" r:id="rId12" imgW="2438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4713" y="5126038"/>
                        <a:ext cx="5424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552" y="42346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数据集：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6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31674" y="5378606"/>
            <a:ext cx="642374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44053" y="5369581"/>
            <a:ext cx="617615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96052" y="3383687"/>
            <a:ext cx="617615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54412" y="2410706"/>
            <a:ext cx="641641" cy="74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4959" y="1468320"/>
            <a:ext cx="639453" cy="69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7128" y="299388"/>
            <a:ext cx="6149979" cy="5966528"/>
            <a:chOff x="571500" y="-57285"/>
            <a:chExt cx="8509000" cy="6191385"/>
          </a:xfrm>
        </p:grpSpPr>
        <p:sp>
          <p:nvSpPr>
            <p:cNvPr id="4" name="矩形 3"/>
            <p:cNvSpPr/>
            <p:nvPr/>
          </p:nvSpPr>
          <p:spPr>
            <a:xfrm>
              <a:off x="571500" y="977900"/>
              <a:ext cx="8509000" cy="5156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16200" y="11557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16200" y="21336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16200" y="31432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200" y="41465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16200" y="52133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500936" y="11557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00936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388698" y="21336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388698" y="3143249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3219" y="31432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620222" y="5213349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7276" y="12687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9175" y="22466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2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9175" y="3256291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7275" y="3957863"/>
                  <a:ext cx="2038350" cy="8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4800" b="1" i="1" smtClean="0">
                          <a:latin typeface="Cambria Math"/>
                        </a:rPr>
                        <m:t>…</m:t>
                      </m:r>
                    </m:oMath>
                  </a14:m>
                  <a:r>
                    <a:rPr lang="zh-CN" altLang="en-US" sz="2800" b="1" dirty="0" smtClean="0"/>
                    <a:t>：</a:t>
                  </a:r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75" y="3957863"/>
                  <a:ext cx="2038350" cy="8446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2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1031875" y="532639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K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90316" y="1139016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316" y="1139016"/>
                  <a:ext cx="810620" cy="7345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4975224" y="12992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训练集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06824" y="-57285"/>
              <a:ext cx="2038350" cy="6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模型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9523" y="562712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7850" y="948105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数据集</a:t>
              </a:r>
              <a:endParaRPr lang="zh-CN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00936" y="2121592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936" y="2121592"/>
                  <a:ext cx="810620" cy="7345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88698" y="3143249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698" y="3143249"/>
                  <a:ext cx="810620" cy="7345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637350" y="5203985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350" y="5203985"/>
                  <a:ext cx="810620" cy="7345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右箭头 34"/>
          <p:cNvSpPr/>
          <p:nvPr/>
        </p:nvSpPr>
        <p:spPr>
          <a:xfrm>
            <a:off x="6248969" y="1688618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6248969" y="2649361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248969" y="4570847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6248969" y="5598903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6248969" y="3603984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928625" y="884164"/>
            <a:ext cx="534857" cy="53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4384" y="4143155"/>
                <a:ext cx="78739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84" y="4143155"/>
                <a:ext cx="787395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57634"/>
              </p:ext>
            </p:extLst>
          </p:nvPr>
        </p:nvGraphicFramePr>
        <p:xfrm>
          <a:off x="7069138" y="1387475"/>
          <a:ext cx="6381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138" y="1387475"/>
                        <a:ext cx="638175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36877"/>
              </p:ext>
            </p:extLst>
          </p:nvPr>
        </p:nvGraphicFramePr>
        <p:xfrm>
          <a:off x="7043738" y="2379663"/>
          <a:ext cx="6873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2379663"/>
                        <a:ext cx="6873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68479"/>
              </p:ext>
            </p:extLst>
          </p:nvPr>
        </p:nvGraphicFramePr>
        <p:xfrm>
          <a:off x="7092280" y="3383686"/>
          <a:ext cx="6873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383686"/>
                        <a:ext cx="6873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92248"/>
              </p:ext>
            </p:extLst>
          </p:nvPr>
        </p:nvGraphicFramePr>
        <p:xfrm>
          <a:off x="7092280" y="5297529"/>
          <a:ext cx="7858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297529"/>
                        <a:ext cx="7858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58993"/>
              </p:ext>
            </p:extLst>
          </p:nvPr>
        </p:nvGraphicFramePr>
        <p:xfrm>
          <a:off x="7164288" y="4291546"/>
          <a:ext cx="360040" cy="84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7" imgW="75960" imgH="177480" progId="Equation.DSMT4">
                  <p:embed/>
                </p:oleObj>
              </mc:Choice>
              <mc:Fallback>
                <p:oleObj name="Equation" r:id="rId17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64288" y="4291546"/>
                        <a:ext cx="360040" cy="840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2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2123728" y="1328986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23728" y="1761034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123728" y="2193082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123728" y="2625130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23728" y="3057178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123728" y="3489226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830116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419872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572000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995936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148064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724128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68834"/>
              </p:ext>
            </p:extLst>
          </p:nvPr>
        </p:nvGraphicFramePr>
        <p:xfrm>
          <a:off x="1979712" y="260648"/>
          <a:ext cx="4108276" cy="58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1930320" imgH="253800" progId="Equation.DSMT4">
                  <p:embed/>
                </p:oleObj>
              </mc:Choice>
              <mc:Fallback>
                <p:oleObj name="Equation" r:id="rId3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60648"/>
                        <a:ext cx="4108276" cy="58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53272"/>
              </p:ext>
            </p:extLst>
          </p:nvPr>
        </p:nvGraphicFramePr>
        <p:xfrm>
          <a:off x="1245841" y="608906"/>
          <a:ext cx="87788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5" imgW="380880" imgH="1600200" progId="Equation.DSMT4">
                  <p:embed/>
                </p:oleObj>
              </mc:Choice>
              <mc:Fallback>
                <p:oleObj name="Equation" r:id="rId5" imgW="380880" imgH="160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41" y="608906"/>
                        <a:ext cx="877887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77447"/>
              </p:ext>
            </p:extLst>
          </p:nvPr>
        </p:nvGraphicFramePr>
        <p:xfrm>
          <a:off x="2342449" y="1116957"/>
          <a:ext cx="975333" cy="42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7" imgW="583920" imgH="253800" progId="Equation.DSMT4">
                  <p:embed/>
                </p:oleObj>
              </mc:Choice>
              <mc:Fallback>
                <p:oleObj name="Equation" r:id="rId7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2449" y="1116957"/>
                        <a:ext cx="975333" cy="42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72065"/>
              </p:ext>
            </p:extLst>
          </p:nvPr>
        </p:nvGraphicFramePr>
        <p:xfrm>
          <a:off x="2333625" y="1549400"/>
          <a:ext cx="995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0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1549400"/>
                        <a:ext cx="995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12214"/>
              </p:ext>
            </p:extLst>
          </p:nvPr>
        </p:nvGraphicFramePr>
        <p:xfrm>
          <a:off x="2343150" y="1981200"/>
          <a:ext cx="973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1" imgW="583920" imgH="253800" progId="Equation.DSMT4">
                  <p:embed/>
                </p:oleObj>
              </mc:Choice>
              <mc:Fallback>
                <p:oleObj name="Equation" r:id="rId11" imgW="583920" imgH="25380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981200"/>
                        <a:ext cx="973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28978"/>
              </p:ext>
            </p:extLst>
          </p:nvPr>
        </p:nvGraphicFramePr>
        <p:xfrm>
          <a:off x="2332434" y="2469493"/>
          <a:ext cx="995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3" imgW="596880" imgH="253800" progId="Equation.DSMT4">
                  <p:embed/>
                </p:oleObj>
              </mc:Choice>
              <mc:Fallback>
                <p:oleObj name="Equation" r:id="rId13" imgW="596880" imgH="25380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34" y="2469493"/>
                        <a:ext cx="995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43831"/>
              </p:ext>
            </p:extLst>
          </p:nvPr>
        </p:nvGraphicFramePr>
        <p:xfrm>
          <a:off x="2332435" y="2845246"/>
          <a:ext cx="9953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5" imgW="596880" imgH="253800" progId="Equation.DSMT4">
                  <p:embed/>
                </p:oleObj>
              </mc:Choice>
              <mc:Fallback>
                <p:oleObj name="Equation" r:id="rId15" imgW="596880" imgH="2538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35" y="2845246"/>
                        <a:ext cx="9953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78481"/>
              </p:ext>
            </p:extLst>
          </p:nvPr>
        </p:nvGraphicFramePr>
        <p:xfrm>
          <a:off x="2343547" y="3277294"/>
          <a:ext cx="973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7" imgW="583920" imgH="253800" progId="Equation.DSMT4">
                  <p:embed/>
                </p:oleObj>
              </mc:Choice>
              <mc:Fallback>
                <p:oleObj name="Equation" r:id="rId17" imgW="583920" imgH="2538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47" y="3277294"/>
                        <a:ext cx="973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67166"/>
              </p:ext>
            </p:extLst>
          </p:nvPr>
        </p:nvGraphicFramePr>
        <p:xfrm>
          <a:off x="3439709" y="1484784"/>
          <a:ext cx="1708355" cy="170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9" imgW="177480" imgH="177480" progId="Equation.DSMT4">
                  <p:embed/>
                </p:oleObj>
              </mc:Choice>
              <mc:Fallback>
                <p:oleObj name="Equation" r:id="rId1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39709" y="1484784"/>
                        <a:ext cx="1708355" cy="1705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63881"/>
              </p:ext>
            </p:extLst>
          </p:nvPr>
        </p:nvGraphicFramePr>
        <p:xfrm>
          <a:off x="5246688" y="3276600"/>
          <a:ext cx="952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21" imgW="571320" imgH="253800" progId="Equation.DSMT4">
                  <p:embed/>
                </p:oleObj>
              </mc:Choice>
              <mc:Fallback>
                <p:oleObj name="Equation" r:id="rId21" imgW="571320" imgH="253800" progId="Equation.DSMT4">
                  <p:embed/>
                  <p:pic>
                    <p:nvPicPr>
                      <p:cNvPr id="0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276600"/>
                        <a:ext cx="952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03040"/>
              </p:ext>
            </p:extLst>
          </p:nvPr>
        </p:nvGraphicFramePr>
        <p:xfrm>
          <a:off x="5247878" y="1117054"/>
          <a:ext cx="952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23" imgW="571320" imgH="253800" progId="Equation.DSMT4">
                  <p:embed/>
                </p:oleObj>
              </mc:Choice>
              <mc:Fallback>
                <p:oleObj name="Equation" r:id="rId23" imgW="571320" imgH="253800" progId="Equation.DSMT4">
                  <p:embed/>
                  <p:pic>
                    <p:nvPicPr>
                      <p:cNvPr id="0" name="对象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878" y="1117054"/>
                        <a:ext cx="952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55336"/>
              </p:ext>
            </p:extLst>
          </p:nvPr>
        </p:nvGraphicFramePr>
        <p:xfrm>
          <a:off x="3589412" y="980728"/>
          <a:ext cx="1584176" cy="90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25" imgW="177480" imgH="101520" progId="Equation.DSMT4">
                  <p:embed/>
                </p:oleObj>
              </mc:Choice>
              <mc:Fallback>
                <p:oleObj name="Equation" r:id="rId25" imgW="1774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9412" y="980728"/>
                        <a:ext cx="1584176" cy="905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91875"/>
              </p:ext>
            </p:extLst>
          </p:nvPr>
        </p:nvGraphicFramePr>
        <p:xfrm>
          <a:off x="3625453" y="3184798"/>
          <a:ext cx="1584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27" imgW="177480" imgH="101520" progId="Equation.DSMT4">
                  <p:embed/>
                </p:oleObj>
              </mc:Choice>
              <mc:Fallback>
                <p:oleObj name="Equation" r:id="rId27" imgW="177480" imgH="101520" progId="Equation.DSMT4">
                  <p:embed/>
                  <p:pic>
                    <p:nvPicPr>
                      <p:cNvPr id="0" name="对象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453" y="3184798"/>
                        <a:ext cx="15843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图: 多文档 36"/>
          <p:cNvSpPr/>
          <p:nvPr/>
        </p:nvSpPr>
        <p:spPr>
          <a:xfrm>
            <a:off x="2320438" y="4626494"/>
            <a:ext cx="1560097" cy="107592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多文档 35"/>
          <p:cNvSpPr/>
          <p:nvPr/>
        </p:nvSpPr>
        <p:spPr>
          <a:xfrm>
            <a:off x="2314362" y="1673373"/>
            <a:ext cx="1566174" cy="108012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232207" y="3271663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7296" y="355533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02793" y="2177429"/>
            <a:ext cx="489654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2793" y="3689597"/>
            <a:ext cx="489654" cy="17281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92447" y="1885041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训练集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验证集</a:t>
            </a:r>
            <a:endParaRPr lang="zh-CN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86395" y="49561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测试集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6" idx="3"/>
            <a:endCxn id="47" idx="1"/>
          </p:cNvCxnSpPr>
          <p:nvPr/>
        </p:nvCxnSpPr>
        <p:spPr>
          <a:xfrm>
            <a:off x="3880536" y="2213433"/>
            <a:ext cx="431845" cy="1129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6" idx="3"/>
            <a:endCxn id="46" idx="1"/>
          </p:cNvCxnSpPr>
          <p:nvPr/>
        </p:nvCxnSpPr>
        <p:spPr>
          <a:xfrm>
            <a:off x="3880536" y="2213433"/>
            <a:ext cx="64696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多文档 45"/>
          <p:cNvSpPr/>
          <p:nvPr/>
        </p:nvSpPr>
        <p:spPr>
          <a:xfrm>
            <a:off x="4527505" y="1867243"/>
            <a:ext cx="1003950" cy="6923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多文档 46"/>
          <p:cNvSpPr/>
          <p:nvPr/>
        </p:nvSpPr>
        <p:spPr>
          <a:xfrm>
            <a:off x="4312381" y="2997218"/>
            <a:ext cx="1003950" cy="6923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27505" y="20543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训练集</a:t>
            </a:r>
            <a:endParaRPr lang="zh-CN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56395" y="31587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验证</a:t>
            </a:r>
            <a:r>
              <a:rPr lang="zh-CN" altLang="en-US" b="1" dirty="0" smtClean="0"/>
              <a:t>集</a:t>
            </a:r>
            <a:endParaRPr lang="zh-CN" altLang="en-US" sz="1100" b="1" dirty="0"/>
          </a:p>
        </p:txBody>
      </p:sp>
      <p:sp>
        <p:nvSpPr>
          <p:cNvPr id="13" name="矩形 12"/>
          <p:cNvSpPr/>
          <p:nvPr/>
        </p:nvSpPr>
        <p:spPr>
          <a:xfrm>
            <a:off x="4192646" y="1745381"/>
            <a:ext cx="4483809" cy="230027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FE077A2E-079D-4D8E-A72E-859971F79E47}"/>
              </a:ext>
            </a:extLst>
          </p:cNvPr>
          <p:cNvSpPr/>
          <p:nvPr/>
        </p:nvSpPr>
        <p:spPr>
          <a:xfrm>
            <a:off x="6390028" y="524222"/>
            <a:ext cx="546743" cy="547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="" xmlns:a16="http://schemas.microsoft.com/office/drawing/2014/main" id="{221D6153-21EE-4A68-9C29-0E7D51DCDC16}"/>
              </a:ext>
            </a:extLst>
          </p:cNvPr>
          <p:cNvSpPr/>
          <p:nvPr/>
        </p:nvSpPr>
        <p:spPr>
          <a:xfrm>
            <a:off x="5606293" y="503107"/>
            <a:ext cx="613067" cy="4487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02334002-AB2E-4BF3-BFE7-9DCA7703B38E}"/>
              </a:ext>
            </a:extLst>
          </p:cNvPr>
          <p:cNvSpPr/>
          <p:nvPr/>
        </p:nvSpPr>
        <p:spPr>
          <a:xfrm>
            <a:off x="4272957" y="573702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/>
          <p:cNvSpPr/>
          <p:nvPr/>
        </p:nvSpPr>
        <p:spPr>
          <a:xfrm>
            <a:off x="7880961" y="550939"/>
            <a:ext cx="570786" cy="47150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菱形 83"/>
          <p:cNvSpPr/>
          <p:nvPr/>
        </p:nvSpPr>
        <p:spPr>
          <a:xfrm>
            <a:off x="7134666" y="437166"/>
            <a:ext cx="663598" cy="72180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平行四边形 84"/>
          <p:cNvSpPr/>
          <p:nvPr/>
        </p:nvSpPr>
        <p:spPr>
          <a:xfrm>
            <a:off x="4960158" y="479200"/>
            <a:ext cx="646135" cy="51251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867114" y="1162283"/>
            <a:ext cx="2845454" cy="388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97465" y="116228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筛选</a:t>
            </a:r>
            <a:endParaRPr lang="zh-CN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66411" y="2247520"/>
            <a:ext cx="156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交叉</a:t>
            </a:r>
            <a:r>
              <a:rPr lang="zh-CN" altLang="en-US" sz="2400" b="1" dirty="0" smtClean="0"/>
              <a:t>验证 或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自助抽样</a:t>
            </a:r>
            <a:endParaRPr lang="zh-CN" altLang="en-US" sz="2400" b="1" dirty="0"/>
          </a:p>
        </p:txBody>
      </p:sp>
      <p:sp>
        <p:nvSpPr>
          <p:cNvPr id="89" name="下箭头 88"/>
          <p:cNvSpPr/>
          <p:nvPr/>
        </p:nvSpPr>
        <p:spPr>
          <a:xfrm>
            <a:off x="5290445" y="3689597"/>
            <a:ext cx="495948" cy="1266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下箭头 89"/>
          <p:cNvSpPr/>
          <p:nvPr/>
        </p:nvSpPr>
        <p:spPr>
          <a:xfrm rot="16200000">
            <a:off x="5400468" y="3338556"/>
            <a:ext cx="495948" cy="3468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786393" y="41401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最好模型</a:t>
            </a:r>
            <a:endParaRPr lang="zh-CN" alt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800213" y="28131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模型：</a:t>
            </a:r>
            <a:endParaRPr lang="zh-CN" altLang="en-US" sz="3200" b="1" dirty="0"/>
          </a:p>
        </p:txBody>
      </p:sp>
      <p:sp>
        <p:nvSpPr>
          <p:cNvPr id="25" name="矩形 24"/>
          <p:cNvSpPr/>
          <p:nvPr/>
        </p:nvSpPr>
        <p:spPr>
          <a:xfrm>
            <a:off x="7382695" y="4553693"/>
            <a:ext cx="1665927" cy="1075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479948" y="48608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评价模型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47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下箭头 59"/>
          <p:cNvSpPr/>
          <p:nvPr/>
        </p:nvSpPr>
        <p:spPr>
          <a:xfrm>
            <a:off x="5155589" y="3868307"/>
            <a:ext cx="719396" cy="909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4123417" y="1129814"/>
            <a:ext cx="2845454" cy="68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87419" y="1812622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2508" y="209629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40" idx="1"/>
          </p:cNvCxnSpPr>
          <p:nvPr/>
        </p:nvCxnSpPr>
        <p:spPr>
          <a:xfrm>
            <a:off x="1758005" y="2388686"/>
            <a:ext cx="1284914" cy="10284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5" idx="1"/>
          </p:cNvCxnSpPr>
          <p:nvPr/>
        </p:nvCxnSpPr>
        <p:spPr>
          <a:xfrm>
            <a:off x="1758005" y="2388686"/>
            <a:ext cx="154644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多文档 34"/>
          <p:cNvSpPr/>
          <p:nvPr/>
        </p:nvSpPr>
        <p:spPr>
          <a:xfrm>
            <a:off x="3304454" y="1937469"/>
            <a:ext cx="1308529" cy="90243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多文档 39"/>
          <p:cNvSpPr/>
          <p:nvPr/>
        </p:nvSpPr>
        <p:spPr>
          <a:xfrm>
            <a:off x="3042919" y="2965874"/>
            <a:ext cx="1308529" cy="90243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39322" y="2121699"/>
            <a:ext cx="197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训练集</a:t>
            </a:r>
            <a:endParaRPr lang="zh-CN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73253" y="3186258"/>
            <a:ext cx="197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测试</a:t>
            </a:r>
            <a:r>
              <a:rPr lang="zh-CN" altLang="en-US" sz="2400" b="1" dirty="0" smtClean="0"/>
              <a:t>集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2894758" y="1647435"/>
            <a:ext cx="4805870" cy="25202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FE077A2E-079D-4D8E-A72E-859971F79E47}"/>
              </a:ext>
            </a:extLst>
          </p:cNvPr>
          <p:cNvSpPr/>
          <p:nvPr/>
        </p:nvSpPr>
        <p:spPr>
          <a:xfrm>
            <a:off x="5646331" y="491754"/>
            <a:ext cx="546743" cy="547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="" xmlns:a16="http://schemas.microsoft.com/office/drawing/2014/main" id="{221D6153-21EE-4A68-9C29-0E7D51DCDC16}"/>
              </a:ext>
            </a:extLst>
          </p:cNvPr>
          <p:cNvSpPr/>
          <p:nvPr/>
        </p:nvSpPr>
        <p:spPr>
          <a:xfrm>
            <a:off x="4862596" y="470639"/>
            <a:ext cx="613067" cy="4487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02334002-AB2E-4BF3-BFE7-9DCA7703B38E}"/>
              </a:ext>
            </a:extLst>
          </p:cNvPr>
          <p:cNvSpPr/>
          <p:nvPr/>
        </p:nvSpPr>
        <p:spPr>
          <a:xfrm>
            <a:off x="3529260" y="541234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>
            <a:off x="7137264" y="518471"/>
            <a:ext cx="570786" cy="47150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/>
          <p:cNvSpPr/>
          <p:nvPr/>
        </p:nvSpPr>
        <p:spPr>
          <a:xfrm>
            <a:off x="6390969" y="404698"/>
            <a:ext cx="663598" cy="72180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/>
          <p:cNvSpPr/>
          <p:nvPr/>
        </p:nvSpPr>
        <p:spPr>
          <a:xfrm>
            <a:off x="4216461" y="446732"/>
            <a:ext cx="646135" cy="51251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77297" y="2712065"/>
            <a:ext cx="204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交叉</a:t>
            </a:r>
            <a:r>
              <a:rPr lang="zh-CN" altLang="en-US" sz="2400" b="1" dirty="0" smtClean="0"/>
              <a:t>验证 或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自助抽样</a:t>
            </a:r>
            <a:endParaRPr lang="zh-CN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056516" y="24884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模型：</a:t>
            </a:r>
            <a:endParaRPr lang="zh-CN" altLang="en-US" sz="3200" b="1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02334002-AB2E-4BF3-BFE7-9DCA7703B38E}"/>
              </a:ext>
            </a:extLst>
          </p:cNvPr>
          <p:cNvSpPr/>
          <p:nvPr/>
        </p:nvSpPr>
        <p:spPr>
          <a:xfrm>
            <a:off x="5268351" y="4964916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031024" y="4604511"/>
            <a:ext cx="28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筛选</a:t>
            </a:r>
            <a:r>
              <a:rPr lang="zh-CN" altLang="en-US" sz="3200" b="1" dirty="0"/>
              <a:t>算法</a:t>
            </a:r>
            <a:r>
              <a:rPr lang="zh-CN" altLang="en-US" sz="3200" b="1" dirty="0" smtClean="0"/>
              <a:t>：</a:t>
            </a:r>
            <a:endParaRPr lang="zh-CN" altLang="en-US" sz="3200" b="1" dirty="0"/>
          </a:p>
        </p:txBody>
      </p:sp>
      <p:sp>
        <p:nvSpPr>
          <p:cNvPr id="66" name="流程图: 多文档 65"/>
          <p:cNvSpPr/>
          <p:nvPr/>
        </p:nvSpPr>
        <p:spPr>
          <a:xfrm>
            <a:off x="1288459" y="5202325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288459" y="548600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959045" y="5610990"/>
            <a:ext cx="41782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70043" y="5651052"/>
            <a:ext cx="4690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拆分数据：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训练、测试模型</a:t>
            </a:r>
            <a:endParaRPr lang="zh-CN" altLang="en-US" sz="3200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15616" y="3186258"/>
            <a:ext cx="642389" cy="1591523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138</Words>
  <Application>Microsoft Office PowerPoint</Application>
  <PresentationFormat>全屏显示(4:3)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24</cp:revision>
  <dcterms:created xsi:type="dcterms:W3CDTF">2020-03-24T07:19:30Z</dcterms:created>
  <dcterms:modified xsi:type="dcterms:W3CDTF">2020-03-26T10:17:52Z</dcterms:modified>
</cp:coreProperties>
</file>