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1" d="100"/>
          <a:sy n="71" d="100"/>
        </p:scale>
        <p:origin x="-678" y="-96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F63E0B1-0581-49FE-9A6A-7552F7466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37551A78-F644-4FD0-B2A7-ECAA45367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4C86E2A-0DD3-464F-882F-895A9537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8BCDC32-9BB1-4E04-94F5-90A2B1FE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E0C0AD0-F682-4C5F-8FFE-040BE34C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40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3515C19-6EB1-4EB0-B16D-8FAD15C5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E5B4FD0E-2844-457A-ACD6-00D0EA8C5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5C61537-1DEA-44AE-979F-04549024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3353CB6-FF8F-4A59-B039-E60C15DF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CB014A1-0DC9-42A4-B014-243059E62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38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B70B87C2-2F1F-427A-A91A-F65195284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C338C049-8D53-4478-94CA-EEC5360A8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02B6BF1-F169-4279-B6EA-A1F37962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6DC343C-62C7-4821-A3B7-F216619E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7BF0B2B-0157-4F9E-A3F3-58D79486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75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0D683B3-1A6F-4071-9A6A-B761726D2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1A2A1F5-D564-461B-805A-04CEDAF39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B9C865-CE2D-492E-94E6-56C41F555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8F9C606-02C0-4B44-B99E-6B43000D7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0511C19-AFDC-46D1-81F1-6C80A1B78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92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4C1EB06-9468-49FA-A6EB-29B465FA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DD367E0-BED1-4775-919C-9F78EC955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031BEC5-361B-483F-9A6A-C57BE1218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BF82F70-00F7-4C10-A520-904C9BCB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64EFC45-1421-4043-A15B-06A3B155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25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8EE675-DD80-4E75-9F24-3CED74445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5C0B056-D77B-4092-A73D-371352701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F28BBF22-7714-487B-B84A-1E9983D32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507AA2CA-E1C3-4A28-9D6B-73C1812C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8C56556A-E66D-4663-A3CB-9F7DB517E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ACDA75F-3063-4D7D-98E0-2053DEDA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30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A46CFCA-2846-476D-95D0-AFAE15D90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D7B9BBE-151A-4FC1-8EF0-93127AFAC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AB21F3B-566C-4D9A-A19A-210DFF441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BB5D11AE-12BC-4311-8F6B-DFB769788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9573600F-8B12-47D6-B511-6CA227AE7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D708104A-8884-4014-9B9C-54B9A4B8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3470B01E-5DBD-4F28-A2E6-886F5623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2D4A8820-8DA8-4043-AD47-9FEEAD93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19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28B42C7-FD50-40AC-9442-CC748B00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BB19E79B-DB7E-4082-8D38-871F1981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67766D57-CC5C-4947-BCED-D32480DF0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4360D628-CCA5-4B83-99D6-58841309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47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347BF464-3F79-4E49-B766-A738D0A0D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DA3BF752-7961-495D-BB03-CDC157F9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A0F18AE2-A547-45E8-AE18-6D9036EE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23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4CCBFC2-FFD9-4355-8E5E-192DA2BD6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FF0B19D-9D01-4A00-AA1A-6C283F0DE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D9BDC3E6-F211-4183-97A0-9776ED1D7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FDA202F-0C46-40E1-B6BA-930E5E8E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FF4AB4EF-5E19-4163-96B7-B7E246F3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138E5659-E835-45C1-8B2F-F0E0D6F30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2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77F2903-DCE2-4355-B5CE-77D983E0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69A86562-43CD-4925-9551-400A202AF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8C1305D4-759B-4F0F-9EDD-613E6DBD3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B5F7C841-A583-45A2-A9AC-D96C599A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FE7F689-D05B-469E-8F05-C584FF9A1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9A2E06B2-D8E2-4967-AC56-CFC76A41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76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2D5FF505-D8C3-4C6B-B44A-E253C1007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465115C-4E96-4177-AA53-AFD973F71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3900596-13EE-4A9B-821F-EB58BBF8E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0841D-ABD7-4225-8164-2463B86145F0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068D9C8-7DC9-45BD-B061-330BC3FDF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9F1B2BF-A9D7-4F38-B703-118C63789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69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.png"/><Relationship Id="rId3" Type="http://schemas.microsoft.com/office/2007/relationships/hdphoto" Target="../media/hdphoto4.wdp"/><Relationship Id="rId7" Type="http://schemas.microsoft.com/office/2007/relationships/hdphoto" Target="../media/hdphoto6.wdp"/><Relationship Id="rId12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microsoft.com/office/2007/relationships/hdphoto" Target="../media/hdphoto8.wdp"/><Relationship Id="rId5" Type="http://schemas.microsoft.com/office/2007/relationships/hdphoto" Target="../media/hdphoto5.wdp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microsoft.com/office/2007/relationships/hdphoto" Target="../media/hdphoto7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2CC37DA3-54BC-46C1-ABDA-05B8F90C6D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19" b="96364" l="4909" r="96634">
                        <a14:foregroundMark x1="52314" y1="84476" x2="50631" y2="13427"/>
                        <a14:foregroundMark x1="19916" y1="84056" x2="86115" y2="84056"/>
                        <a14:foregroundMark x1="14446" y1="86993" x2="86115" y2="93706"/>
                        <a14:foregroundMark x1="5049" y1="90769" x2="15288" y2="96643"/>
                        <a14:foregroundMark x1="96634" y1="93287" x2="95372" y2="82797"/>
                        <a14:foregroundMark x1="42637" y1="6993" x2="58205" y2="6573"/>
                        <a14:foregroundMark x1="45161" y1="15944" x2="47265" y2="11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77" y="2763886"/>
            <a:ext cx="1477397" cy="148154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981D712C-D8DC-442F-A510-E5AAB5581A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2206" r="97647">
                        <a14:foregroundMark x1="16176" y1="73971" x2="14118" y2="31324"/>
                        <a14:foregroundMark x1="5294" y1="71324" x2="4559" y2="23676"/>
                        <a14:foregroundMark x1="6765" y1="30735" x2="19412" y2="30735"/>
                        <a14:foregroundMark x1="21176" y1="78971" x2="2206" y2="21471"/>
                        <a14:foregroundMark x1="3529" y1="79706" x2="25000" y2="24118"/>
                        <a14:foregroundMark x1="16765" y1="49559" x2="20000" y2="48088"/>
                        <a14:foregroundMark x1="53971" y1="57941" x2="89559" y2="35000"/>
                        <a14:foregroundMark x1="36176" y1="30000" x2="97647" y2="68676"/>
                        <a14:foregroundMark x1="38382" y1="69265" x2="77059" y2="60000"/>
                        <a14:foregroundMark x1="54559" y1="80294" x2="79118" y2="791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403" y="2003516"/>
            <a:ext cx="2850968" cy="28509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B5A65FDB-4F0E-4C24-8669-AF417F197D2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5" b="98895" l="10000" r="90000">
                        <a14:foregroundMark x1="26000" y1="93002" x2="26308" y2="98895"/>
                        <a14:foregroundMark x1="39538" y1="83057" x2="51846" y2="82689"/>
                        <a14:foregroundMark x1="38769" y1="72928" x2="61077" y2="72928"/>
                        <a14:foregroundMark x1="37538" y1="62247" x2="60308" y2="62983"/>
                        <a14:foregroundMark x1="43385" y1="53223" x2="61385" y2="526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397"/>
          <a:stretch/>
        </p:blipFill>
        <p:spPr>
          <a:xfrm>
            <a:off x="5219701" y="1587457"/>
            <a:ext cx="1966742" cy="11764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749" y="4945005"/>
            <a:ext cx="1565452" cy="156545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6C362278-8D4C-4004-A930-8764656B09D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997" y="5154183"/>
            <a:ext cx="1440851" cy="144085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2AC97CBE-DB76-493E-9ADA-5615D820131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519" y="3017801"/>
            <a:ext cx="520467" cy="54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5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051C7033-46FC-45E6-9EEA-43385B7B37C8}"/>
              </a:ext>
            </a:extLst>
          </p:cNvPr>
          <p:cNvGrpSpPr/>
          <p:nvPr/>
        </p:nvGrpSpPr>
        <p:grpSpPr>
          <a:xfrm>
            <a:off x="534270" y="1874522"/>
            <a:ext cx="4457700" cy="2201091"/>
            <a:chOff x="3719649" y="654042"/>
            <a:chExt cx="5306786" cy="2774958"/>
          </a:xfrm>
        </p:grpSpPr>
        <p:sp>
          <p:nvSpPr>
            <p:cNvPr id="2" name="矩形 1">
              <a:extLst>
                <a:ext uri="{FF2B5EF4-FFF2-40B4-BE49-F238E27FC236}">
                  <a16:creationId xmlns="" xmlns:a16="http://schemas.microsoft.com/office/drawing/2014/main" id="{B789787A-AC2F-4418-BA05-46E563BD5F6A}"/>
                </a:ext>
              </a:extLst>
            </p:cNvPr>
            <p:cNvSpPr/>
            <p:nvPr/>
          </p:nvSpPr>
          <p:spPr>
            <a:xfrm>
              <a:off x="3719649" y="654042"/>
              <a:ext cx="5306786" cy="130538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事先维护一个文本分分析树程序</a:t>
              </a:r>
            </a:p>
          </p:txBody>
        </p:sp>
        <p:pic>
          <p:nvPicPr>
            <p:cNvPr id="6" name="图片 5">
              <a:extLst>
                <a:ext uri="{FF2B5EF4-FFF2-40B4-BE49-F238E27FC236}">
                  <a16:creationId xmlns="" xmlns:a16="http://schemas.microsoft.com/office/drawing/2014/main" id="{2CC37DA3-54BC-46C1-ABDA-05B8F90C6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119" b="96364" l="4909" r="96634">
                          <a14:foregroundMark x1="52314" y1="84476" x2="50631" y2="13427"/>
                          <a14:foregroundMark x1="19916" y1="84056" x2="86115" y2="84056"/>
                          <a14:foregroundMark x1="14446" y1="86993" x2="86115" y2="93706"/>
                          <a14:foregroundMark x1="5049" y1="90769" x2="15288" y2="96643"/>
                          <a14:foregroundMark x1="96634" y1="93287" x2="95372" y2="82797"/>
                          <a14:foregroundMark x1="42637" y1="6993" x2="58205" y2="6573"/>
                          <a14:foregroundMark x1="45161" y1="15944" x2="47265" y2="11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6752" y="1208315"/>
              <a:ext cx="510746" cy="512179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="" xmlns:a16="http://schemas.microsoft.com/office/drawing/2014/main" id="{981D712C-D8DC-442F-A510-E5AAB5581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2206" r="97647">
                          <a14:foregroundMark x1="16176" y1="73971" x2="14118" y2="31324"/>
                          <a14:foregroundMark x1="5294" y1="71324" x2="4559" y2="23676"/>
                          <a14:foregroundMark x1="6765" y1="30735" x2="19412" y2="30735"/>
                          <a14:foregroundMark x1="21176" y1="78971" x2="2206" y2="21471"/>
                          <a14:foregroundMark x1="3529" y1="79706" x2="25000" y2="24118"/>
                          <a14:foregroundMark x1="16765" y1="49559" x2="20000" y2="48088"/>
                          <a14:foregroundMark x1="53971" y1="57941" x2="89559" y2="35000"/>
                          <a14:foregroundMark x1="36176" y1="30000" x2="97647" y2="68676"/>
                          <a14:foregroundMark x1="38382" y1="69265" x2="77059" y2="60000"/>
                          <a14:foregroundMark x1="54559" y1="80294" x2="79118" y2="791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115" y="1035231"/>
              <a:ext cx="2393769" cy="2393769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263C89A4-2920-4EDF-BBC1-9B87A67E821D}"/>
              </a:ext>
            </a:extLst>
          </p:cNvPr>
          <p:cNvSpPr txBox="1"/>
          <p:nvPr/>
        </p:nvSpPr>
        <p:spPr>
          <a:xfrm>
            <a:off x="1146916" y="401101"/>
            <a:ext cx="3562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小明的篮球谁也打不过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="" xmlns:a16="http://schemas.microsoft.com/office/drawing/2014/main" id="{CFFAD04E-EB7B-41E0-9DA4-ED22F153FEDE}"/>
              </a:ext>
            </a:extLst>
          </p:cNvPr>
          <p:cNvSpPr/>
          <p:nvPr/>
        </p:nvSpPr>
        <p:spPr>
          <a:xfrm>
            <a:off x="2403566" y="1136469"/>
            <a:ext cx="235131" cy="46166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>
            <a:extLst>
              <a:ext uri="{FF2B5EF4-FFF2-40B4-BE49-F238E27FC236}">
                <a16:creationId xmlns="" xmlns:a16="http://schemas.microsoft.com/office/drawing/2014/main" id="{DE994C52-C7DE-4FB0-84B6-FAD00A42E3B6}"/>
              </a:ext>
            </a:extLst>
          </p:cNvPr>
          <p:cNvSpPr/>
          <p:nvPr/>
        </p:nvSpPr>
        <p:spPr>
          <a:xfrm>
            <a:off x="2295273" y="4147138"/>
            <a:ext cx="235131" cy="46166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5F22599E-D8F3-4224-AD56-D97E5D3CB66A}"/>
              </a:ext>
            </a:extLst>
          </p:cNvPr>
          <p:cNvSpPr txBox="1"/>
          <p:nvPr/>
        </p:nvSpPr>
        <p:spPr>
          <a:xfrm>
            <a:off x="1262197" y="4772661"/>
            <a:ext cx="3562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No one can beat Xiao Ming in basketball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EE7D60E9-8555-43AD-9FF0-4C4E19201E5C}"/>
              </a:ext>
            </a:extLst>
          </p:cNvPr>
          <p:cNvSpPr txBox="1"/>
          <p:nvPr/>
        </p:nvSpPr>
        <p:spPr>
          <a:xfrm>
            <a:off x="2776183" y="1132730"/>
            <a:ext cx="1214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语法分析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D4C65815-B61D-4756-9A86-467071D8BDF5}"/>
              </a:ext>
            </a:extLst>
          </p:cNvPr>
          <p:cNvSpPr txBox="1"/>
          <p:nvPr/>
        </p:nvSpPr>
        <p:spPr>
          <a:xfrm>
            <a:off x="2928364" y="4239471"/>
            <a:ext cx="1214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直译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F58D457D-AF7C-4517-B2A2-C51AEC430D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461" y="681102"/>
            <a:ext cx="4457700" cy="44577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429432BD-19D7-4FEF-896A-37CE48E13FF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945" b="98895" l="10000" r="90000">
                        <a14:foregroundMark x1="26000" y1="93002" x2="26308" y2="98895"/>
                        <a14:foregroundMark x1="39538" y1="83057" x2="51846" y2="82689"/>
                        <a14:foregroundMark x1="38769" y1="72928" x2="61077" y2="72928"/>
                        <a14:foregroundMark x1="37538" y1="62247" x2="60308" y2="62983"/>
                        <a14:foregroundMark x1="43385" y1="53223" x2="61385" y2="526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397"/>
          <a:stretch/>
        </p:blipFill>
        <p:spPr>
          <a:xfrm>
            <a:off x="7903605" y="3253476"/>
            <a:ext cx="901111" cy="53901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67BADE2A-AFA5-47AD-94D8-B3FAD26990F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2206" r="97647">
                        <a14:foregroundMark x1="16176" y1="73971" x2="14118" y2="31324"/>
                        <a14:foregroundMark x1="5294" y1="71324" x2="4559" y2="23676"/>
                        <a14:foregroundMark x1="6765" y1="30735" x2="19412" y2="30735"/>
                        <a14:foregroundMark x1="21176" y1="78971" x2="2206" y2="21471"/>
                        <a14:foregroundMark x1="3529" y1="79706" x2="25000" y2="24118"/>
                        <a14:foregroundMark x1="16765" y1="49559" x2="20000" y2="48088"/>
                        <a14:foregroundMark x1="53971" y1="57941" x2="89559" y2="35000"/>
                        <a14:foregroundMark x1="36176" y1="30000" x2="97647" y2="68676"/>
                        <a14:foregroundMark x1="38382" y1="69265" x2="77059" y2="60000"/>
                        <a14:foregroundMark x1="54559" y1="80294" x2="79118" y2="791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202" y="2228705"/>
            <a:ext cx="2010766" cy="201076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2E858AE5-7355-44F8-B963-F0570D661F5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945" b="98895" l="10000" r="90000">
                        <a14:foregroundMark x1="26000" y1="93002" x2="26308" y2="98895"/>
                        <a14:foregroundMark x1="39538" y1="83057" x2="51846" y2="82689"/>
                        <a14:foregroundMark x1="38769" y1="72928" x2="61077" y2="72928"/>
                        <a14:foregroundMark x1="37538" y1="62247" x2="60308" y2="62983"/>
                        <a14:foregroundMark x1="43385" y1="53223" x2="61385" y2="526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397"/>
          <a:stretch/>
        </p:blipFill>
        <p:spPr>
          <a:xfrm>
            <a:off x="7630892" y="2777050"/>
            <a:ext cx="901111" cy="53901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CB044694-4A97-4D57-80E4-DFE627F8C0F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945" b="98895" l="10000" r="90000">
                        <a14:foregroundMark x1="26000" y1="93002" x2="26308" y2="98895"/>
                        <a14:foregroundMark x1="39538" y1="83057" x2="51846" y2="82689"/>
                        <a14:foregroundMark x1="38769" y1="72928" x2="61077" y2="72928"/>
                        <a14:foregroundMark x1="37538" y1="62247" x2="60308" y2="62983"/>
                        <a14:foregroundMark x1="43385" y1="53223" x2="61385" y2="526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397"/>
          <a:stretch/>
        </p:blipFill>
        <p:spPr>
          <a:xfrm>
            <a:off x="7277933" y="3159495"/>
            <a:ext cx="901111" cy="53901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E96363AF-06C4-49A3-995C-BDC30336585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945" b="98895" l="10000" r="90000">
                        <a14:foregroundMark x1="26000" y1="93002" x2="26308" y2="98895"/>
                        <a14:foregroundMark x1="39538" y1="83057" x2="51846" y2="82689"/>
                        <a14:foregroundMark x1="38769" y1="72928" x2="61077" y2="72928"/>
                        <a14:foregroundMark x1="37538" y1="62247" x2="60308" y2="62983"/>
                        <a14:foregroundMark x1="43385" y1="53223" x2="61385" y2="526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397"/>
          <a:stretch/>
        </p:blipFill>
        <p:spPr>
          <a:xfrm>
            <a:off x="7523069" y="3732463"/>
            <a:ext cx="901111" cy="53901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E1703A06-C527-45D8-8A07-34627915506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945" b="98895" l="10000" r="90000">
                        <a14:foregroundMark x1="26000" y1="93002" x2="26308" y2="98895"/>
                        <a14:foregroundMark x1="39538" y1="83057" x2="51846" y2="82689"/>
                        <a14:foregroundMark x1="38769" y1="72928" x2="61077" y2="72928"/>
                        <a14:foregroundMark x1="37538" y1="62247" x2="60308" y2="62983"/>
                        <a14:foregroundMark x1="43385" y1="53223" x2="61385" y2="526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397"/>
          <a:stretch/>
        </p:blipFill>
        <p:spPr>
          <a:xfrm>
            <a:off x="8047179" y="3756018"/>
            <a:ext cx="901111" cy="53901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80529C08-D505-45C5-B12E-B9AB5BAB65DF}"/>
              </a:ext>
            </a:extLst>
          </p:cNvPr>
          <p:cNvSpPr txBox="1"/>
          <p:nvPr/>
        </p:nvSpPr>
        <p:spPr>
          <a:xfrm>
            <a:off x="7273863" y="375357"/>
            <a:ext cx="3562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小明的篮球谁也打不过</a:t>
            </a:r>
          </a:p>
        </p:txBody>
      </p:sp>
      <p:sp>
        <p:nvSpPr>
          <p:cNvPr id="22" name="箭头: 下 21">
            <a:extLst>
              <a:ext uri="{FF2B5EF4-FFF2-40B4-BE49-F238E27FC236}">
                <a16:creationId xmlns="" xmlns:a16="http://schemas.microsoft.com/office/drawing/2014/main" id="{952223D0-0979-4E08-88ED-0F5AB14A98AE}"/>
              </a:ext>
            </a:extLst>
          </p:cNvPr>
          <p:cNvSpPr/>
          <p:nvPr/>
        </p:nvSpPr>
        <p:spPr>
          <a:xfrm>
            <a:off x="8869196" y="1046147"/>
            <a:ext cx="235131" cy="46166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19F7BB86-0AF3-4954-819D-25EBDD1D22C3}"/>
              </a:ext>
            </a:extLst>
          </p:cNvPr>
          <p:cNvSpPr txBox="1"/>
          <p:nvPr/>
        </p:nvSpPr>
        <p:spPr>
          <a:xfrm>
            <a:off x="8081287" y="2072910"/>
            <a:ext cx="3562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统计</a:t>
            </a:r>
            <a:r>
              <a:rPr lang="en-US" altLang="zh-CN" sz="2000" b="1" dirty="0"/>
              <a:t>+</a:t>
            </a:r>
            <a:r>
              <a:rPr lang="zh-CN" altLang="en-US" sz="2000" b="1" dirty="0"/>
              <a:t>数据的概率模型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6940AA7D-9980-43C0-B605-CCA74D170CA5}"/>
              </a:ext>
            </a:extLst>
          </p:cNvPr>
          <p:cNvSpPr txBox="1"/>
          <p:nvPr/>
        </p:nvSpPr>
        <p:spPr>
          <a:xfrm>
            <a:off x="9255311" y="989846"/>
            <a:ext cx="1214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输入</a:t>
            </a:r>
          </a:p>
        </p:txBody>
      </p:sp>
      <p:sp>
        <p:nvSpPr>
          <p:cNvPr id="26" name="箭头: 下 25">
            <a:extLst>
              <a:ext uri="{FF2B5EF4-FFF2-40B4-BE49-F238E27FC236}">
                <a16:creationId xmlns="" xmlns:a16="http://schemas.microsoft.com/office/drawing/2014/main" id="{34323153-3E82-440D-8691-AC47577E012D}"/>
              </a:ext>
            </a:extLst>
          </p:cNvPr>
          <p:cNvSpPr/>
          <p:nvPr/>
        </p:nvSpPr>
        <p:spPr>
          <a:xfrm>
            <a:off x="8895290" y="4310996"/>
            <a:ext cx="235131" cy="46166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FBDFC73B-55DD-4946-8FE1-B431275705DC}"/>
              </a:ext>
            </a:extLst>
          </p:cNvPr>
          <p:cNvSpPr txBox="1"/>
          <p:nvPr/>
        </p:nvSpPr>
        <p:spPr>
          <a:xfrm>
            <a:off x="9385982" y="4384981"/>
            <a:ext cx="2020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依概率“搜索出”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3DFBDA36-EF1D-474C-AE1F-B38C12DADE12}"/>
              </a:ext>
            </a:extLst>
          </p:cNvPr>
          <p:cNvSpPr txBox="1"/>
          <p:nvPr/>
        </p:nvSpPr>
        <p:spPr>
          <a:xfrm>
            <a:off x="7452122" y="4897116"/>
            <a:ext cx="4012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Xiao Ming’s</a:t>
            </a:r>
            <a:r>
              <a:rPr lang="zh-CN" altLang="en-US" sz="2400" dirty="0"/>
              <a:t> </a:t>
            </a:r>
            <a:r>
              <a:rPr lang="en-US" altLang="zh-CN" sz="2400" dirty="0"/>
              <a:t>basketball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poor</a:t>
            </a:r>
            <a:endParaRPr lang="zh-CN" altLang="en-US" sz="2400" dirty="0"/>
          </a:p>
        </p:txBody>
      </p:sp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5B5F53AF-1C5B-4B1F-A906-5CDAB2E1B8B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889" y="4824605"/>
            <a:ext cx="1440851" cy="1440851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6402F3DA-CBB3-4044-97D6-D5A344C87A0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72" y="4900249"/>
            <a:ext cx="1565452" cy="156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13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073C8D1C-1178-4C3B-A908-267AC60240C5}"/>
              </a:ext>
            </a:extLst>
          </p:cNvPr>
          <p:cNvSpPr txBox="1"/>
          <p:nvPr/>
        </p:nvSpPr>
        <p:spPr>
          <a:xfrm>
            <a:off x="5189736" y="498429"/>
            <a:ext cx="2442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人工智能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93FA3FB4-C3CA-4E19-BA3A-79B25E2CE8A1}"/>
              </a:ext>
            </a:extLst>
          </p:cNvPr>
          <p:cNvSpPr txBox="1"/>
          <p:nvPr/>
        </p:nvSpPr>
        <p:spPr>
          <a:xfrm>
            <a:off x="3376688" y="2129460"/>
            <a:ext cx="24427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编程驱动方法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自动控制原理</a:t>
            </a:r>
            <a:endParaRPr lang="en-US" altLang="zh-CN" sz="2400" b="1" dirty="0" smtClean="0"/>
          </a:p>
          <a:p>
            <a:endParaRPr lang="en-US" altLang="zh-CN" sz="2400" b="1" dirty="0"/>
          </a:p>
          <a:p>
            <a:r>
              <a:rPr lang="zh-CN" altLang="en-US" sz="2400" b="1" dirty="0" smtClean="0"/>
              <a:t>电子技术</a:t>
            </a:r>
            <a:endParaRPr lang="en-US" altLang="zh-CN" sz="2400" b="1" dirty="0"/>
          </a:p>
        </p:txBody>
      </p:sp>
      <p:sp>
        <p:nvSpPr>
          <p:cNvPr id="2" name="椭圆 1"/>
          <p:cNvSpPr/>
          <p:nvPr/>
        </p:nvSpPr>
        <p:spPr>
          <a:xfrm>
            <a:off x="2474259" y="1249970"/>
            <a:ext cx="7382436" cy="38862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5486400" y="1976111"/>
            <a:ext cx="3334871" cy="231289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8">
            <a:extLst>
              <a:ext uri="{FF2B5EF4-FFF2-40B4-BE49-F238E27FC236}">
                <a16:creationId xmlns="" xmlns:a16="http://schemas.microsoft.com/office/drawing/2014/main" id="{073C8D1C-1178-4C3B-A908-267AC60240C5}"/>
              </a:ext>
            </a:extLst>
          </p:cNvPr>
          <p:cNvSpPr txBox="1"/>
          <p:nvPr/>
        </p:nvSpPr>
        <p:spPr>
          <a:xfrm>
            <a:off x="6378517" y="2129460"/>
            <a:ext cx="2442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数据挖掘</a:t>
            </a:r>
            <a:endParaRPr lang="zh-CN" altLang="en-US" sz="2800" b="1" dirty="0"/>
          </a:p>
        </p:txBody>
      </p:sp>
      <p:sp>
        <p:nvSpPr>
          <p:cNvPr id="14" name="文本框 14">
            <a:extLst>
              <a:ext uri="{FF2B5EF4-FFF2-40B4-BE49-F238E27FC236}">
                <a16:creationId xmlns="" xmlns:a16="http://schemas.microsoft.com/office/drawing/2014/main" id="{93FA3FB4-C3CA-4E19-BA3A-79B25E2CE8A1}"/>
              </a:ext>
            </a:extLst>
          </p:cNvPr>
          <p:cNvSpPr txBox="1"/>
          <p:nvPr/>
        </p:nvSpPr>
        <p:spPr>
          <a:xfrm>
            <a:off x="5932458" y="2736837"/>
            <a:ext cx="2442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机器学习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统计学习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数据库技术</a:t>
            </a:r>
            <a:endParaRPr lang="en-US" altLang="zh-CN" sz="2400" b="1" dirty="0"/>
          </a:p>
        </p:txBody>
      </p:sp>
      <p:sp>
        <p:nvSpPr>
          <p:cNvPr id="4" name="矩形 3"/>
          <p:cNvSpPr/>
          <p:nvPr/>
        </p:nvSpPr>
        <p:spPr>
          <a:xfrm>
            <a:off x="1311089" y="5136170"/>
            <a:ext cx="9708776" cy="255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8">
            <a:extLst>
              <a:ext uri="{FF2B5EF4-FFF2-40B4-BE49-F238E27FC236}">
                <a16:creationId xmlns="" xmlns:a16="http://schemas.microsoft.com/office/drawing/2014/main" id="{073C8D1C-1178-4C3B-A908-267AC60240C5}"/>
              </a:ext>
            </a:extLst>
          </p:cNvPr>
          <p:cNvSpPr txBox="1"/>
          <p:nvPr/>
        </p:nvSpPr>
        <p:spPr>
          <a:xfrm>
            <a:off x="5486400" y="5391664"/>
            <a:ext cx="2442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大数据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943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5DD1784C-163C-40A4-A027-36DC4E08F43F}"/>
              </a:ext>
            </a:extLst>
          </p:cNvPr>
          <p:cNvSpPr/>
          <p:nvPr/>
        </p:nvSpPr>
        <p:spPr>
          <a:xfrm>
            <a:off x="1410789" y="718457"/>
            <a:ext cx="8934994" cy="559090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D5386601-9651-4448-BB58-90EF7438C6E9}"/>
              </a:ext>
            </a:extLst>
          </p:cNvPr>
          <p:cNvSpPr/>
          <p:nvPr/>
        </p:nvSpPr>
        <p:spPr>
          <a:xfrm>
            <a:off x="1410789" y="2207623"/>
            <a:ext cx="7929154" cy="410173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4AB854FA-7366-4565-8904-B1F8DC117670}"/>
              </a:ext>
            </a:extLst>
          </p:cNvPr>
          <p:cNvSpPr/>
          <p:nvPr/>
        </p:nvSpPr>
        <p:spPr>
          <a:xfrm>
            <a:off x="1410789" y="3788229"/>
            <a:ext cx="6466114" cy="252113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615CC1DC-2FF0-4994-935D-DCC4905E3E28}"/>
              </a:ext>
            </a:extLst>
          </p:cNvPr>
          <p:cNvSpPr txBox="1"/>
          <p:nvPr/>
        </p:nvSpPr>
        <p:spPr>
          <a:xfrm>
            <a:off x="1658983" y="1047542"/>
            <a:ext cx="8438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人工智能</a:t>
            </a:r>
            <a:r>
              <a:rPr lang="zh-CN" altLang="en-US" sz="2400" dirty="0"/>
              <a:t>：赋予计算机听觉</a:t>
            </a:r>
            <a:r>
              <a:rPr lang="en-US" altLang="zh-CN" sz="2400" dirty="0"/>
              <a:t>/</a:t>
            </a:r>
            <a:r>
              <a:rPr lang="zh-CN" altLang="en-US" sz="2400" dirty="0"/>
              <a:t>视觉</a:t>
            </a:r>
            <a:r>
              <a:rPr lang="en-US" altLang="zh-CN" sz="2400" dirty="0"/>
              <a:t>/</a:t>
            </a:r>
            <a:r>
              <a:rPr lang="zh-CN" altLang="en-US" sz="2400" dirty="0"/>
              <a:t>触觉</a:t>
            </a:r>
            <a:r>
              <a:rPr lang="en-US" altLang="zh-CN" sz="2400" dirty="0"/>
              <a:t>/</a:t>
            </a:r>
            <a:r>
              <a:rPr lang="zh-CN" altLang="en-US" sz="2400" dirty="0"/>
              <a:t>推理等能力</a:t>
            </a:r>
            <a:endParaRPr lang="en-US" altLang="zh-CN" sz="2400" dirty="0"/>
          </a:p>
          <a:p>
            <a:r>
              <a:rPr lang="en-US" altLang="zh-CN" sz="2400" dirty="0"/>
              <a:t>	        </a:t>
            </a:r>
            <a:r>
              <a:rPr lang="zh-CN" altLang="en-US" sz="2000" dirty="0"/>
              <a:t>更像是一门科学、包括计算机视觉、音频处理等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9B63EFB4-238A-4BA1-89D0-458B138B870A}"/>
              </a:ext>
            </a:extLst>
          </p:cNvPr>
          <p:cNvSpPr txBox="1"/>
          <p:nvPr/>
        </p:nvSpPr>
        <p:spPr>
          <a:xfrm>
            <a:off x="1658983" y="2526159"/>
            <a:ext cx="8438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机器学习</a:t>
            </a:r>
            <a:r>
              <a:rPr lang="zh-CN" altLang="en-US" sz="2400" dirty="0"/>
              <a:t>：人工智能的计算方法之一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       </a:t>
            </a:r>
            <a:r>
              <a:rPr lang="zh-CN" altLang="en-US" sz="2000" dirty="0"/>
              <a:t>包括线性回归、贝叶斯分类器、神经网络、</a:t>
            </a:r>
            <a:r>
              <a:rPr lang="en-US" altLang="zh-CN" sz="2000" dirty="0"/>
              <a:t>KNN</a:t>
            </a:r>
            <a:r>
              <a:rPr lang="zh-CN" altLang="en-US" sz="2000" dirty="0"/>
              <a:t>邻近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3FC9A0A4-0E0E-4570-933B-3BF479F0D91B}"/>
              </a:ext>
            </a:extLst>
          </p:cNvPr>
          <p:cNvSpPr txBox="1"/>
          <p:nvPr/>
        </p:nvSpPr>
        <p:spPr>
          <a:xfrm>
            <a:off x="1658983" y="4027658"/>
            <a:ext cx="84386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深度学习</a:t>
            </a:r>
            <a:r>
              <a:rPr lang="zh-CN" altLang="en-US" sz="2400" dirty="0"/>
              <a:t>：进行大数据机器学习的一种方法</a:t>
            </a:r>
            <a:endParaRPr lang="en-US" altLang="zh-CN" sz="2400" dirty="0"/>
          </a:p>
          <a:p>
            <a:r>
              <a:rPr lang="en-US" altLang="zh-CN" sz="2400" dirty="0"/>
              <a:t>	       </a:t>
            </a:r>
            <a:r>
              <a:rPr lang="en-US" altLang="zh-CN" sz="2000" dirty="0"/>
              <a:t> </a:t>
            </a:r>
            <a:r>
              <a:rPr lang="zh-CN" altLang="en-US" sz="2000" dirty="0"/>
              <a:t>包括卷积神经网络、多层感知器、深度</a:t>
            </a:r>
            <a:endParaRPr lang="en-US" altLang="zh-CN" sz="2000" dirty="0"/>
          </a:p>
          <a:p>
            <a:r>
              <a:rPr lang="en-US" altLang="zh-CN" sz="2000" dirty="0"/>
              <a:t>	         </a:t>
            </a:r>
            <a:r>
              <a:rPr lang="zh-CN" altLang="en-US" sz="2000" dirty="0"/>
              <a:t>循环网络、深度</a:t>
            </a:r>
            <a:r>
              <a:rPr lang="en-US" altLang="zh-CN" sz="2000" dirty="0"/>
              <a:t>Q</a:t>
            </a:r>
            <a:r>
              <a:rPr lang="zh-CN" altLang="en-US" sz="2000" dirty="0"/>
              <a:t>网络等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363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BE3CCF00-9526-43BF-9D6F-25629DCE986D}"/>
              </a:ext>
            </a:extLst>
          </p:cNvPr>
          <p:cNvSpPr/>
          <p:nvPr/>
        </p:nvSpPr>
        <p:spPr>
          <a:xfrm>
            <a:off x="3994218" y="3938954"/>
            <a:ext cx="3842158" cy="1371599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机器学习模型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="" xmlns:a16="http://schemas.microsoft.com/office/drawing/2014/main" id="{F9729B0A-95B7-4930-A59A-F85CCEC0B7D9}"/>
              </a:ext>
            </a:extLst>
          </p:cNvPr>
          <p:cNvSpPr/>
          <p:nvPr/>
        </p:nvSpPr>
        <p:spPr>
          <a:xfrm>
            <a:off x="7836376" y="4448405"/>
            <a:ext cx="2916532" cy="3526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="" xmlns:a16="http://schemas.microsoft.com/office/drawing/2014/main" id="{2A3DACC4-0073-4BB7-A9B4-1FCCC727FA6D}"/>
              </a:ext>
            </a:extLst>
          </p:cNvPr>
          <p:cNvSpPr/>
          <p:nvPr/>
        </p:nvSpPr>
        <p:spPr>
          <a:xfrm>
            <a:off x="1439091" y="4448405"/>
            <a:ext cx="2555127" cy="3526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="" xmlns:a16="http://schemas.microsoft.com/office/drawing/2014/main" id="{F3023E8F-CBE6-4DCF-939B-2704515E2490}"/>
              </a:ext>
            </a:extLst>
          </p:cNvPr>
          <p:cNvSpPr/>
          <p:nvPr/>
        </p:nvSpPr>
        <p:spPr>
          <a:xfrm rot="16200000">
            <a:off x="8322758" y="3616357"/>
            <a:ext cx="1591072" cy="3526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536BC8A-D4E4-4D67-A5EC-B0BB80E052B5}"/>
              </a:ext>
            </a:extLst>
          </p:cNvPr>
          <p:cNvSpPr/>
          <p:nvPr/>
        </p:nvSpPr>
        <p:spPr>
          <a:xfrm>
            <a:off x="8865640" y="2487718"/>
            <a:ext cx="505307" cy="4712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连接符: 肘形 10">
            <a:extLst>
              <a:ext uri="{FF2B5EF4-FFF2-40B4-BE49-F238E27FC236}">
                <a16:creationId xmlns="" xmlns:a16="http://schemas.microsoft.com/office/drawing/2014/main" id="{4F949977-910D-4297-9095-8DE938E425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38771" y="2723366"/>
            <a:ext cx="2950343" cy="1215588"/>
          </a:xfrm>
          <a:prstGeom prst="bentConnector2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箭头: 右 14">
            <a:extLst>
              <a:ext uri="{FF2B5EF4-FFF2-40B4-BE49-F238E27FC236}">
                <a16:creationId xmlns="" xmlns:a16="http://schemas.microsoft.com/office/drawing/2014/main" id="{54323310-3710-4FF3-94D4-8A48D1BF47CF}"/>
              </a:ext>
            </a:extLst>
          </p:cNvPr>
          <p:cNvSpPr/>
          <p:nvPr/>
        </p:nvSpPr>
        <p:spPr>
          <a:xfrm rot="5400000">
            <a:off x="8629816" y="1700730"/>
            <a:ext cx="996884" cy="3526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A2674F7F-E8D2-40C0-8EA2-902A0DF4ADD3}"/>
              </a:ext>
            </a:extLst>
          </p:cNvPr>
          <p:cNvSpPr txBox="1"/>
          <p:nvPr/>
        </p:nvSpPr>
        <p:spPr>
          <a:xfrm>
            <a:off x="958193" y="3868914"/>
            <a:ext cx="1758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输入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B24CF42E-BB51-41B8-84F9-53C6DA444BF1}"/>
              </a:ext>
            </a:extLst>
          </p:cNvPr>
          <p:cNvSpPr txBox="1"/>
          <p:nvPr/>
        </p:nvSpPr>
        <p:spPr>
          <a:xfrm>
            <a:off x="10152185" y="3799889"/>
            <a:ext cx="1758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输出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6F00F25B-7BD7-4266-B42D-7FA1A5ABA8FD}"/>
              </a:ext>
            </a:extLst>
          </p:cNvPr>
          <p:cNvSpPr txBox="1"/>
          <p:nvPr/>
        </p:nvSpPr>
        <p:spPr>
          <a:xfrm>
            <a:off x="7450016" y="743219"/>
            <a:ext cx="370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实测输出</a:t>
            </a:r>
            <a:r>
              <a:rPr lang="en-US" altLang="zh-CN" sz="2800" dirty="0"/>
              <a:t>/</a:t>
            </a:r>
            <a:r>
              <a:rPr lang="zh-CN" altLang="en-US" sz="2800" dirty="0"/>
              <a:t>已有输出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5EE5D645-B93E-4CCA-8584-69C7B149CF11}"/>
              </a:ext>
            </a:extLst>
          </p:cNvPr>
          <p:cNvSpPr txBox="1"/>
          <p:nvPr/>
        </p:nvSpPr>
        <p:spPr>
          <a:xfrm>
            <a:off x="9720775" y="2294167"/>
            <a:ext cx="370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比较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C8DE574E-C9A8-4A86-8FB6-6475644275F0}"/>
              </a:ext>
            </a:extLst>
          </p:cNvPr>
          <p:cNvSpPr txBox="1"/>
          <p:nvPr/>
        </p:nvSpPr>
        <p:spPr>
          <a:xfrm>
            <a:off x="6443003" y="1982698"/>
            <a:ext cx="370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误差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919AF35A-13CA-46BA-86C4-4A1F57AD53EF}"/>
              </a:ext>
            </a:extLst>
          </p:cNvPr>
          <p:cNvSpPr txBox="1"/>
          <p:nvPr/>
        </p:nvSpPr>
        <p:spPr>
          <a:xfrm>
            <a:off x="6011593" y="2855543"/>
            <a:ext cx="370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修正模型参数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="" xmlns:a16="http://schemas.microsoft.com/office/drawing/2014/main" id="{62C023A0-B0DA-4816-B6D5-611A6A9490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519" y="3017801"/>
            <a:ext cx="520467" cy="54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7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BE3CCF00-9526-43BF-9D6F-25629DCE986D}"/>
              </a:ext>
            </a:extLst>
          </p:cNvPr>
          <p:cNvSpPr/>
          <p:nvPr/>
        </p:nvSpPr>
        <p:spPr>
          <a:xfrm>
            <a:off x="3994218" y="3938954"/>
            <a:ext cx="3842158" cy="1371599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机器学习模型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="" xmlns:a16="http://schemas.microsoft.com/office/drawing/2014/main" id="{F9729B0A-95B7-4930-A59A-F85CCEC0B7D9}"/>
              </a:ext>
            </a:extLst>
          </p:cNvPr>
          <p:cNvSpPr/>
          <p:nvPr/>
        </p:nvSpPr>
        <p:spPr>
          <a:xfrm>
            <a:off x="7836376" y="4448405"/>
            <a:ext cx="2916532" cy="3526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="" xmlns:a16="http://schemas.microsoft.com/office/drawing/2014/main" id="{2A3DACC4-0073-4BB7-A9B4-1FCCC727FA6D}"/>
              </a:ext>
            </a:extLst>
          </p:cNvPr>
          <p:cNvSpPr/>
          <p:nvPr/>
        </p:nvSpPr>
        <p:spPr>
          <a:xfrm>
            <a:off x="1439091" y="4448405"/>
            <a:ext cx="2555127" cy="3526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A2674F7F-E8D2-40C0-8EA2-902A0DF4ADD3}"/>
              </a:ext>
            </a:extLst>
          </p:cNvPr>
          <p:cNvSpPr txBox="1"/>
          <p:nvPr/>
        </p:nvSpPr>
        <p:spPr>
          <a:xfrm>
            <a:off x="1077852" y="3925185"/>
            <a:ext cx="1758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输入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B24CF42E-BB51-41B8-84F9-53C6DA444BF1}"/>
              </a:ext>
            </a:extLst>
          </p:cNvPr>
          <p:cNvSpPr txBox="1"/>
          <p:nvPr/>
        </p:nvSpPr>
        <p:spPr>
          <a:xfrm>
            <a:off x="10152185" y="3799889"/>
            <a:ext cx="1758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输出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876E6310-2DEA-4A36-9111-538075DCFF3D}"/>
              </a:ext>
            </a:extLst>
          </p:cNvPr>
          <p:cNvSpPr txBox="1"/>
          <p:nvPr/>
        </p:nvSpPr>
        <p:spPr>
          <a:xfrm>
            <a:off x="4843975" y="3227431"/>
            <a:ext cx="370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总结输入特征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CF46A3EA-5F86-445D-A45E-6D5E792DA941}"/>
              </a:ext>
            </a:extLst>
          </p:cNvPr>
          <p:cNvSpPr txBox="1"/>
          <p:nvPr/>
        </p:nvSpPr>
        <p:spPr>
          <a:xfrm>
            <a:off x="5915297" y="5365223"/>
            <a:ext cx="4966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通常用于聚类方面的问题</a:t>
            </a:r>
          </a:p>
        </p:txBody>
      </p:sp>
    </p:spTree>
    <p:extLst>
      <p:ext uri="{BB962C8B-B14F-4D97-AF65-F5344CB8AC3E}">
        <p14:creationId xmlns:p14="http://schemas.microsoft.com/office/powerpoint/2010/main" val="267994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BE3CCF00-9526-43BF-9D6F-25629DCE986D}"/>
              </a:ext>
            </a:extLst>
          </p:cNvPr>
          <p:cNvSpPr/>
          <p:nvPr/>
        </p:nvSpPr>
        <p:spPr>
          <a:xfrm>
            <a:off x="3994218" y="3938954"/>
            <a:ext cx="3842158" cy="1371599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机器学习模型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="" xmlns:a16="http://schemas.microsoft.com/office/drawing/2014/main" id="{F9729B0A-95B7-4930-A59A-F85CCEC0B7D9}"/>
              </a:ext>
            </a:extLst>
          </p:cNvPr>
          <p:cNvSpPr/>
          <p:nvPr/>
        </p:nvSpPr>
        <p:spPr>
          <a:xfrm>
            <a:off x="7836376" y="4448405"/>
            <a:ext cx="2916532" cy="3526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="" xmlns:a16="http://schemas.microsoft.com/office/drawing/2014/main" id="{2A3DACC4-0073-4BB7-A9B4-1FCCC727FA6D}"/>
              </a:ext>
            </a:extLst>
          </p:cNvPr>
          <p:cNvSpPr/>
          <p:nvPr/>
        </p:nvSpPr>
        <p:spPr>
          <a:xfrm>
            <a:off x="1439091" y="4448405"/>
            <a:ext cx="2555127" cy="3526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连接符: 肘形 10">
            <a:extLst>
              <a:ext uri="{FF2B5EF4-FFF2-40B4-BE49-F238E27FC236}">
                <a16:creationId xmlns="" xmlns:a16="http://schemas.microsoft.com/office/drawing/2014/main" id="{4F949977-910D-4297-9095-8DE938E425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15297" y="2457266"/>
            <a:ext cx="4894877" cy="1481688"/>
          </a:xfrm>
          <a:prstGeom prst="bentConnector3">
            <a:avLst>
              <a:gd name="adj1" fmla="val 100582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A2674F7F-E8D2-40C0-8EA2-902A0DF4ADD3}"/>
              </a:ext>
            </a:extLst>
          </p:cNvPr>
          <p:cNvSpPr txBox="1"/>
          <p:nvPr/>
        </p:nvSpPr>
        <p:spPr>
          <a:xfrm>
            <a:off x="958193" y="3868914"/>
            <a:ext cx="1758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输入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B24CF42E-BB51-41B8-84F9-53C6DA444BF1}"/>
              </a:ext>
            </a:extLst>
          </p:cNvPr>
          <p:cNvSpPr txBox="1"/>
          <p:nvPr/>
        </p:nvSpPr>
        <p:spPr>
          <a:xfrm>
            <a:off x="10152185" y="3799889"/>
            <a:ext cx="1758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输出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919AF35A-13CA-46BA-86C4-4A1F57AD53EF}"/>
              </a:ext>
            </a:extLst>
          </p:cNvPr>
          <p:cNvSpPr txBox="1"/>
          <p:nvPr/>
        </p:nvSpPr>
        <p:spPr>
          <a:xfrm>
            <a:off x="6096000" y="2694379"/>
            <a:ext cx="370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修正模型参数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2F464B32-4BCF-4678-9772-8F69E51EC5ED}"/>
              </a:ext>
            </a:extLst>
          </p:cNvPr>
          <p:cNvSpPr txBox="1"/>
          <p:nvPr/>
        </p:nvSpPr>
        <p:spPr>
          <a:xfrm>
            <a:off x="9055492" y="1661708"/>
            <a:ext cx="370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输出的评价指标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A67E1641-6D4E-44A9-8E0E-F0C7FBB56C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305" y="2813399"/>
            <a:ext cx="520467" cy="54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57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133</Words>
  <Application>Microsoft Office PowerPoint</Application>
  <PresentationFormat>自定义</PresentationFormat>
  <Paragraphs>44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46</cp:revision>
  <dcterms:created xsi:type="dcterms:W3CDTF">2020-01-12T00:46:06Z</dcterms:created>
  <dcterms:modified xsi:type="dcterms:W3CDTF">2020-03-19T05:46:02Z</dcterms:modified>
</cp:coreProperties>
</file>