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>
      <p:cViewPr>
        <p:scale>
          <a:sx n="100" d="100"/>
          <a:sy n="100" d="100"/>
        </p:scale>
        <p:origin x="-672" y="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AD8C3-ECB9-434C-A665-161F494723F9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575B2-074A-4297-8054-0FC12AA1A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4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575B2-074A-4297-8054-0FC12AA1AB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97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61431" y="476672"/>
            <a:ext cx="8963547" cy="5823958"/>
            <a:chOff x="395536" y="764704"/>
            <a:chExt cx="8316491" cy="512516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764704"/>
              <a:ext cx="5868219" cy="5125166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808" y="764704"/>
              <a:ext cx="5868219" cy="51251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6349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4539852" y="191683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 smtClean="0"/>
              <a:t>[131  75  20 167 121 152 129  74  88  71  54 178 244 106 107  54  48  74 74  56 …</a:t>
            </a:r>
          </a:p>
          <a:p>
            <a:r>
              <a:rPr lang="en-US" altLang="zh-CN" sz="2400" b="1" dirty="0" smtClean="0"/>
              <a:t>…</a:t>
            </a:r>
          </a:p>
          <a:p>
            <a:r>
              <a:rPr lang="en-US" altLang="zh-CN" sz="2400" b="1" dirty="0" smtClean="0"/>
              <a:t>… 179 219 210 186 215 214 177 208 184 198]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505"/>
            <a:ext cx="3150318" cy="3201129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3491880" y="2708920"/>
            <a:ext cx="648072" cy="792088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4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右箭头 4"/>
          <p:cNvSpPr/>
          <p:nvPr/>
        </p:nvSpPr>
        <p:spPr>
          <a:xfrm>
            <a:off x="3499884" y="1412776"/>
            <a:ext cx="648072" cy="792088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 descr="D:\桌面\mybook\chapter06\图片\6.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" y="737847"/>
            <a:ext cx="3488465" cy="236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67573"/>
              </p:ext>
            </p:extLst>
          </p:nvPr>
        </p:nvGraphicFramePr>
        <p:xfrm>
          <a:off x="47135" y="3212976"/>
          <a:ext cx="3742821" cy="551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4" imgW="1206360" imgH="177480" progId="Equation.DSMT4">
                  <p:embed/>
                </p:oleObj>
              </mc:Choice>
              <mc:Fallback>
                <p:oleObj name="Equation" r:id="rId4" imgW="12063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35" y="3212976"/>
                        <a:ext cx="3742821" cy="551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147956" y="1268760"/>
            <a:ext cx="55263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[0.1102622 , 0.11184365, 0.05835576, ..., 0.18624887, </a:t>
            </a:r>
            <a:r>
              <a:rPr lang="en-US" altLang="zh-CN" sz="3200" dirty="0" smtClean="0"/>
              <a:t>0.20853586, 0.20853586</a:t>
            </a:r>
            <a:r>
              <a:rPr lang="en-US" altLang="zh-CN" sz="3200" dirty="0"/>
              <a:t>]</a:t>
            </a:r>
            <a:endParaRPr lang="zh-CN" altLang="en-US" sz="32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976464"/>
              </p:ext>
            </p:extLst>
          </p:nvPr>
        </p:nvGraphicFramePr>
        <p:xfrm>
          <a:off x="5796136" y="3212976"/>
          <a:ext cx="149701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6" imgW="482400" imgH="177480" progId="Equation.DSMT4">
                  <p:embed/>
                </p:oleObj>
              </mc:Choice>
              <mc:Fallback>
                <p:oleObj name="Equation" r:id="rId6" imgW="482400" imgH="1774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212976"/>
                        <a:ext cx="1497012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8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/>
          <p:cNvCxnSpPr/>
          <p:nvPr/>
        </p:nvCxnSpPr>
        <p:spPr>
          <a:xfrm>
            <a:off x="1835696" y="3429000"/>
            <a:ext cx="5616624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528192" y="836712"/>
            <a:ext cx="0" cy="489654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160040" y="2060848"/>
            <a:ext cx="2736304" cy="27363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3800475" y="2281238"/>
            <a:ext cx="1457325" cy="2303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405188" y="2676525"/>
            <a:ext cx="2271712" cy="1492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178175" y="3209925"/>
            <a:ext cx="2718169" cy="435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4286250" y="2085975"/>
            <a:ext cx="495300" cy="269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 flipV="1">
            <a:off x="4288631" y="2088356"/>
            <a:ext cx="499269" cy="2696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3746500" y="2319338"/>
            <a:ext cx="1549400" cy="2252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3371850" y="2695575"/>
            <a:ext cx="2300288" cy="147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3168650" y="3212976"/>
            <a:ext cx="2699494" cy="438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2" name="右大括号 4121"/>
          <p:cNvSpPr/>
          <p:nvPr/>
        </p:nvSpPr>
        <p:spPr>
          <a:xfrm rot="19244898">
            <a:off x="5588464" y="2041774"/>
            <a:ext cx="403848" cy="4789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23" name="对象 4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890699"/>
              </p:ext>
            </p:extLst>
          </p:nvPr>
        </p:nvGraphicFramePr>
        <p:xfrm>
          <a:off x="5761788" y="1701584"/>
          <a:ext cx="1055340" cy="359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596880" imgH="203040" progId="Equation.DSMT4">
                  <p:embed/>
                </p:oleObj>
              </mc:Choice>
              <mc:Fallback>
                <p:oleObj name="Equation" r:id="rId3" imgW="596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1788" y="1701584"/>
                        <a:ext cx="1055340" cy="359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79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382"/>
            <a:ext cx="5868219" cy="51251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787635"/>
            <a:ext cx="5868219" cy="512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1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84743" y="1170636"/>
            <a:ext cx="7796419" cy="3028982"/>
            <a:chOff x="1452420" y="933691"/>
            <a:chExt cx="7796419" cy="3028982"/>
          </a:xfrm>
        </p:grpSpPr>
        <p:sp>
          <p:nvSpPr>
            <p:cNvPr id="4" name="TextBox 3"/>
            <p:cNvSpPr txBox="1"/>
            <p:nvPr/>
          </p:nvSpPr>
          <p:spPr>
            <a:xfrm>
              <a:off x="1452420" y="933691"/>
              <a:ext cx="779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data: ________Your </a:t>
              </a:r>
              <a:r>
                <a:rPr lang="en-US" altLang="zh-CN" sz="2400" dirty="0"/>
                <a:t>Apple ID has been Locked</a:t>
              </a:r>
              <a:r>
                <a:rPr lang="en-US" altLang="zh-CN" sz="2400" dirty="0" smtClean="0"/>
                <a:t>!!!________ </a:t>
              </a:r>
              <a:endParaRPr lang="zh-CN" alt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52420" y="1772816"/>
              <a:ext cx="7272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/>
                <a:t>data_strip</a:t>
              </a:r>
              <a:r>
                <a:rPr lang="en-US" altLang="zh-CN" sz="2400" dirty="0" smtClean="0"/>
                <a:t>: Your </a:t>
              </a:r>
              <a:r>
                <a:rPr lang="en-US" altLang="zh-CN" sz="2400" dirty="0"/>
                <a:t>Apple ID has been Locked</a:t>
              </a:r>
              <a:r>
                <a:rPr lang="en-US" altLang="zh-CN" sz="2400" dirty="0" smtClean="0"/>
                <a:t>!!! </a:t>
              </a:r>
              <a:endParaRPr lang="zh-CN" alt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56101" y="2629833"/>
              <a:ext cx="7272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/>
                <a:t>data_lower</a:t>
              </a:r>
              <a:r>
                <a:rPr lang="en-US" altLang="zh-CN" sz="2400" dirty="0" smtClean="0"/>
                <a:t>: your </a:t>
              </a:r>
              <a:r>
                <a:rPr lang="en-US" altLang="zh-CN" sz="2400" dirty="0"/>
                <a:t>apple id has been locked!!!</a:t>
              </a:r>
              <a:endParaRPr lang="zh-CN" alt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80554" y="3501008"/>
              <a:ext cx="7272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/>
                <a:t>data_replace_pun</a:t>
              </a:r>
              <a:r>
                <a:rPr lang="en-US" altLang="zh-CN" sz="2400" dirty="0" smtClean="0"/>
                <a:t>: your </a:t>
              </a:r>
              <a:r>
                <a:rPr lang="en-US" altLang="zh-CN" sz="2400" dirty="0"/>
                <a:t>apple id has been locked</a:t>
              </a:r>
              <a:endParaRPr lang="zh-CN" altLang="en-US" sz="2400" dirty="0"/>
            </a:p>
          </p:txBody>
        </p:sp>
      </p:grpSp>
      <p:sp>
        <p:nvSpPr>
          <p:cNvPr id="10" name="下箭头 9"/>
          <p:cNvSpPr/>
          <p:nvPr/>
        </p:nvSpPr>
        <p:spPr>
          <a:xfrm>
            <a:off x="3563888" y="1632301"/>
            <a:ext cx="1057259" cy="377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567569" y="2552179"/>
            <a:ext cx="1057259" cy="377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3592022" y="3360493"/>
            <a:ext cx="1057259" cy="377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8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87624" y="942216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data_replace_pun</a:t>
            </a:r>
            <a:r>
              <a:rPr lang="en-US" altLang="zh-CN" sz="2800" dirty="0" smtClean="0"/>
              <a:t>: your </a:t>
            </a:r>
            <a:r>
              <a:rPr lang="en-US" altLang="zh-CN" sz="2800" dirty="0"/>
              <a:t>apple id has been locked</a:t>
            </a:r>
            <a:endParaRPr lang="zh-CN" altLang="en-US" sz="2800" dirty="0"/>
          </a:p>
        </p:txBody>
      </p:sp>
      <p:sp>
        <p:nvSpPr>
          <p:cNvPr id="2" name="下箭头 1"/>
          <p:cNvSpPr/>
          <p:nvPr/>
        </p:nvSpPr>
        <p:spPr>
          <a:xfrm>
            <a:off x="4283968" y="1553673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1853766" y="2127083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['your', 'apple', 'id', 'has', 'been', 'locked']</a:t>
            </a:r>
            <a:endParaRPr lang="zh-CN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076897" y="1616434"/>
            <a:ext cx="2614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拆分成单词</a:t>
            </a:r>
            <a:endParaRPr lang="zh-CN" altLang="en-US" sz="2400" dirty="0"/>
          </a:p>
        </p:txBody>
      </p:sp>
      <p:sp>
        <p:nvSpPr>
          <p:cNvPr id="16" name="下箭头 15"/>
          <p:cNvSpPr/>
          <p:nvPr/>
        </p:nvSpPr>
        <p:spPr>
          <a:xfrm>
            <a:off x="1690839" y="2852936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7" name="TextBox 16"/>
          <p:cNvSpPr txBox="1"/>
          <p:nvPr/>
        </p:nvSpPr>
        <p:spPr>
          <a:xfrm>
            <a:off x="683568" y="3408515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['apple', 'id', 'locked'] </a:t>
            </a:r>
            <a:endParaRPr lang="zh-CN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396594" y="4025549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保留词根</a:t>
            </a:r>
            <a:endParaRPr lang="zh-CN" altLang="en-US" sz="2400" dirty="0"/>
          </a:p>
        </p:txBody>
      </p:sp>
      <p:sp>
        <p:nvSpPr>
          <p:cNvPr id="19" name="下箭头 18"/>
          <p:cNvSpPr/>
          <p:nvPr/>
        </p:nvSpPr>
        <p:spPr>
          <a:xfrm>
            <a:off x="1690839" y="4025549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899592" y="4581127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['</a:t>
            </a:r>
            <a:r>
              <a:rPr lang="en-US" altLang="zh-CN" sz="2800" dirty="0" err="1"/>
              <a:t>appl</a:t>
            </a:r>
            <a:r>
              <a:rPr lang="en-US" altLang="zh-CN" sz="2800" dirty="0"/>
              <a:t>', 'id', 'lock']</a:t>
            </a:r>
            <a:endParaRPr lang="zh-CN" alt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396327" y="2895327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剔除</a:t>
            </a:r>
            <a:r>
              <a:rPr lang="zh-CN" altLang="en-US" sz="2400" dirty="0" smtClean="0"/>
              <a:t>常见词</a:t>
            </a:r>
            <a:endParaRPr lang="zh-CN" altLang="en-US" sz="24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4342962" y="2835766"/>
            <a:ext cx="9140499" cy="2170893"/>
            <a:chOff x="5800653" y="1575338"/>
            <a:chExt cx="9140499" cy="2170893"/>
          </a:xfrm>
        </p:grpSpPr>
        <p:sp>
          <p:nvSpPr>
            <p:cNvPr id="13" name="下箭头 12"/>
            <p:cNvSpPr/>
            <p:nvPr/>
          </p:nvSpPr>
          <p:spPr>
            <a:xfrm>
              <a:off x="7058758" y="1584401"/>
              <a:ext cx="504056" cy="519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00653" y="2361236"/>
              <a:ext cx="499112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[('your', 'PRP$'), ('apple', 'NN'), ('id', 'NN'), </a:t>
              </a:r>
              <a:r>
                <a:rPr lang="en-US" altLang="zh-CN" sz="2800" dirty="0" smtClean="0"/>
                <a:t>(</a:t>
              </a:r>
              <a:r>
                <a:rPr lang="en-US" altLang="zh-CN" sz="2800" dirty="0"/>
                <a:t>'has', 'VBZ'), </a:t>
              </a:r>
              <a:endParaRPr lang="en-US" altLang="zh-CN" sz="2800" dirty="0" smtClean="0"/>
            </a:p>
            <a:p>
              <a:r>
                <a:rPr lang="en-US" altLang="zh-CN" sz="2800" dirty="0" smtClean="0"/>
                <a:t>(</a:t>
              </a:r>
              <a:r>
                <a:rPr lang="en-US" altLang="zh-CN" sz="2800" dirty="0"/>
                <a:t>'been', 'VBN'), ('locked', 'VBN')]</a:t>
              </a:r>
              <a:endParaRPr lang="zh-CN" altLang="en-US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68344" y="1575338"/>
              <a:ext cx="7272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标注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126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010" y="1844824"/>
            <a:ext cx="4776288" cy="32011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45200"/>
            <a:ext cx="4443581" cy="319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2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598568"/>
              </p:ext>
            </p:extLst>
          </p:nvPr>
        </p:nvGraphicFramePr>
        <p:xfrm>
          <a:off x="323527" y="764704"/>
          <a:ext cx="5165425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3" imgW="1650960" imgH="711000" progId="Equation.DSMT4">
                  <p:embed/>
                </p:oleObj>
              </mc:Choice>
              <mc:Fallback>
                <p:oleObj name="Equation" r:id="rId3" imgW="1650960" imgH="711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7" y="764704"/>
                        <a:ext cx="5165425" cy="2232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025286"/>
              </p:ext>
            </p:extLst>
          </p:nvPr>
        </p:nvGraphicFramePr>
        <p:xfrm>
          <a:off x="5796136" y="764704"/>
          <a:ext cx="2899891" cy="2232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5" imgW="927000" imgH="711000" progId="Equation.DSMT4">
                  <p:embed/>
                </p:oleObj>
              </mc:Choice>
              <mc:Fallback>
                <p:oleObj name="Equation" r:id="rId5" imgW="927000" imgH="711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764704"/>
                        <a:ext cx="2899891" cy="2232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242295"/>
              </p:ext>
            </p:extLst>
          </p:nvPr>
        </p:nvGraphicFramePr>
        <p:xfrm>
          <a:off x="1069975" y="3573463"/>
          <a:ext cx="270192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7" imgW="863280" imgH="711000" progId="Equation.DSMT4">
                  <p:embed/>
                </p:oleObj>
              </mc:Choice>
              <mc:Fallback>
                <p:oleObj name="Equation" r:id="rId7" imgW="863280" imgH="711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3573463"/>
                        <a:ext cx="2701925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111495"/>
              </p:ext>
            </p:extLst>
          </p:nvPr>
        </p:nvGraphicFramePr>
        <p:xfrm>
          <a:off x="4978400" y="3644900"/>
          <a:ext cx="2900363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9" imgW="927000" imgH="711000" progId="Equation.DSMT4">
                  <p:embed/>
                </p:oleObj>
              </mc:Choice>
              <mc:Fallback>
                <p:oleObj name="Equation" r:id="rId9" imgW="927000" imgH="7110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3644900"/>
                        <a:ext cx="2900363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91680" y="2906272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模糊处理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04248" y="2906272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锐化</a:t>
            </a:r>
            <a:endParaRPr lang="zh-CN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52120" y="5797351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轮廓标记</a:t>
            </a:r>
            <a:endParaRPr lang="zh-CN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979712" y="5797351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压印</a:t>
            </a:r>
          </a:p>
        </p:txBody>
      </p:sp>
    </p:spTree>
    <p:extLst>
      <p:ext uri="{BB962C8B-B14F-4D97-AF65-F5344CB8AC3E}">
        <p14:creationId xmlns:p14="http://schemas.microsoft.com/office/powerpoint/2010/main" val="101270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176545"/>
              </p:ext>
            </p:extLst>
          </p:nvPr>
        </p:nvGraphicFramePr>
        <p:xfrm>
          <a:off x="1259632" y="404664"/>
          <a:ext cx="6696744" cy="6196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248"/>
                <a:gridCol w="2232248"/>
                <a:gridCol w="2232248"/>
              </a:tblGrid>
              <a:tr h="2065486">
                <a:tc>
                  <a:txBody>
                    <a:bodyPr/>
                    <a:lstStyle/>
                    <a:p>
                      <a:endParaRPr lang="zh-CN" altLang="en-US" sz="4200" dirty="0"/>
                    </a:p>
                  </a:txBody>
                  <a:tcPr marL="212598" marR="212598" marT="106300" marB="1063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200" dirty="0"/>
                    </a:p>
                  </a:txBody>
                  <a:tcPr marL="212598" marR="212598" marT="106300" marB="1063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200" dirty="0"/>
                    </a:p>
                  </a:txBody>
                  <a:tcPr marL="212598" marR="212598" marT="106300" marB="1063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486">
                <a:tc>
                  <a:txBody>
                    <a:bodyPr/>
                    <a:lstStyle/>
                    <a:p>
                      <a:endParaRPr lang="zh-CN" altLang="en-US" sz="4200" dirty="0"/>
                    </a:p>
                  </a:txBody>
                  <a:tcPr marL="212598" marR="212598" marT="106300" marB="1063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200" dirty="0"/>
                    </a:p>
                  </a:txBody>
                  <a:tcPr marL="212598" marR="212598" marT="106300" marB="1063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200" dirty="0"/>
                    </a:p>
                  </a:txBody>
                  <a:tcPr marL="212598" marR="212598" marT="106300" marB="1063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486">
                <a:tc>
                  <a:txBody>
                    <a:bodyPr/>
                    <a:lstStyle/>
                    <a:p>
                      <a:endParaRPr lang="zh-CN" altLang="en-US" sz="4200"/>
                    </a:p>
                  </a:txBody>
                  <a:tcPr marL="212598" marR="212598" marT="106300" marB="1063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200" dirty="0"/>
                    </a:p>
                  </a:txBody>
                  <a:tcPr marL="212598" marR="212598" marT="106300" marB="1063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200" dirty="0"/>
                    </a:p>
                  </a:txBody>
                  <a:tcPr marL="212598" marR="212598" marT="106300" marB="1063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716016" y="457200"/>
            <a:ext cx="1368152" cy="311581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3275856" y="3563455"/>
            <a:ext cx="1440294" cy="3105905"/>
          </a:xfrm>
          <a:prstGeom prst="straightConnector1">
            <a:avLst/>
          </a:prstGeom>
          <a:ln w="76200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677702"/>
              </p:ext>
            </p:extLst>
          </p:nvPr>
        </p:nvGraphicFramePr>
        <p:xfrm>
          <a:off x="2068513" y="5159375"/>
          <a:ext cx="69056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3" imgW="203040" imgH="228600" progId="Equation.DSMT4">
                  <p:embed/>
                </p:oleObj>
              </mc:Choice>
              <mc:Fallback>
                <p:oleObj name="Equation" r:id="rId3" imgW="203040" imgH="2286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5159375"/>
                        <a:ext cx="69056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502803"/>
              </p:ext>
            </p:extLst>
          </p:nvPr>
        </p:nvGraphicFramePr>
        <p:xfrm>
          <a:off x="4249738" y="5133975"/>
          <a:ext cx="64611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5133975"/>
                        <a:ext cx="64611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366433"/>
              </p:ext>
            </p:extLst>
          </p:nvPr>
        </p:nvGraphicFramePr>
        <p:xfrm>
          <a:off x="6565900" y="981075"/>
          <a:ext cx="6477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7" imgW="190440" imgH="228600" progId="Equation.DSMT4">
                  <p:embed/>
                </p:oleObj>
              </mc:Choice>
              <mc:Fallback>
                <p:oleObj name="Equation" r:id="rId7" imgW="190440" imgH="22860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981075"/>
                        <a:ext cx="6477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166547"/>
              </p:ext>
            </p:extLst>
          </p:nvPr>
        </p:nvGraphicFramePr>
        <p:xfrm>
          <a:off x="4394200" y="981075"/>
          <a:ext cx="64611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981075"/>
                        <a:ext cx="64611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230628"/>
              </p:ext>
            </p:extLst>
          </p:nvPr>
        </p:nvGraphicFramePr>
        <p:xfrm>
          <a:off x="3686175" y="2997200"/>
          <a:ext cx="17716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11" imgW="520560" imgH="253800" progId="Equation.DSMT4">
                  <p:embed/>
                </p:oleObj>
              </mc:Choice>
              <mc:Fallback>
                <p:oleObj name="Equation" r:id="rId11" imgW="52056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2997200"/>
                        <a:ext cx="1771650" cy="863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椭圆 29"/>
          <p:cNvSpPr/>
          <p:nvPr/>
        </p:nvSpPr>
        <p:spPr>
          <a:xfrm>
            <a:off x="5495311" y="102696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275856" y="580707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endCxn id="30" idx="2"/>
          </p:cNvCxnSpPr>
          <p:nvPr/>
        </p:nvCxnSpPr>
        <p:spPr>
          <a:xfrm>
            <a:off x="2483768" y="764704"/>
            <a:ext cx="3011543" cy="51428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362562"/>
              </p:ext>
            </p:extLst>
          </p:nvPr>
        </p:nvGraphicFramePr>
        <p:xfrm>
          <a:off x="1814513" y="468313"/>
          <a:ext cx="68738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13" imgW="203040" imgH="177480" progId="Equation.DSMT4">
                  <p:embed/>
                </p:oleObj>
              </mc:Choice>
              <mc:Fallback>
                <p:oleObj name="Equation" r:id="rId13" imgW="203040" imgH="17748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468313"/>
                        <a:ext cx="687387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224205"/>
              </p:ext>
            </p:extLst>
          </p:nvPr>
        </p:nvGraphicFramePr>
        <p:xfrm>
          <a:off x="2103438" y="3616325"/>
          <a:ext cx="730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Equation" r:id="rId15" imgW="215640" imgH="177480" progId="Equation.DSMT4">
                  <p:embed/>
                </p:oleObj>
              </mc:Choice>
              <mc:Fallback>
                <p:oleObj name="Equation" r:id="rId15" imgW="215640" imgH="177480" progId="Equation.DSMT4">
                  <p:embed/>
                  <p:pic>
                    <p:nvPicPr>
                      <p:cNvPr id="0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3616325"/>
                        <a:ext cx="7302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箭头连接符 35"/>
          <p:cNvCxnSpPr>
            <a:endCxn id="31" idx="1"/>
          </p:cNvCxnSpPr>
          <p:nvPr/>
        </p:nvCxnSpPr>
        <p:spPr>
          <a:xfrm>
            <a:off x="2808842" y="4294905"/>
            <a:ext cx="540831" cy="158598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4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611560" y="1196752"/>
            <a:ext cx="2376264" cy="2088232"/>
            <a:chOff x="611560" y="1196752"/>
            <a:chExt cx="2376264" cy="2088232"/>
          </a:xfrm>
        </p:grpSpPr>
        <p:sp>
          <p:nvSpPr>
            <p:cNvPr id="2" name="矩形 1"/>
            <p:cNvSpPr/>
            <p:nvPr/>
          </p:nvSpPr>
          <p:spPr>
            <a:xfrm>
              <a:off x="611560" y="1196752"/>
              <a:ext cx="2376264" cy="20882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043608" y="1556792"/>
              <a:ext cx="1512168" cy="1440160"/>
              <a:chOff x="1043608" y="1556792"/>
              <a:chExt cx="1512168" cy="1440160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1043608" y="1556792"/>
                <a:ext cx="1512168" cy="504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1043608" y="1556792"/>
                <a:ext cx="288032" cy="14401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组合 31"/>
          <p:cNvGrpSpPr/>
          <p:nvPr/>
        </p:nvGrpSpPr>
        <p:grpSpPr>
          <a:xfrm>
            <a:off x="3563888" y="1232756"/>
            <a:ext cx="2376264" cy="2088232"/>
            <a:chOff x="611560" y="1196752"/>
            <a:chExt cx="2376264" cy="2088232"/>
          </a:xfrm>
        </p:grpSpPr>
        <p:sp>
          <p:nvSpPr>
            <p:cNvPr id="37" name="矩形 36"/>
            <p:cNvSpPr/>
            <p:nvPr/>
          </p:nvSpPr>
          <p:spPr>
            <a:xfrm>
              <a:off x="611560" y="1196752"/>
              <a:ext cx="2376264" cy="20882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1043608" y="1556792"/>
              <a:ext cx="1512168" cy="1440160"/>
              <a:chOff x="1043608" y="1556792"/>
              <a:chExt cx="1512168" cy="1440160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1043608" y="1556792"/>
                <a:ext cx="1512168" cy="504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1043608" y="1556792"/>
                <a:ext cx="288032" cy="14401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组合 40"/>
          <p:cNvGrpSpPr/>
          <p:nvPr/>
        </p:nvGrpSpPr>
        <p:grpSpPr>
          <a:xfrm>
            <a:off x="6516216" y="1232756"/>
            <a:ext cx="2376264" cy="2088232"/>
            <a:chOff x="611560" y="1196752"/>
            <a:chExt cx="2376264" cy="2088232"/>
          </a:xfrm>
        </p:grpSpPr>
        <p:sp>
          <p:nvSpPr>
            <p:cNvPr id="42" name="矩形 41"/>
            <p:cNvSpPr/>
            <p:nvPr/>
          </p:nvSpPr>
          <p:spPr>
            <a:xfrm>
              <a:off x="611560" y="1196752"/>
              <a:ext cx="2376264" cy="20882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043608" y="1556792"/>
              <a:ext cx="1512168" cy="1440160"/>
              <a:chOff x="1043608" y="1556792"/>
              <a:chExt cx="1512168" cy="1440160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1043608" y="1556792"/>
                <a:ext cx="1512168" cy="504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043608" y="1556792"/>
                <a:ext cx="288032" cy="14401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组合 53"/>
          <p:cNvGrpSpPr/>
          <p:nvPr/>
        </p:nvGrpSpPr>
        <p:grpSpPr>
          <a:xfrm>
            <a:off x="1884487" y="2419722"/>
            <a:ext cx="576064" cy="648072"/>
            <a:chOff x="2483768" y="4581128"/>
            <a:chExt cx="576064" cy="648072"/>
          </a:xfrm>
        </p:grpSpPr>
        <p:sp>
          <p:nvSpPr>
            <p:cNvPr id="12" name="矩形 11"/>
            <p:cNvSpPr/>
            <p:nvPr/>
          </p:nvSpPr>
          <p:spPr>
            <a:xfrm>
              <a:off x="2591780" y="4725144"/>
              <a:ext cx="396044" cy="396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2483768" y="5121188"/>
              <a:ext cx="108012" cy="108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 flipV="1">
              <a:off x="2483768" y="4581128"/>
              <a:ext cx="108012" cy="1440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V="1">
              <a:off x="2987824" y="4581128"/>
              <a:ext cx="72008" cy="1440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2987824" y="5121188"/>
              <a:ext cx="72008" cy="108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 rot="20911214">
            <a:off x="3851920" y="2191253"/>
            <a:ext cx="576064" cy="648072"/>
            <a:chOff x="2483768" y="4581128"/>
            <a:chExt cx="576064" cy="648072"/>
          </a:xfrm>
        </p:grpSpPr>
        <p:sp>
          <p:nvSpPr>
            <p:cNvPr id="56" name="矩形 55"/>
            <p:cNvSpPr/>
            <p:nvPr/>
          </p:nvSpPr>
          <p:spPr>
            <a:xfrm>
              <a:off x="2591780" y="4725144"/>
              <a:ext cx="396044" cy="396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H="1">
              <a:off x="2483768" y="5121188"/>
              <a:ext cx="108012" cy="108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H="1" flipV="1">
              <a:off x="2483768" y="4581128"/>
              <a:ext cx="108012" cy="1440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2987824" y="4581128"/>
              <a:ext cx="72008" cy="1440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2987824" y="5121188"/>
              <a:ext cx="72008" cy="108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6660232" y="1283599"/>
            <a:ext cx="576064" cy="648072"/>
            <a:chOff x="2483768" y="4581128"/>
            <a:chExt cx="576064" cy="648072"/>
          </a:xfrm>
        </p:grpSpPr>
        <p:sp>
          <p:nvSpPr>
            <p:cNvPr id="62" name="矩形 61"/>
            <p:cNvSpPr/>
            <p:nvPr/>
          </p:nvSpPr>
          <p:spPr>
            <a:xfrm>
              <a:off x="2591780" y="4725144"/>
              <a:ext cx="396044" cy="396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箭头连接符 62"/>
            <p:cNvCxnSpPr/>
            <p:nvPr/>
          </p:nvCxnSpPr>
          <p:spPr>
            <a:xfrm flipH="1">
              <a:off x="2483768" y="5121188"/>
              <a:ext cx="108012" cy="108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flipH="1" flipV="1">
              <a:off x="2483768" y="4581128"/>
              <a:ext cx="108012" cy="1440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2987824" y="4581128"/>
              <a:ext cx="72008" cy="1440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2987824" y="5121188"/>
              <a:ext cx="72008" cy="108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467544" y="357301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平坦地区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任意方向移动，灰度值变化不明显</a:t>
            </a:r>
            <a:endParaRPr lang="en-US" altLang="zh-CN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3563888" y="357301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边缘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zh-CN" altLang="en-US" dirty="0" smtClean="0"/>
              <a:t>沿边缘移动，灰度变化不明显</a:t>
            </a:r>
            <a:endParaRPr lang="en-US" altLang="zh-CN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6632029" y="357301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角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zh-CN" altLang="en-US" dirty="0" smtClean="0"/>
              <a:t>任意方向移动，灰度变化明显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5379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1793008" y="2852936"/>
            <a:ext cx="2382443" cy="2680248"/>
            <a:chOff x="2483768" y="4581128"/>
            <a:chExt cx="576064" cy="648072"/>
          </a:xfrm>
          <a:scene3d>
            <a:camera prst="isometricTopUp"/>
            <a:lightRig rig="threePt" dir="t"/>
          </a:scene3d>
        </p:grpSpPr>
        <p:sp>
          <p:nvSpPr>
            <p:cNvPr id="47" name="矩形 46"/>
            <p:cNvSpPr/>
            <p:nvPr/>
          </p:nvSpPr>
          <p:spPr>
            <a:xfrm>
              <a:off x="2591780" y="4725144"/>
              <a:ext cx="396044" cy="396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2483768" y="5121188"/>
              <a:ext cx="108012" cy="108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H="1" flipV="1">
              <a:off x="2483768" y="4581128"/>
              <a:ext cx="108012" cy="1440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V="1">
              <a:off x="2987824" y="4581128"/>
              <a:ext cx="72008" cy="1440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2987824" y="5121188"/>
              <a:ext cx="72008" cy="108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5364088" y="2924944"/>
            <a:ext cx="2382443" cy="2680248"/>
            <a:chOff x="2483768" y="4581128"/>
            <a:chExt cx="576064" cy="648072"/>
          </a:xfrm>
          <a:scene3d>
            <a:camera prst="isometricTopUp"/>
            <a:lightRig rig="threePt" dir="t"/>
          </a:scene3d>
        </p:grpSpPr>
        <p:sp>
          <p:nvSpPr>
            <p:cNvPr id="70" name="矩形 69"/>
            <p:cNvSpPr/>
            <p:nvPr/>
          </p:nvSpPr>
          <p:spPr>
            <a:xfrm>
              <a:off x="2591780" y="4725144"/>
              <a:ext cx="396044" cy="396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箭头连接符 70"/>
            <p:cNvCxnSpPr/>
            <p:nvPr/>
          </p:nvCxnSpPr>
          <p:spPr>
            <a:xfrm flipH="1">
              <a:off x="2483768" y="5121188"/>
              <a:ext cx="108012" cy="108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 flipH="1" flipV="1">
              <a:off x="2483768" y="4581128"/>
              <a:ext cx="108012" cy="1440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V="1">
              <a:off x="2987824" y="4581128"/>
              <a:ext cx="72008" cy="1440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2987824" y="5121188"/>
              <a:ext cx="72008" cy="108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529422"/>
              </p:ext>
            </p:extLst>
          </p:nvPr>
        </p:nvGraphicFramePr>
        <p:xfrm>
          <a:off x="-110839" y="2692401"/>
          <a:ext cx="2117726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622080" imgH="253800" progId="Equation.DSMT4">
                  <p:embed/>
                </p:oleObj>
              </mc:Choice>
              <mc:Fallback>
                <p:oleObj name="Equation" r:id="rId3" imgW="622080" imgH="2538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0839" y="2692401"/>
                        <a:ext cx="2117726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1475656" y="3222749"/>
            <a:ext cx="3463854" cy="1044763"/>
            <a:chOff x="1475656" y="3222749"/>
            <a:chExt cx="3463854" cy="1044763"/>
          </a:xfrm>
        </p:grpSpPr>
        <p:cxnSp>
          <p:nvCxnSpPr>
            <p:cNvPr id="6" name="直接连接符 5"/>
            <p:cNvCxnSpPr>
              <a:endCxn id="47" idx="1"/>
            </p:cNvCxnSpPr>
            <p:nvPr/>
          </p:nvCxnSpPr>
          <p:spPr>
            <a:xfrm>
              <a:off x="1475656" y="4267511"/>
              <a:ext cx="764060" cy="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47" idx="1"/>
            </p:cNvCxnSpPr>
            <p:nvPr/>
          </p:nvCxnSpPr>
          <p:spPr>
            <a:xfrm flipV="1">
              <a:off x="2239716" y="3222749"/>
              <a:ext cx="0" cy="10447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239715" y="3222749"/>
              <a:ext cx="193573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4175451" y="3222749"/>
              <a:ext cx="0" cy="9144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4175450" y="4140449"/>
              <a:ext cx="764060" cy="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任意多边形 22"/>
          <p:cNvSpPr/>
          <p:nvPr/>
        </p:nvSpPr>
        <p:spPr>
          <a:xfrm>
            <a:off x="5419725" y="2564904"/>
            <a:ext cx="3143250" cy="1721346"/>
          </a:xfrm>
          <a:custGeom>
            <a:avLst/>
            <a:gdLst>
              <a:gd name="connsiteX0" fmla="*/ 0 w 3143250"/>
              <a:gd name="connsiteY0" fmla="*/ 1914932 h 2019707"/>
              <a:gd name="connsiteX1" fmla="*/ 600075 w 3143250"/>
              <a:gd name="connsiteY1" fmla="*/ 1314857 h 2019707"/>
              <a:gd name="connsiteX2" fmla="*/ 1209675 w 3143250"/>
              <a:gd name="connsiteY2" fmla="*/ 407 h 2019707"/>
              <a:gd name="connsiteX3" fmla="*/ 1762125 w 3143250"/>
              <a:gd name="connsiteY3" fmla="*/ 1181507 h 2019707"/>
              <a:gd name="connsiteX4" fmla="*/ 2305050 w 3143250"/>
              <a:gd name="connsiteY4" fmla="*/ 1867307 h 2019707"/>
              <a:gd name="connsiteX5" fmla="*/ 3143250 w 3143250"/>
              <a:gd name="connsiteY5" fmla="*/ 2019707 h 201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3250" h="2019707">
                <a:moveTo>
                  <a:pt x="0" y="1914932"/>
                </a:moveTo>
                <a:cubicBezTo>
                  <a:pt x="199231" y="1774438"/>
                  <a:pt x="398463" y="1633944"/>
                  <a:pt x="600075" y="1314857"/>
                </a:cubicBezTo>
                <a:cubicBezTo>
                  <a:pt x="801687" y="995770"/>
                  <a:pt x="1016000" y="22632"/>
                  <a:pt x="1209675" y="407"/>
                </a:cubicBezTo>
                <a:cubicBezTo>
                  <a:pt x="1403350" y="-21818"/>
                  <a:pt x="1579563" y="870357"/>
                  <a:pt x="1762125" y="1181507"/>
                </a:cubicBezTo>
                <a:cubicBezTo>
                  <a:pt x="1944687" y="1492657"/>
                  <a:pt x="2074862" y="1727607"/>
                  <a:pt x="2305050" y="1867307"/>
                </a:cubicBezTo>
                <a:cubicBezTo>
                  <a:pt x="2535238" y="2007007"/>
                  <a:pt x="2962275" y="1853019"/>
                  <a:pt x="3143250" y="2019707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5097388" y="4191311"/>
            <a:ext cx="352425" cy="76200"/>
          </a:xfrm>
          <a:custGeom>
            <a:avLst/>
            <a:gdLst>
              <a:gd name="connsiteX0" fmla="*/ 352425 w 352425"/>
              <a:gd name="connsiteY0" fmla="*/ 0 h 76200"/>
              <a:gd name="connsiteX1" fmla="*/ 0 w 352425"/>
              <a:gd name="connsiteY1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2425" h="76200">
                <a:moveTo>
                  <a:pt x="352425" y="0"/>
                </a:moveTo>
                <a:cubicBezTo>
                  <a:pt x="208756" y="35719"/>
                  <a:pt x="65087" y="71438"/>
                  <a:pt x="0" y="76200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2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197</Words>
  <Application>Microsoft Office PowerPoint</Application>
  <PresentationFormat>全屏显示(4:3)</PresentationFormat>
  <Paragraphs>29</Paragraphs>
  <Slides>12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27</cp:revision>
  <dcterms:created xsi:type="dcterms:W3CDTF">2020-02-11T04:38:52Z</dcterms:created>
  <dcterms:modified xsi:type="dcterms:W3CDTF">2020-06-17T03:17:29Z</dcterms:modified>
</cp:coreProperties>
</file>