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135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2020/6/17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4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1372108"/>
              </p:ext>
            </p:extLst>
          </p:nvPr>
        </p:nvGraphicFramePr>
        <p:xfrm>
          <a:off x="251520" y="2604792"/>
          <a:ext cx="4176465" cy="165582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5293"/>
                <a:gridCol w="835293"/>
                <a:gridCol w="835293"/>
                <a:gridCol w="835293"/>
                <a:gridCol w="835293"/>
              </a:tblGrid>
              <a:tr h="275971">
                <a:tc>
                  <a:txBody>
                    <a:bodyPr/>
                    <a:lstStyle/>
                    <a:p>
                      <a:endParaRPr lang="zh-CN" altLang="en-US" sz="1300" dirty="0"/>
                    </a:p>
                  </a:txBody>
                  <a:tcPr marL="68048" marR="68048" marT="34024" marB="34024"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300" dirty="0"/>
                    </a:p>
                  </a:txBody>
                  <a:tcPr marL="68048" marR="68048" marT="34024" marB="34024"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300" dirty="0"/>
                    </a:p>
                  </a:txBody>
                  <a:tcPr marL="68048" marR="68048" marT="34024" marB="34024"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300" dirty="0"/>
                    </a:p>
                  </a:txBody>
                  <a:tcPr marL="68048" marR="68048" marT="34024" marB="34024"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300" dirty="0"/>
                    </a:p>
                  </a:txBody>
                  <a:tcPr marL="68048" marR="68048" marT="34024" marB="34024"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</a:tr>
              <a:tr h="275971">
                <a:tc>
                  <a:txBody>
                    <a:bodyPr/>
                    <a:lstStyle/>
                    <a:p>
                      <a:endParaRPr lang="zh-CN" altLang="en-US" sz="1300" dirty="0"/>
                    </a:p>
                  </a:txBody>
                  <a:tcPr marL="68048" marR="68048" marT="34024" marB="34024"/>
                </a:tc>
                <a:tc>
                  <a:txBody>
                    <a:bodyPr/>
                    <a:lstStyle/>
                    <a:p>
                      <a:endParaRPr lang="zh-CN" altLang="en-US" sz="1300" dirty="0"/>
                    </a:p>
                  </a:txBody>
                  <a:tcPr marL="68048" marR="68048" marT="34024" marB="34024"/>
                </a:tc>
                <a:tc>
                  <a:txBody>
                    <a:bodyPr/>
                    <a:lstStyle/>
                    <a:p>
                      <a:endParaRPr lang="zh-CN" altLang="en-US" sz="1300"/>
                    </a:p>
                  </a:txBody>
                  <a:tcPr marL="68048" marR="68048" marT="34024" marB="34024"/>
                </a:tc>
                <a:tc>
                  <a:txBody>
                    <a:bodyPr/>
                    <a:lstStyle/>
                    <a:p>
                      <a:endParaRPr lang="zh-CN" altLang="en-US" sz="1300" dirty="0"/>
                    </a:p>
                  </a:txBody>
                  <a:tcPr marL="68048" marR="68048" marT="34024" marB="34024"/>
                </a:tc>
                <a:tc>
                  <a:txBody>
                    <a:bodyPr/>
                    <a:lstStyle/>
                    <a:p>
                      <a:endParaRPr lang="zh-CN" altLang="en-US" sz="1300" dirty="0"/>
                    </a:p>
                  </a:txBody>
                  <a:tcPr marL="68048" marR="68048" marT="34024" marB="34024"/>
                </a:tc>
              </a:tr>
              <a:tr h="275971">
                <a:tc>
                  <a:txBody>
                    <a:bodyPr/>
                    <a:lstStyle/>
                    <a:p>
                      <a:endParaRPr lang="zh-CN" altLang="en-US" sz="1300" dirty="0"/>
                    </a:p>
                  </a:txBody>
                  <a:tcPr marL="68048" marR="68048" marT="34024" marB="34024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300" dirty="0"/>
                    </a:p>
                  </a:txBody>
                  <a:tcPr marL="68048" marR="68048" marT="34024" marB="34024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300" dirty="0"/>
                    </a:p>
                  </a:txBody>
                  <a:tcPr marL="68048" marR="68048" marT="34024" marB="34024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300" dirty="0"/>
                    </a:p>
                  </a:txBody>
                  <a:tcPr marL="68048" marR="68048" marT="34024" marB="34024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300"/>
                    </a:p>
                  </a:txBody>
                  <a:tcPr marL="68048" marR="68048" marT="34024" marB="34024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75971">
                <a:tc>
                  <a:txBody>
                    <a:bodyPr/>
                    <a:lstStyle/>
                    <a:p>
                      <a:endParaRPr lang="zh-CN" altLang="en-US" sz="1300" dirty="0"/>
                    </a:p>
                  </a:txBody>
                  <a:tcPr marL="68048" marR="68048" marT="34024" marB="34024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300" dirty="0"/>
                    </a:p>
                  </a:txBody>
                  <a:tcPr marL="68048" marR="68048" marT="34024" marB="34024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300" dirty="0"/>
                    </a:p>
                  </a:txBody>
                  <a:tcPr marL="68048" marR="68048" marT="34024" marB="34024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300" dirty="0"/>
                    </a:p>
                  </a:txBody>
                  <a:tcPr marL="68048" marR="68048" marT="34024" marB="34024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300" dirty="0"/>
                    </a:p>
                  </a:txBody>
                  <a:tcPr marL="68048" marR="68048" marT="34024" marB="34024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75971">
                <a:tc>
                  <a:txBody>
                    <a:bodyPr/>
                    <a:lstStyle/>
                    <a:p>
                      <a:endParaRPr lang="zh-CN" altLang="en-US" sz="1300"/>
                    </a:p>
                  </a:txBody>
                  <a:tcPr marL="68048" marR="68048" marT="34024" marB="34024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300"/>
                    </a:p>
                  </a:txBody>
                  <a:tcPr marL="68048" marR="68048" marT="34024" marB="34024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300"/>
                    </a:p>
                  </a:txBody>
                  <a:tcPr marL="68048" marR="68048" marT="34024" marB="34024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300" dirty="0"/>
                    </a:p>
                  </a:txBody>
                  <a:tcPr marL="68048" marR="68048" marT="34024" marB="34024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300" dirty="0"/>
                    </a:p>
                  </a:txBody>
                  <a:tcPr marL="68048" marR="68048" marT="34024" marB="34024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75971">
                <a:tc>
                  <a:txBody>
                    <a:bodyPr/>
                    <a:lstStyle/>
                    <a:p>
                      <a:endParaRPr lang="zh-CN" altLang="en-US" sz="1300"/>
                    </a:p>
                  </a:txBody>
                  <a:tcPr marL="68048" marR="68048" marT="34024" marB="34024"/>
                </a:tc>
                <a:tc>
                  <a:txBody>
                    <a:bodyPr/>
                    <a:lstStyle/>
                    <a:p>
                      <a:endParaRPr lang="zh-CN" altLang="en-US" sz="1300" dirty="0"/>
                    </a:p>
                  </a:txBody>
                  <a:tcPr marL="68048" marR="68048" marT="34024" marB="34024"/>
                </a:tc>
                <a:tc>
                  <a:txBody>
                    <a:bodyPr/>
                    <a:lstStyle/>
                    <a:p>
                      <a:endParaRPr lang="zh-CN" altLang="en-US" sz="1300"/>
                    </a:p>
                  </a:txBody>
                  <a:tcPr marL="68048" marR="68048" marT="34024" marB="34024"/>
                </a:tc>
                <a:tc>
                  <a:txBody>
                    <a:bodyPr/>
                    <a:lstStyle/>
                    <a:p>
                      <a:endParaRPr lang="zh-CN" altLang="en-US" sz="1300"/>
                    </a:p>
                  </a:txBody>
                  <a:tcPr marL="68048" marR="68048" marT="34024" marB="34024"/>
                </a:tc>
                <a:tc>
                  <a:txBody>
                    <a:bodyPr/>
                    <a:lstStyle/>
                    <a:p>
                      <a:endParaRPr lang="zh-CN" altLang="en-US" sz="1300" dirty="0"/>
                    </a:p>
                  </a:txBody>
                  <a:tcPr marL="68048" marR="68048" marT="34024" marB="34024"/>
                </a:tc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7618792"/>
              </p:ext>
            </p:extLst>
          </p:nvPr>
        </p:nvGraphicFramePr>
        <p:xfrm>
          <a:off x="4716016" y="2604792"/>
          <a:ext cx="4176465" cy="165582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5293"/>
                <a:gridCol w="835293"/>
                <a:gridCol w="835293"/>
                <a:gridCol w="835293"/>
                <a:gridCol w="835293"/>
              </a:tblGrid>
              <a:tr h="275971">
                <a:tc>
                  <a:txBody>
                    <a:bodyPr/>
                    <a:lstStyle/>
                    <a:p>
                      <a:endParaRPr lang="zh-CN" altLang="en-US" sz="1300" dirty="0"/>
                    </a:p>
                  </a:txBody>
                  <a:tcPr marL="68048" marR="68048" marT="34024" marB="34024"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300" dirty="0"/>
                    </a:p>
                  </a:txBody>
                  <a:tcPr marL="68048" marR="68048" marT="34024" marB="34024"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300" dirty="0"/>
                    </a:p>
                  </a:txBody>
                  <a:tcPr marL="68048" marR="68048" marT="34024" marB="34024"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300" dirty="0"/>
                    </a:p>
                  </a:txBody>
                  <a:tcPr marL="68048" marR="68048" marT="34024" marB="34024"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300" dirty="0"/>
                    </a:p>
                  </a:txBody>
                  <a:tcPr marL="68048" marR="68048" marT="34024" marB="34024"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</a:tr>
              <a:tr h="275971">
                <a:tc>
                  <a:txBody>
                    <a:bodyPr/>
                    <a:lstStyle/>
                    <a:p>
                      <a:endParaRPr lang="zh-CN" altLang="en-US" sz="1300" dirty="0"/>
                    </a:p>
                  </a:txBody>
                  <a:tcPr marL="68048" marR="68048" marT="34024" marB="34024"/>
                </a:tc>
                <a:tc>
                  <a:txBody>
                    <a:bodyPr/>
                    <a:lstStyle/>
                    <a:p>
                      <a:endParaRPr lang="zh-CN" altLang="en-US" sz="1300" dirty="0"/>
                    </a:p>
                  </a:txBody>
                  <a:tcPr marL="68048" marR="68048" marT="34024" marB="34024"/>
                </a:tc>
                <a:tc>
                  <a:txBody>
                    <a:bodyPr/>
                    <a:lstStyle/>
                    <a:p>
                      <a:endParaRPr lang="zh-CN" altLang="en-US" sz="1300"/>
                    </a:p>
                  </a:txBody>
                  <a:tcPr marL="68048" marR="68048" marT="34024" marB="34024"/>
                </a:tc>
                <a:tc>
                  <a:txBody>
                    <a:bodyPr/>
                    <a:lstStyle/>
                    <a:p>
                      <a:endParaRPr lang="zh-CN" altLang="en-US" sz="1300" dirty="0"/>
                    </a:p>
                  </a:txBody>
                  <a:tcPr marL="68048" marR="68048" marT="34024" marB="34024"/>
                </a:tc>
                <a:tc>
                  <a:txBody>
                    <a:bodyPr/>
                    <a:lstStyle/>
                    <a:p>
                      <a:endParaRPr lang="zh-CN" altLang="en-US" sz="1300" dirty="0"/>
                    </a:p>
                  </a:txBody>
                  <a:tcPr marL="68048" marR="68048" marT="34024" marB="34024"/>
                </a:tc>
              </a:tr>
              <a:tr h="275971">
                <a:tc>
                  <a:txBody>
                    <a:bodyPr/>
                    <a:lstStyle/>
                    <a:p>
                      <a:endParaRPr lang="zh-CN" altLang="en-US" sz="1300" dirty="0"/>
                    </a:p>
                  </a:txBody>
                  <a:tcPr marL="68048" marR="68048" marT="34024" marB="3402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300" dirty="0"/>
                    </a:p>
                  </a:txBody>
                  <a:tcPr marL="68048" marR="68048" marT="34024" marB="34024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300" dirty="0"/>
                    </a:p>
                  </a:txBody>
                  <a:tcPr marL="68048" marR="68048" marT="34024" marB="34024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300" dirty="0"/>
                    </a:p>
                  </a:txBody>
                  <a:tcPr marL="68048" marR="68048" marT="34024" marB="34024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300"/>
                    </a:p>
                  </a:txBody>
                  <a:tcPr marL="68048" marR="68048" marT="34024" marB="34024">
                    <a:solidFill>
                      <a:schemeClr val="bg1"/>
                    </a:solidFill>
                  </a:tcPr>
                </a:tc>
              </a:tr>
              <a:tr h="275971">
                <a:tc>
                  <a:txBody>
                    <a:bodyPr/>
                    <a:lstStyle/>
                    <a:p>
                      <a:endParaRPr lang="zh-CN" altLang="en-US" sz="1300" dirty="0"/>
                    </a:p>
                  </a:txBody>
                  <a:tcPr marL="68048" marR="68048" marT="34024" marB="3402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300" dirty="0"/>
                    </a:p>
                  </a:txBody>
                  <a:tcPr marL="68048" marR="68048" marT="34024" marB="34024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300" dirty="0"/>
                    </a:p>
                  </a:txBody>
                  <a:tcPr marL="68048" marR="68048" marT="34024" marB="34024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300" dirty="0"/>
                    </a:p>
                  </a:txBody>
                  <a:tcPr marL="68048" marR="68048" marT="34024" marB="34024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300" dirty="0"/>
                    </a:p>
                  </a:txBody>
                  <a:tcPr marL="68048" marR="68048" marT="34024" marB="34024">
                    <a:solidFill>
                      <a:schemeClr val="bg1"/>
                    </a:solidFill>
                  </a:tcPr>
                </a:tc>
              </a:tr>
              <a:tr h="275971">
                <a:tc>
                  <a:txBody>
                    <a:bodyPr/>
                    <a:lstStyle/>
                    <a:p>
                      <a:endParaRPr lang="zh-CN" altLang="en-US" sz="1300" dirty="0"/>
                    </a:p>
                  </a:txBody>
                  <a:tcPr marL="68048" marR="68048" marT="34024" marB="3402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300" dirty="0"/>
                    </a:p>
                  </a:txBody>
                  <a:tcPr marL="68048" marR="68048" marT="34024" marB="34024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300" dirty="0"/>
                    </a:p>
                  </a:txBody>
                  <a:tcPr marL="68048" marR="68048" marT="34024" marB="34024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300" dirty="0"/>
                    </a:p>
                  </a:txBody>
                  <a:tcPr marL="68048" marR="68048" marT="34024" marB="34024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300" dirty="0"/>
                    </a:p>
                  </a:txBody>
                  <a:tcPr marL="68048" marR="68048" marT="34024" marB="34024">
                    <a:solidFill>
                      <a:schemeClr val="bg1"/>
                    </a:solidFill>
                  </a:tcPr>
                </a:tc>
              </a:tr>
              <a:tr h="275971">
                <a:tc>
                  <a:txBody>
                    <a:bodyPr/>
                    <a:lstStyle/>
                    <a:p>
                      <a:endParaRPr lang="zh-CN" altLang="en-US" sz="1300"/>
                    </a:p>
                  </a:txBody>
                  <a:tcPr marL="68048" marR="68048" marT="34024" marB="34024"/>
                </a:tc>
                <a:tc>
                  <a:txBody>
                    <a:bodyPr/>
                    <a:lstStyle/>
                    <a:p>
                      <a:endParaRPr lang="zh-CN" altLang="en-US" sz="1300" dirty="0"/>
                    </a:p>
                  </a:txBody>
                  <a:tcPr marL="68048" marR="68048" marT="34024" marB="34024"/>
                </a:tc>
                <a:tc>
                  <a:txBody>
                    <a:bodyPr/>
                    <a:lstStyle/>
                    <a:p>
                      <a:endParaRPr lang="zh-CN" altLang="en-US" sz="1300"/>
                    </a:p>
                  </a:txBody>
                  <a:tcPr marL="68048" marR="68048" marT="34024" marB="34024"/>
                </a:tc>
                <a:tc>
                  <a:txBody>
                    <a:bodyPr/>
                    <a:lstStyle/>
                    <a:p>
                      <a:endParaRPr lang="zh-CN" altLang="en-US" sz="1300"/>
                    </a:p>
                  </a:txBody>
                  <a:tcPr marL="68048" marR="68048" marT="34024" marB="34024"/>
                </a:tc>
                <a:tc>
                  <a:txBody>
                    <a:bodyPr/>
                    <a:lstStyle/>
                    <a:p>
                      <a:endParaRPr lang="zh-CN" altLang="en-US" sz="1300" dirty="0"/>
                    </a:p>
                  </a:txBody>
                  <a:tcPr marL="68048" marR="68048" marT="34024" marB="34024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0982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051019" y="610908"/>
            <a:ext cx="3636616" cy="714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b="1" dirty="0"/>
              <a:t>测试集</a:t>
            </a:r>
          </a:p>
        </p:txBody>
      </p:sp>
      <p:sp>
        <p:nvSpPr>
          <p:cNvPr id="3" name="下箭头 2"/>
          <p:cNvSpPr/>
          <p:nvPr/>
        </p:nvSpPr>
        <p:spPr>
          <a:xfrm rot="1682942">
            <a:off x="2788515" y="1592483"/>
            <a:ext cx="454577" cy="519517"/>
          </a:xfrm>
          <a:prstGeom prst="downArrow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下箭头 13"/>
          <p:cNvSpPr/>
          <p:nvPr/>
        </p:nvSpPr>
        <p:spPr>
          <a:xfrm>
            <a:off x="3846119" y="1607437"/>
            <a:ext cx="454577" cy="519517"/>
          </a:xfrm>
          <a:prstGeom prst="downArrow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下箭头 14"/>
          <p:cNvSpPr/>
          <p:nvPr/>
        </p:nvSpPr>
        <p:spPr>
          <a:xfrm>
            <a:off x="4993057" y="1607437"/>
            <a:ext cx="454577" cy="519517"/>
          </a:xfrm>
          <a:prstGeom prst="downArrow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下箭头 15"/>
          <p:cNvSpPr/>
          <p:nvPr/>
        </p:nvSpPr>
        <p:spPr>
          <a:xfrm rot="19790516">
            <a:off x="6904209" y="1613091"/>
            <a:ext cx="454577" cy="519517"/>
          </a:xfrm>
          <a:prstGeom prst="downArrow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下箭头 16"/>
          <p:cNvSpPr/>
          <p:nvPr/>
        </p:nvSpPr>
        <p:spPr>
          <a:xfrm>
            <a:off x="6069982" y="1604489"/>
            <a:ext cx="454577" cy="519517"/>
          </a:xfrm>
          <a:prstGeom prst="downArrow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3846119" y="2402950"/>
            <a:ext cx="519517" cy="5195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4993057" y="2402950"/>
            <a:ext cx="519517" cy="5195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等腰三角形 18"/>
          <p:cNvSpPr/>
          <p:nvPr/>
        </p:nvSpPr>
        <p:spPr>
          <a:xfrm>
            <a:off x="2601822" y="2418692"/>
            <a:ext cx="677970" cy="58445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平行四边形 19"/>
          <p:cNvSpPr/>
          <p:nvPr/>
        </p:nvSpPr>
        <p:spPr>
          <a:xfrm>
            <a:off x="6004639" y="2382690"/>
            <a:ext cx="615952" cy="584456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菱形 20"/>
          <p:cNvSpPr/>
          <p:nvPr/>
        </p:nvSpPr>
        <p:spPr>
          <a:xfrm>
            <a:off x="7083467" y="2389758"/>
            <a:ext cx="649396" cy="64939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64668" y="2422642"/>
            <a:ext cx="16884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初级模型</a:t>
            </a:r>
            <a:endParaRPr lang="zh-CN" altLang="en-US" sz="2800" dirty="0"/>
          </a:p>
        </p:txBody>
      </p:sp>
      <p:graphicFrame>
        <p:nvGraphicFramePr>
          <p:cNvPr id="25" name="对象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1087365"/>
              </p:ext>
            </p:extLst>
          </p:nvPr>
        </p:nvGraphicFramePr>
        <p:xfrm>
          <a:off x="2669420" y="3327772"/>
          <a:ext cx="659999" cy="8232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" name="Equation" r:id="rId3" imgW="152280" imgH="190440" progId="Equation.DSMT4">
                  <p:embed/>
                </p:oleObj>
              </mc:Choice>
              <mc:Fallback>
                <p:oleObj name="Equation" r:id="rId3" imgW="152280" imgH="190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69420" y="3327772"/>
                        <a:ext cx="659999" cy="8232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7" name="直接箭头连接符 26"/>
          <p:cNvCxnSpPr/>
          <p:nvPr/>
        </p:nvCxnSpPr>
        <p:spPr>
          <a:xfrm flipH="1">
            <a:off x="2977704" y="3306248"/>
            <a:ext cx="1" cy="19476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1786076"/>
              </p:ext>
            </p:extLst>
          </p:nvPr>
        </p:nvGraphicFramePr>
        <p:xfrm>
          <a:off x="3846119" y="3327773"/>
          <a:ext cx="768805" cy="8232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" name="Equation" r:id="rId5" imgW="177480" imgH="190440" progId="Equation.DSMT4">
                  <p:embed/>
                </p:oleObj>
              </mc:Choice>
              <mc:Fallback>
                <p:oleObj name="Equation" r:id="rId5" imgW="177480" imgH="190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846119" y="3327773"/>
                        <a:ext cx="768805" cy="8232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0" name="直接箭头连接符 29"/>
          <p:cNvCxnSpPr/>
          <p:nvPr/>
        </p:nvCxnSpPr>
        <p:spPr>
          <a:xfrm flipH="1">
            <a:off x="4134151" y="3260027"/>
            <a:ext cx="1" cy="19476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对象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8875079"/>
              </p:ext>
            </p:extLst>
          </p:nvPr>
        </p:nvGraphicFramePr>
        <p:xfrm>
          <a:off x="4993057" y="3349629"/>
          <a:ext cx="712971" cy="8232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8" name="Equation" r:id="rId7" imgW="164880" imgH="190440" progId="Equation.DSMT4">
                  <p:embed/>
                </p:oleObj>
              </mc:Choice>
              <mc:Fallback>
                <p:oleObj name="Equation" r:id="rId7" imgW="164880" imgH="190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993057" y="3349629"/>
                        <a:ext cx="712971" cy="82320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2" name="直接箭头连接符 31"/>
          <p:cNvCxnSpPr/>
          <p:nvPr/>
        </p:nvCxnSpPr>
        <p:spPr>
          <a:xfrm flipH="1">
            <a:off x="5245085" y="3260027"/>
            <a:ext cx="1" cy="19476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3" name="对象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1639760"/>
              </p:ext>
            </p:extLst>
          </p:nvPr>
        </p:nvGraphicFramePr>
        <p:xfrm>
          <a:off x="6067471" y="3375627"/>
          <a:ext cx="767374" cy="8246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9" name="Equation" r:id="rId9" imgW="177480" imgH="190440" progId="Equation.DSMT4">
                  <p:embed/>
                </p:oleObj>
              </mc:Choice>
              <mc:Fallback>
                <p:oleObj name="Equation" r:id="rId9" imgW="177480" imgH="190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067471" y="3375627"/>
                        <a:ext cx="767374" cy="82464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4" name="直接箭头连接符 33"/>
          <p:cNvCxnSpPr/>
          <p:nvPr/>
        </p:nvCxnSpPr>
        <p:spPr>
          <a:xfrm flipH="1">
            <a:off x="6290713" y="3239897"/>
            <a:ext cx="1" cy="19476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5" name="对象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7765601"/>
              </p:ext>
            </p:extLst>
          </p:nvPr>
        </p:nvGraphicFramePr>
        <p:xfrm>
          <a:off x="7083467" y="3327927"/>
          <a:ext cx="714402" cy="8246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0" name="Equation" r:id="rId11" imgW="164880" imgH="190440" progId="Equation.DSMT4">
                  <p:embed/>
                </p:oleObj>
              </mc:Choice>
              <mc:Fallback>
                <p:oleObj name="Equation" r:id="rId11" imgW="164880" imgH="190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7083467" y="3327927"/>
                        <a:ext cx="714402" cy="82464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6" name="直接箭头连接符 35"/>
          <p:cNvCxnSpPr/>
          <p:nvPr/>
        </p:nvCxnSpPr>
        <p:spPr>
          <a:xfrm flipH="1">
            <a:off x="7458521" y="3325089"/>
            <a:ext cx="1" cy="19476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07085" y="3577883"/>
            <a:ext cx="37406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输出</a:t>
            </a:r>
            <a:r>
              <a:rPr lang="en-US" altLang="zh-CN" sz="2800" b="1" dirty="0" smtClean="0"/>
              <a:t>=</a:t>
            </a:r>
            <a:r>
              <a:rPr lang="zh-CN" altLang="en-US" sz="2800" b="1" dirty="0" smtClean="0"/>
              <a:t>新特征：</a:t>
            </a:r>
            <a:endParaRPr lang="zh-CN" altLang="en-US" sz="2800" b="1" dirty="0"/>
          </a:p>
        </p:txBody>
      </p:sp>
      <p:sp>
        <p:nvSpPr>
          <p:cNvPr id="40" name="右大括号 39"/>
          <p:cNvSpPr/>
          <p:nvPr/>
        </p:nvSpPr>
        <p:spPr>
          <a:xfrm rot="5400000">
            <a:off x="4664042" y="2022029"/>
            <a:ext cx="964967" cy="5171234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2207054" y="4727756"/>
            <a:ext cx="33600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特征</a:t>
            </a:r>
            <a:r>
              <a:rPr lang="en-US" altLang="zh-CN" sz="2800" b="1" dirty="0" smtClean="0"/>
              <a:t>+</a:t>
            </a:r>
            <a:r>
              <a:rPr lang="zh-CN" altLang="en-US" sz="2800" b="1" dirty="0" smtClean="0"/>
              <a:t>原因变量</a:t>
            </a:r>
            <a:endParaRPr lang="zh-CN" altLang="en-US" sz="2800" b="1" dirty="0"/>
          </a:p>
        </p:txBody>
      </p:sp>
      <p:sp>
        <p:nvSpPr>
          <p:cNvPr id="47" name="椭圆 46"/>
          <p:cNvSpPr/>
          <p:nvPr/>
        </p:nvSpPr>
        <p:spPr>
          <a:xfrm>
            <a:off x="4025225" y="5274876"/>
            <a:ext cx="2143512" cy="57606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/>
              <a:t>次级模型</a:t>
            </a:r>
            <a:endParaRPr lang="zh-CN" altLang="en-US" sz="2400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916387" y="1590631"/>
            <a:ext cx="16884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训练：</a:t>
            </a:r>
            <a:endParaRPr lang="zh-CN" altLang="en-US" sz="2800" dirty="0"/>
          </a:p>
        </p:txBody>
      </p:sp>
      <p:sp>
        <p:nvSpPr>
          <p:cNvPr id="49" name="TextBox 48"/>
          <p:cNvSpPr txBox="1"/>
          <p:nvPr/>
        </p:nvSpPr>
        <p:spPr>
          <a:xfrm>
            <a:off x="5463953" y="4715408"/>
            <a:ext cx="16884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训练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655867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矩形 37"/>
          <p:cNvSpPr/>
          <p:nvPr/>
        </p:nvSpPr>
        <p:spPr>
          <a:xfrm>
            <a:off x="3051019" y="610908"/>
            <a:ext cx="3636616" cy="714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b="1" dirty="0"/>
              <a:t>测试集</a:t>
            </a:r>
          </a:p>
        </p:txBody>
      </p:sp>
      <p:sp>
        <p:nvSpPr>
          <p:cNvPr id="39" name="下箭头 38"/>
          <p:cNvSpPr/>
          <p:nvPr/>
        </p:nvSpPr>
        <p:spPr>
          <a:xfrm rot="1682942">
            <a:off x="2788515" y="1592483"/>
            <a:ext cx="454577" cy="519517"/>
          </a:xfrm>
          <a:prstGeom prst="downArrow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下箭头 40"/>
          <p:cNvSpPr/>
          <p:nvPr/>
        </p:nvSpPr>
        <p:spPr>
          <a:xfrm>
            <a:off x="3618830" y="1557357"/>
            <a:ext cx="454577" cy="519517"/>
          </a:xfrm>
          <a:prstGeom prst="downArrow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下箭头 41"/>
          <p:cNvSpPr/>
          <p:nvPr/>
        </p:nvSpPr>
        <p:spPr>
          <a:xfrm>
            <a:off x="4786410" y="1536941"/>
            <a:ext cx="454577" cy="519517"/>
          </a:xfrm>
          <a:prstGeom prst="downArrow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下箭头 42"/>
          <p:cNvSpPr/>
          <p:nvPr/>
        </p:nvSpPr>
        <p:spPr>
          <a:xfrm rot="19790516">
            <a:off x="6825863" y="1536940"/>
            <a:ext cx="454577" cy="519517"/>
          </a:xfrm>
          <a:prstGeom prst="downArrow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下箭头 43"/>
          <p:cNvSpPr/>
          <p:nvPr/>
        </p:nvSpPr>
        <p:spPr>
          <a:xfrm>
            <a:off x="5956290" y="1524355"/>
            <a:ext cx="454577" cy="519517"/>
          </a:xfrm>
          <a:prstGeom prst="downArrow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2195736" y="2211635"/>
            <a:ext cx="1008112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椭圆 53"/>
          <p:cNvSpPr/>
          <p:nvPr/>
        </p:nvSpPr>
        <p:spPr>
          <a:xfrm>
            <a:off x="3342063" y="2211635"/>
            <a:ext cx="1008112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椭圆 54"/>
          <p:cNvSpPr/>
          <p:nvPr/>
        </p:nvSpPr>
        <p:spPr>
          <a:xfrm>
            <a:off x="4509643" y="2217696"/>
            <a:ext cx="1008112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椭圆 55"/>
          <p:cNvSpPr/>
          <p:nvPr/>
        </p:nvSpPr>
        <p:spPr>
          <a:xfrm>
            <a:off x="5679523" y="2211635"/>
            <a:ext cx="1008112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椭圆 56"/>
          <p:cNvSpPr/>
          <p:nvPr/>
        </p:nvSpPr>
        <p:spPr>
          <a:xfrm>
            <a:off x="6876119" y="2165665"/>
            <a:ext cx="1008112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TextBox 57"/>
          <p:cNvSpPr txBox="1"/>
          <p:nvPr/>
        </p:nvSpPr>
        <p:spPr>
          <a:xfrm>
            <a:off x="507307" y="2351249"/>
            <a:ext cx="16884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集成模型</a:t>
            </a:r>
            <a:endParaRPr lang="zh-CN" altLang="en-US" sz="2800" dirty="0"/>
          </a:p>
        </p:txBody>
      </p:sp>
      <p:sp>
        <p:nvSpPr>
          <p:cNvPr id="59" name="右大括号 58"/>
          <p:cNvSpPr/>
          <p:nvPr/>
        </p:nvSpPr>
        <p:spPr>
          <a:xfrm rot="5400000">
            <a:off x="4531215" y="1057062"/>
            <a:ext cx="964967" cy="5171234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4056614" y="4125163"/>
            <a:ext cx="23542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Bagging</a:t>
            </a:r>
            <a:r>
              <a:rPr lang="zh-CN" altLang="en-US" sz="2800" dirty="0" smtClean="0"/>
              <a:t>集成</a:t>
            </a:r>
            <a:endParaRPr lang="zh-CN" altLang="en-US" sz="2800" dirty="0"/>
          </a:p>
        </p:txBody>
      </p:sp>
      <p:sp>
        <p:nvSpPr>
          <p:cNvPr id="5" name="椭圆 4"/>
          <p:cNvSpPr/>
          <p:nvPr/>
        </p:nvSpPr>
        <p:spPr>
          <a:xfrm>
            <a:off x="3690929" y="4798730"/>
            <a:ext cx="2792037" cy="7439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2212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1" r="12635"/>
          <a:stretch/>
        </p:blipFill>
        <p:spPr>
          <a:xfrm>
            <a:off x="4716016" y="561446"/>
            <a:ext cx="4185937" cy="4010619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08" r="12976"/>
          <a:stretch/>
        </p:blipFill>
        <p:spPr>
          <a:xfrm>
            <a:off x="94129" y="561446"/>
            <a:ext cx="4423211" cy="4010619"/>
          </a:xfrm>
          <a:prstGeom prst="rect">
            <a:avLst/>
          </a:prstGeom>
        </p:spPr>
      </p:pic>
      <p:cxnSp>
        <p:nvCxnSpPr>
          <p:cNvPr id="7" name="直接连接符 6"/>
          <p:cNvCxnSpPr/>
          <p:nvPr/>
        </p:nvCxnSpPr>
        <p:spPr>
          <a:xfrm>
            <a:off x="4517340" y="643680"/>
            <a:ext cx="0" cy="3649416"/>
          </a:xfrm>
          <a:prstGeom prst="line">
            <a:avLst/>
          </a:prstGeom>
          <a:ln w="762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305734" y="4302842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（</a:t>
            </a:r>
            <a:r>
              <a:rPr lang="en-US" altLang="zh-CN" dirty="0" smtClean="0"/>
              <a:t>A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831595" y="4275839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（</a:t>
            </a:r>
            <a:r>
              <a:rPr lang="en-US" altLang="zh-CN" dirty="0"/>
              <a:t>B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961479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644</TotalTime>
  <Words>30</Words>
  <Application>Microsoft Office PowerPoint</Application>
  <PresentationFormat>全屏显示(4:3)</PresentationFormat>
  <Paragraphs>12</Paragraphs>
  <Slides>4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6" baseType="lpstr">
      <vt:lpstr>Office 主题</vt:lpstr>
      <vt:lpstr>Equation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</cp:lastModifiedBy>
  <cp:revision>7</cp:revision>
  <dcterms:created xsi:type="dcterms:W3CDTF">2020-03-17T00:23:35Z</dcterms:created>
  <dcterms:modified xsi:type="dcterms:W3CDTF">2020-06-17T08:40:57Z</dcterms:modified>
</cp:coreProperties>
</file>