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4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75895"/>
              </p:ext>
            </p:extLst>
          </p:nvPr>
        </p:nvGraphicFramePr>
        <p:xfrm>
          <a:off x="1691680" y="1052736"/>
          <a:ext cx="4651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1052736"/>
                        <a:ext cx="465138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36882"/>
              </p:ext>
            </p:extLst>
          </p:nvPr>
        </p:nvGraphicFramePr>
        <p:xfrm>
          <a:off x="2555776" y="1052736"/>
          <a:ext cx="4651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052736"/>
                        <a:ext cx="4651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30970"/>
              </p:ext>
            </p:extLst>
          </p:nvPr>
        </p:nvGraphicFramePr>
        <p:xfrm>
          <a:off x="395536" y="1124744"/>
          <a:ext cx="2880000" cy="4644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000"/>
                <a:gridCol w="960000"/>
                <a:gridCol w="960000"/>
              </a:tblGrid>
              <a:tr h="5940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5916" y="134076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宏平均：</a:t>
            </a:r>
            <a:endParaRPr lang="zh-CN" altLang="en-US" sz="36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2452"/>
              </p:ext>
            </p:extLst>
          </p:nvPr>
        </p:nvGraphicFramePr>
        <p:xfrm>
          <a:off x="3917950" y="1997075"/>
          <a:ext cx="44894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7" imgW="2019240" imgH="431640" progId="Equation.DSMT4">
                  <p:embed/>
                </p:oleObj>
              </mc:Choice>
              <mc:Fallback>
                <p:oleObj name="Equation" r:id="rId7" imgW="2019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7950" y="1997075"/>
                        <a:ext cx="4489450" cy="96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92543" y="298873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微</a:t>
            </a:r>
            <a:r>
              <a:rPr lang="zh-CN" altLang="en-US" sz="3600" dirty="0" smtClean="0"/>
              <a:t>平均：</a:t>
            </a:r>
            <a:endParaRPr lang="zh-CN" altLang="en-US" sz="36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562816"/>
              </p:ext>
            </p:extLst>
          </p:nvPr>
        </p:nvGraphicFramePr>
        <p:xfrm>
          <a:off x="4233863" y="3686175"/>
          <a:ext cx="38115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9" imgW="1714320" imgH="393480" progId="Equation.DSMT4">
                  <p:embed/>
                </p:oleObj>
              </mc:Choice>
              <mc:Fallback>
                <p:oleObj name="Equation" r:id="rId9" imgW="1714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33863" y="3686175"/>
                        <a:ext cx="38115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80665" y="442889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加权</a:t>
            </a:r>
            <a:r>
              <a:rPr lang="zh-CN" altLang="en-US" sz="3600" dirty="0" smtClean="0"/>
              <a:t>平均：</a:t>
            </a:r>
            <a:endParaRPr lang="zh-CN" altLang="en-US" sz="36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92020"/>
              </p:ext>
            </p:extLst>
          </p:nvPr>
        </p:nvGraphicFramePr>
        <p:xfrm>
          <a:off x="3429000" y="5126038"/>
          <a:ext cx="53959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11" imgW="2425680" imgH="393480" progId="Equation.DSMT4">
                  <p:embed/>
                </p:oleObj>
              </mc:Choice>
              <mc:Fallback>
                <p:oleObj name="Equation" r:id="rId11" imgW="2425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9000" y="5126038"/>
                        <a:ext cx="5395913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9552" y="42346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数据集：</a:t>
            </a:r>
            <a:endParaRPr lang="zh-CN" altLang="en-US" sz="36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650534"/>
              </p:ext>
            </p:extLst>
          </p:nvPr>
        </p:nvGraphicFramePr>
        <p:xfrm>
          <a:off x="4538418" y="195977"/>
          <a:ext cx="2625870" cy="110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3" imgW="863280" imgH="507960" progId="Equation.DSMT4">
                  <p:embed/>
                </p:oleObj>
              </mc:Choice>
              <mc:Fallback>
                <p:oleObj name="Equation" r:id="rId13" imgW="8632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38418" y="195977"/>
                        <a:ext cx="2625870" cy="1101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531674" y="5378606"/>
            <a:ext cx="642374" cy="72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544053" y="5369581"/>
            <a:ext cx="617615" cy="72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196052" y="3383687"/>
            <a:ext cx="617615" cy="72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54412" y="2410706"/>
            <a:ext cx="641641" cy="74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14959" y="1468320"/>
            <a:ext cx="639453" cy="69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37128" y="299388"/>
            <a:ext cx="6149979" cy="5966528"/>
            <a:chOff x="571500" y="-57285"/>
            <a:chExt cx="8509000" cy="6191385"/>
          </a:xfrm>
        </p:grpSpPr>
        <p:sp>
          <p:nvSpPr>
            <p:cNvPr id="4" name="矩形 3"/>
            <p:cNvSpPr/>
            <p:nvPr/>
          </p:nvSpPr>
          <p:spPr>
            <a:xfrm>
              <a:off x="571500" y="977900"/>
              <a:ext cx="8509000" cy="51562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16200" y="115570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616200" y="213360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16200" y="31432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16200" y="41465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616200" y="52133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500936" y="115570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500936" y="2152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388698" y="213360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388698" y="3143249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243219" y="31432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620222" y="5213349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57276" y="126874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1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9175" y="224664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/>
                <a:t>2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19175" y="3256291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3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57275" y="3957863"/>
                  <a:ext cx="2038350" cy="8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4800" b="1" i="1" smtClean="0">
                          <a:latin typeface="Cambria Math"/>
                        </a:rPr>
                        <m:t>…</m:t>
                      </m:r>
                    </m:oMath>
                  </a14:m>
                  <a:r>
                    <a:rPr lang="zh-CN" altLang="en-US" sz="2800" b="1" dirty="0" smtClean="0"/>
                    <a:t>：</a:t>
                  </a:r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275" y="3957863"/>
                  <a:ext cx="2038350" cy="8446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2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1031875" y="532639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K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90316" y="1139016"/>
                  <a:ext cx="810620" cy="734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zh-CN" altLang="en-US" sz="4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316" y="1139016"/>
                  <a:ext cx="810620" cy="73456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4975224" y="129923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训练集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06824" y="-57285"/>
              <a:ext cx="2038350" cy="6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模型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69523" y="562712"/>
              <a:ext cx="2038350" cy="41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7850" y="948105"/>
              <a:ext cx="2038350" cy="41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数据集</a:t>
              </a:r>
              <a:endParaRPr lang="zh-CN" alt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00936" y="2121592"/>
                  <a:ext cx="810620" cy="734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zh-CN" altLang="en-US" sz="4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936" y="2121592"/>
                  <a:ext cx="810620" cy="73456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88698" y="3143249"/>
                  <a:ext cx="810620" cy="734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zh-CN" altLang="en-US" sz="4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8698" y="3143249"/>
                  <a:ext cx="810620" cy="7345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637350" y="5203985"/>
                  <a:ext cx="810620" cy="734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zh-CN" altLang="en-US" sz="4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350" y="5203985"/>
                  <a:ext cx="810620" cy="7345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右箭头 34"/>
          <p:cNvSpPr/>
          <p:nvPr/>
        </p:nvSpPr>
        <p:spPr>
          <a:xfrm>
            <a:off x="6248969" y="1688618"/>
            <a:ext cx="676275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6248969" y="2649361"/>
            <a:ext cx="676275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6248969" y="4570847"/>
            <a:ext cx="676275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6248969" y="5598903"/>
            <a:ext cx="676275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6248969" y="3603984"/>
            <a:ext cx="676275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928625" y="884164"/>
            <a:ext cx="534857" cy="539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14384" y="4143155"/>
                <a:ext cx="78739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84" y="4143155"/>
                <a:ext cx="787395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257634"/>
              </p:ext>
            </p:extLst>
          </p:nvPr>
        </p:nvGraphicFramePr>
        <p:xfrm>
          <a:off x="7069138" y="1387475"/>
          <a:ext cx="6381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9138" y="1387475"/>
                        <a:ext cx="638175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36877"/>
              </p:ext>
            </p:extLst>
          </p:nvPr>
        </p:nvGraphicFramePr>
        <p:xfrm>
          <a:off x="7043738" y="2379663"/>
          <a:ext cx="6873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8" y="2379663"/>
                        <a:ext cx="6873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368479"/>
              </p:ext>
            </p:extLst>
          </p:nvPr>
        </p:nvGraphicFramePr>
        <p:xfrm>
          <a:off x="7092280" y="3383686"/>
          <a:ext cx="6873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383686"/>
                        <a:ext cx="6873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92248"/>
              </p:ext>
            </p:extLst>
          </p:nvPr>
        </p:nvGraphicFramePr>
        <p:xfrm>
          <a:off x="7092280" y="5297529"/>
          <a:ext cx="7858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297529"/>
                        <a:ext cx="7858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358993"/>
              </p:ext>
            </p:extLst>
          </p:nvPr>
        </p:nvGraphicFramePr>
        <p:xfrm>
          <a:off x="7164288" y="4291546"/>
          <a:ext cx="360040" cy="84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17" imgW="75960" imgH="177480" progId="Equation.DSMT4">
                  <p:embed/>
                </p:oleObj>
              </mc:Choice>
              <mc:Fallback>
                <p:oleObj name="Equation" r:id="rId17" imgW="75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64288" y="4291546"/>
                        <a:ext cx="360040" cy="840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28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2123728" y="1328986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23728" y="1761034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123728" y="2193082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123728" y="2625130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123728" y="3057178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123728" y="3489226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830116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419872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572000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995936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148064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724128" y="849313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68834"/>
              </p:ext>
            </p:extLst>
          </p:nvPr>
        </p:nvGraphicFramePr>
        <p:xfrm>
          <a:off x="1979712" y="260648"/>
          <a:ext cx="4108276" cy="58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3" imgW="1930320" imgH="253800" progId="Equation.DSMT4">
                  <p:embed/>
                </p:oleObj>
              </mc:Choice>
              <mc:Fallback>
                <p:oleObj name="Equation" r:id="rId3" imgW="1930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260648"/>
                        <a:ext cx="4108276" cy="58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653272"/>
              </p:ext>
            </p:extLst>
          </p:nvPr>
        </p:nvGraphicFramePr>
        <p:xfrm>
          <a:off x="1245841" y="608906"/>
          <a:ext cx="877887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5" imgW="380880" imgH="1600200" progId="Equation.DSMT4">
                  <p:embed/>
                </p:oleObj>
              </mc:Choice>
              <mc:Fallback>
                <p:oleObj name="Equation" r:id="rId5" imgW="380880" imgH="160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841" y="608906"/>
                        <a:ext cx="877887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77447"/>
              </p:ext>
            </p:extLst>
          </p:nvPr>
        </p:nvGraphicFramePr>
        <p:xfrm>
          <a:off x="2342449" y="1116957"/>
          <a:ext cx="975333" cy="42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7" imgW="583920" imgH="253800" progId="Equation.DSMT4">
                  <p:embed/>
                </p:oleObj>
              </mc:Choice>
              <mc:Fallback>
                <p:oleObj name="Equation" r:id="rId7" imgW="583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2449" y="1116957"/>
                        <a:ext cx="975333" cy="424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872065"/>
              </p:ext>
            </p:extLst>
          </p:nvPr>
        </p:nvGraphicFramePr>
        <p:xfrm>
          <a:off x="2333625" y="1549400"/>
          <a:ext cx="9953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9" imgW="596880" imgH="253800" progId="Equation.DSMT4">
                  <p:embed/>
                </p:oleObj>
              </mc:Choice>
              <mc:Fallback>
                <p:oleObj name="Equation" r:id="rId9" imgW="596880" imgH="253800" progId="Equation.DSMT4">
                  <p:embed/>
                  <p:pic>
                    <p:nvPicPr>
                      <p:cNvPr id="0" name="对象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1549400"/>
                        <a:ext cx="9953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12214"/>
              </p:ext>
            </p:extLst>
          </p:nvPr>
        </p:nvGraphicFramePr>
        <p:xfrm>
          <a:off x="2343150" y="1981200"/>
          <a:ext cx="9731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11" imgW="583920" imgH="253800" progId="Equation.DSMT4">
                  <p:embed/>
                </p:oleObj>
              </mc:Choice>
              <mc:Fallback>
                <p:oleObj name="Equation" r:id="rId11" imgW="583920" imgH="253800" progId="Equation.DSMT4">
                  <p:embed/>
                  <p:pic>
                    <p:nvPicPr>
                      <p:cNvPr id="0" name="对象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981200"/>
                        <a:ext cx="9731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28978"/>
              </p:ext>
            </p:extLst>
          </p:nvPr>
        </p:nvGraphicFramePr>
        <p:xfrm>
          <a:off x="2332434" y="2469493"/>
          <a:ext cx="9953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13" imgW="596880" imgH="253800" progId="Equation.DSMT4">
                  <p:embed/>
                </p:oleObj>
              </mc:Choice>
              <mc:Fallback>
                <p:oleObj name="Equation" r:id="rId13" imgW="596880" imgH="253800" progId="Equation.DSMT4">
                  <p:embed/>
                  <p:pic>
                    <p:nvPicPr>
                      <p:cNvPr id="0" name="对象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434" y="2469493"/>
                        <a:ext cx="9953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743831"/>
              </p:ext>
            </p:extLst>
          </p:nvPr>
        </p:nvGraphicFramePr>
        <p:xfrm>
          <a:off x="2332435" y="2845246"/>
          <a:ext cx="9953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15" imgW="596880" imgH="253800" progId="Equation.DSMT4">
                  <p:embed/>
                </p:oleObj>
              </mc:Choice>
              <mc:Fallback>
                <p:oleObj name="Equation" r:id="rId15" imgW="596880" imgH="253800" progId="Equation.DSMT4">
                  <p:embed/>
                  <p:pic>
                    <p:nvPicPr>
                      <p:cNvPr id="0" name="对象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435" y="2845246"/>
                        <a:ext cx="9953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78481"/>
              </p:ext>
            </p:extLst>
          </p:nvPr>
        </p:nvGraphicFramePr>
        <p:xfrm>
          <a:off x="2343547" y="3277294"/>
          <a:ext cx="9731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17" imgW="583920" imgH="253800" progId="Equation.DSMT4">
                  <p:embed/>
                </p:oleObj>
              </mc:Choice>
              <mc:Fallback>
                <p:oleObj name="Equation" r:id="rId17" imgW="583920" imgH="253800" progId="Equation.DSMT4">
                  <p:embed/>
                  <p:pic>
                    <p:nvPicPr>
                      <p:cNvPr id="0" name="对象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547" y="3277294"/>
                        <a:ext cx="9731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067166"/>
              </p:ext>
            </p:extLst>
          </p:nvPr>
        </p:nvGraphicFramePr>
        <p:xfrm>
          <a:off x="3439709" y="1484784"/>
          <a:ext cx="1708355" cy="170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19" imgW="177480" imgH="177480" progId="Equation.DSMT4">
                  <p:embed/>
                </p:oleObj>
              </mc:Choice>
              <mc:Fallback>
                <p:oleObj name="Equation" r:id="rId19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39709" y="1484784"/>
                        <a:ext cx="1708355" cy="1705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863881"/>
              </p:ext>
            </p:extLst>
          </p:nvPr>
        </p:nvGraphicFramePr>
        <p:xfrm>
          <a:off x="5246688" y="3276600"/>
          <a:ext cx="952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21" imgW="571320" imgH="253800" progId="Equation.DSMT4">
                  <p:embed/>
                </p:oleObj>
              </mc:Choice>
              <mc:Fallback>
                <p:oleObj name="Equation" r:id="rId21" imgW="571320" imgH="253800" progId="Equation.DSMT4">
                  <p:embed/>
                  <p:pic>
                    <p:nvPicPr>
                      <p:cNvPr id="0" name="对象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3276600"/>
                        <a:ext cx="9525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003040"/>
              </p:ext>
            </p:extLst>
          </p:nvPr>
        </p:nvGraphicFramePr>
        <p:xfrm>
          <a:off x="5247878" y="1117054"/>
          <a:ext cx="952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23" imgW="571320" imgH="253800" progId="Equation.DSMT4">
                  <p:embed/>
                </p:oleObj>
              </mc:Choice>
              <mc:Fallback>
                <p:oleObj name="Equation" r:id="rId23" imgW="571320" imgH="253800" progId="Equation.DSMT4">
                  <p:embed/>
                  <p:pic>
                    <p:nvPicPr>
                      <p:cNvPr id="0" name="对象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878" y="1117054"/>
                        <a:ext cx="9525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55336"/>
              </p:ext>
            </p:extLst>
          </p:nvPr>
        </p:nvGraphicFramePr>
        <p:xfrm>
          <a:off x="3589412" y="980728"/>
          <a:ext cx="1584176" cy="905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25" imgW="177480" imgH="101520" progId="Equation.DSMT4">
                  <p:embed/>
                </p:oleObj>
              </mc:Choice>
              <mc:Fallback>
                <p:oleObj name="Equation" r:id="rId25" imgW="17748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89412" y="980728"/>
                        <a:ext cx="1584176" cy="905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991875"/>
              </p:ext>
            </p:extLst>
          </p:nvPr>
        </p:nvGraphicFramePr>
        <p:xfrm>
          <a:off x="3625453" y="3184798"/>
          <a:ext cx="15843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27" imgW="177480" imgH="101520" progId="Equation.DSMT4">
                  <p:embed/>
                </p:oleObj>
              </mc:Choice>
              <mc:Fallback>
                <p:oleObj name="Equation" r:id="rId27" imgW="177480" imgH="101520" progId="Equation.DSMT4">
                  <p:embed/>
                  <p:pic>
                    <p:nvPicPr>
                      <p:cNvPr id="0" name="对象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453" y="3184798"/>
                        <a:ext cx="15843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9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图: 多文档 36"/>
          <p:cNvSpPr/>
          <p:nvPr/>
        </p:nvSpPr>
        <p:spPr>
          <a:xfrm>
            <a:off x="2320438" y="4626494"/>
            <a:ext cx="1560097" cy="107592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多文档 35"/>
          <p:cNvSpPr/>
          <p:nvPr/>
        </p:nvSpPr>
        <p:spPr>
          <a:xfrm>
            <a:off x="2314362" y="1673373"/>
            <a:ext cx="1566174" cy="108012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多文档 29"/>
          <p:cNvSpPr/>
          <p:nvPr/>
        </p:nvSpPr>
        <p:spPr>
          <a:xfrm>
            <a:off x="232207" y="3271663"/>
            <a:ext cx="1670586" cy="115212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7296" y="3555339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数据集</a:t>
            </a:r>
            <a:endParaRPr lang="zh-CN" altLang="en-US" b="1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902793" y="2177429"/>
            <a:ext cx="489654" cy="15121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902793" y="3689597"/>
            <a:ext cx="489654" cy="172819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92447" y="1885041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训练集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验证集</a:t>
            </a:r>
            <a:endParaRPr lang="zh-CN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86395" y="495612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测试集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6" idx="3"/>
            <a:endCxn id="47" idx="1"/>
          </p:cNvCxnSpPr>
          <p:nvPr/>
        </p:nvCxnSpPr>
        <p:spPr>
          <a:xfrm>
            <a:off x="3880536" y="2213433"/>
            <a:ext cx="431845" cy="11299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6" idx="3"/>
            <a:endCxn id="46" idx="1"/>
          </p:cNvCxnSpPr>
          <p:nvPr/>
        </p:nvCxnSpPr>
        <p:spPr>
          <a:xfrm>
            <a:off x="3880536" y="2213433"/>
            <a:ext cx="64696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多文档 45"/>
          <p:cNvSpPr/>
          <p:nvPr/>
        </p:nvSpPr>
        <p:spPr>
          <a:xfrm>
            <a:off x="4527505" y="1867243"/>
            <a:ext cx="1003950" cy="6923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多文档 46"/>
          <p:cNvSpPr/>
          <p:nvPr/>
        </p:nvSpPr>
        <p:spPr>
          <a:xfrm>
            <a:off x="4312381" y="2997218"/>
            <a:ext cx="1003950" cy="6923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527505" y="205431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训练集</a:t>
            </a:r>
            <a:endParaRPr lang="zh-CN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56395" y="31587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验证</a:t>
            </a:r>
            <a:r>
              <a:rPr lang="zh-CN" altLang="en-US" b="1" dirty="0" smtClean="0"/>
              <a:t>集</a:t>
            </a:r>
            <a:endParaRPr lang="zh-CN" altLang="en-US" sz="1100" b="1" dirty="0"/>
          </a:p>
        </p:txBody>
      </p:sp>
      <p:sp>
        <p:nvSpPr>
          <p:cNvPr id="13" name="矩形 12"/>
          <p:cNvSpPr/>
          <p:nvPr/>
        </p:nvSpPr>
        <p:spPr>
          <a:xfrm>
            <a:off x="4192646" y="1745381"/>
            <a:ext cx="4483809" cy="230027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xmlns="" id="{FE077A2E-079D-4D8E-A72E-859971F79E47}"/>
              </a:ext>
            </a:extLst>
          </p:cNvPr>
          <p:cNvSpPr/>
          <p:nvPr/>
        </p:nvSpPr>
        <p:spPr>
          <a:xfrm>
            <a:off x="6390028" y="524222"/>
            <a:ext cx="546743" cy="547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xmlns="" id="{221D6153-21EE-4A68-9C29-0E7D51DCDC16}"/>
              </a:ext>
            </a:extLst>
          </p:cNvPr>
          <p:cNvSpPr/>
          <p:nvPr/>
        </p:nvSpPr>
        <p:spPr>
          <a:xfrm>
            <a:off x="5606293" y="503107"/>
            <a:ext cx="613067" cy="4487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02334002-AB2E-4BF3-BFE7-9DCA7703B38E}"/>
              </a:ext>
            </a:extLst>
          </p:cNvPr>
          <p:cNvSpPr/>
          <p:nvPr/>
        </p:nvSpPr>
        <p:spPr>
          <a:xfrm>
            <a:off x="4272957" y="573702"/>
            <a:ext cx="528506" cy="448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六边形 82"/>
          <p:cNvSpPr/>
          <p:nvPr/>
        </p:nvSpPr>
        <p:spPr>
          <a:xfrm>
            <a:off x="7880961" y="550939"/>
            <a:ext cx="570786" cy="471503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菱形 83"/>
          <p:cNvSpPr/>
          <p:nvPr/>
        </p:nvSpPr>
        <p:spPr>
          <a:xfrm>
            <a:off x="7134666" y="437166"/>
            <a:ext cx="663598" cy="721809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平行四边形 84"/>
          <p:cNvSpPr/>
          <p:nvPr/>
        </p:nvSpPr>
        <p:spPr>
          <a:xfrm>
            <a:off x="4960158" y="479200"/>
            <a:ext cx="646135" cy="51251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4867114" y="1162283"/>
            <a:ext cx="2845454" cy="388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797465" y="116228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筛选</a:t>
            </a:r>
            <a:endParaRPr lang="zh-CN" alt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666411" y="2247520"/>
            <a:ext cx="156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交叉</a:t>
            </a:r>
            <a:r>
              <a:rPr lang="zh-CN" altLang="en-US" sz="2400" b="1" dirty="0" smtClean="0"/>
              <a:t>验证 或 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自助抽样</a:t>
            </a:r>
            <a:endParaRPr lang="zh-CN" altLang="en-US" sz="2400" b="1" dirty="0"/>
          </a:p>
        </p:txBody>
      </p:sp>
      <p:sp>
        <p:nvSpPr>
          <p:cNvPr id="89" name="下箭头 88"/>
          <p:cNvSpPr/>
          <p:nvPr/>
        </p:nvSpPr>
        <p:spPr>
          <a:xfrm>
            <a:off x="5290445" y="3689597"/>
            <a:ext cx="495948" cy="1266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下箭头 89"/>
          <p:cNvSpPr/>
          <p:nvPr/>
        </p:nvSpPr>
        <p:spPr>
          <a:xfrm rot="16200000">
            <a:off x="5400468" y="3338556"/>
            <a:ext cx="495948" cy="3468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786393" y="414011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最好模型</a:t>
            </a:r>
            <a:endParaRPr lang="zh-CN" altLang="en-US" sz="2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800213" y="281314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模型：</a:t>
            </a:r>
            <a:endParaRPr lang="zh-CN" altLang="en-US" sz="3200" b="1" dirty="0"/>
          </a:p>
        </p:txBody>
      </p:sp>
      <p:sp>
        <p:nvSpPr>
          <p:cNvPr id="25" name="矩形 24"/>
          <p:cNvSpPr/>
          <p:nvPr/>
        </p:nvSpPr>
        <p:spPr>
          <a:xfrm>
            <a:off x="7382695" y="4553693"/>
            <a:ext cx="1665927" cy="1075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479948" y="486082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评价模型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473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下箭头 59"/>
          <p:cNvSpPr/>
          <p:nvPr/>
        </p:nvSpPr>
        <p:spPr>
          <a:xfrm>
            <a:off x="5155589" y="3868307"/>
            <a:ext cx="719396" cy="909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4123417" y="1129814"/>
            <a:ext cx="2845454" cy="682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多文档 29"/>
          <p:cNvSpPr/>
          <p:nvPr/>
        </p:nvSpPr>
        <p:spPr>
          <a:xfrm>
            <a:off x="87419" y="1812622"/>
            <a:ext cx="1670586" cy="115212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2508" y="209629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数据集</a:t>
            </a:r>
            <a:endParaRPr lang="zh-CN" altLang="en-US" b="1" dirty="0"/>
          </a:p>
        </p:txBody>
      </p:sp>
      <p:cxnSp>
        <p:nvCxnSpPr>
          <p:cNvPr id="33" name="直接箭头连接符 32"/>
          <p:cNvCxnSpPr>
            <a:stCxn id="30" idx="3"/>
            <a:endCxn id="40" idx="1"/>
          </p:cNvCxnSpPr>
          <p:nvPr/>
        </p:nvCxnSpPr>
        <p:spPr>
          <a:xfrm>
            <a:off x="1758005" y="2388686"/>
            <a:ext cx="1284914" cy="102840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  <a:endCxn id="35" idx="1"/>
          </p:cNvCxnSpPr>
          <p:nvPr/>
        </p:nvCxnSpPr>
        <p:spPr>
          <a:xfrm>
            <a:off x="1758005" y="2388686"/>
            <a:ext cx="154644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多文档 34"/>
          <p:cNvSpPr/>
          <p:nvPr/>
        </p:nvSpPr>
        <p:spPr>
          <a:xfrm>
            <a:off x="3304454" y="1937469"/>
            <a:ext cx="1308529" cy="902433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多文档 39"/>
          <p:cNvSpPr/>
          <p:nvPr/>
        </p:nvSpPr>
        <p:spPr>
          <a:xfrm>
            <a:off x="3042919" y="2965874"/>
            <a:ext cx="1308529" cy="902433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39322" y="2121699"/>
            <a:ext cx="197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训练集</a:t>
            </a:r>
            <a:endParaRPr lang="zh-CN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73253" y="3186258"/>
            <a:ext cx="197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测试</a:t>
            </a:r>
            <a:r>
              <a:rPr lang="zh-CN" altLang="en-US" sz="2400" b="1" dirty="0" smtClean="0"/>
              <a:t>集</a:t>
            </a:r>
            <a:endParaRPr lang="zh-CN" altLang="en-US" sz="1400" b="1" dirty="0"/>
          </a:p>
        </p:txBody>
      </p:sp>
      <p:sp>
        <p:nvSpPr>
          <p:cNvPr id="43" name="矩形 42"/>
          <p:cNvSpPr/>
          <p:nvPr/>
        </p:nvSpPr>
        <p:spPr>
          <a:xfrm>
            <a:off x="2894758" y="1647435"/>
            <a:ext cx="4805870" cy="252028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FE077A2E-079D-4D8E-A72E-859971F79E47}"/>
              </a:ext>
            </a:extLst>
          </p:cNvPr>
          <p:cNvSpPr/>
          <p:nvPr/>
        </p:nvSpPr>
        <p:spPr>
          <a:xfrm>
            <a:off x="5646331" y="491754"/>
            <a:ext cx="546743" cy="5476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xmlns="" id="{221D6153-21EE-4A68-9C29-0E7D51DCDC16}"/>
              </a:ext>
            </a:extLst>
          </p:cNvPr>
          <p:cNvSpPr/>
          <p:nvPr/>
        </p:nvSpPr>
        <p:spPr>
          <a:xfrm>
            <a:off x="4862596" y="470639"/>
            <a:ext cx="613067" cy="4487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02334002-AB2E-4BF3-BFE7-9DCA7703B38E}"/>
              </a:ext>
            </a:extLst>
          </p:cNvPr>
          <p:cNvSpPr/>
          <p:nvPr/>
        </p:nvSpPr>
        <p:spPr>
          <a:xfrm>
            <a:off x="3529260" y="541234"/>
            <a:ext cx="528506" cy="448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六边形 49"/>
          <p:cNvSpPr/>
          <p:nvPr/>
        </p:nvSpPr>
        <p:spPr>
          <a:xfrm>
            <a:off x="7137264" y="518471"/>
            <a:ext cx="570786" cy="471503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菱形 51"/>
          <p:cNvSpPr/>
          <p:nvPr/>
        </p:nvSpPr>
        <p:spPr>
          <a:xfrm>
            <a:off x="6390969" y="404698"/>
            <a:ext cx="663598" cy="721809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平行四边形 52"/>
          <p:cNvSpPr/>
          <p:nvPr/>
        </p:nvSpPr>
        <p:spPr>
          <a:xfrm>
            <a:off x="4216461" y="446732"/>
            <a:ext cx="646135" cy="51251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477297" y="2712065"/>
            <a:ext cx="2046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交叉</a:t>
            </a:r>
            <a:r>
              <a:rPr lang="zh-CN" altLang="en-US" sz="2400" b="1" dirty="0" smtClean="0"/>
              <a:t>验证 或 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自助抽样</a:t>
            </a:r>
            <a:endParaRPr lang="zh-CN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056516" y="248846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模型：</a:t>
            </a:r>
            <a:endParaRPr lang="zh-CN" altLang="en-US" sz="3200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02334002-AB2E-4BF3-BFE7-9DCA7703B38E}"/>
              </a:ext>
            </a:extLst>
          </p:cNvPr>
          <p:cNvSpPr/>
          <p:nvPr/>
        </p:nvSpPr>
        <p:spPr>
          <a:xfrm>
            <a:off x="5268351" y="4964916"/>
            <a:ext cx="528506" cy="448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031024" y="4604511"/>
            <a:ext cx="288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筛选</a:t>
            </a:r>
            <a:r>
              <a:rPr lang="zh-CN" altLang="en-US" sz="3200" b="1" dirty="0"/>
              <a:t>算法</a:t>
            </a:r>
            <a:r>
              <a:rPr lang="zh-CN" altLang="en-US" sz="3200" b="1" dirty="0" smtClean="0"/>
              <a:t>：</a:t>
            </a:r>
            <a:endParaRPr lang="zh-CN" altLang="en-US" sz="3200" b="1" dirty="0"/>
          </a:p>
        </p:txBody>
      </p:sp>
      <p:sp>
        <p:nvSpPr>
          <p:cNvPr id="66" name="流程图: 多文档 65"/>
          <p:cNvSpPr/>
          <p:nvPr/>
        </p:nvSpPr>
        <p:spPr>
          <a:xfrm>
            <a:off x="1288459" y="5202325"/>
            <a:ext cx="1670586" cy="1152128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288459" y="548600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数据集</a:t>
            </a:r>
            <a:endParaRPr lang="zh-CN" altLang="en-US" b="1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2959045" y="5610990"/>
            <a:ext cx="417821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70043" y="5651052"/>
            <a:ext cx="4690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拆分数据：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训练、测试模型</a:t>
            </a:r>
            <a:endParaRPr lang="zh-CN" altLang="en-US" sz="3200" b="1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115616" y="3186258"/>
            <a:ext cx="642389" cy="1591523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8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113</Words>
  <Application>Microsoft Office PowerPoint</Application>
  <PresentationFormat>全屏显示(4:3)</PresentationFormat>
  <Paragraphs>66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26</cp:revision>
  <dcterms:created xsi:type="dcterms:W3CDTF">2020-03-24T07:19:30Z</dcterms:created>
  <dcterms:modified xsi:type="dcterms:W3CDTF">2020-06-17T09:45:05Z</dcterms:modified>
</cp:coreProperties>
</file>