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7" r:id="rId5"/>
    <p:sldId id="259" r:id="rId6"/>
    <p:sldId id="268" r:id="rId7"/>
    <p:sldId id="260" r:id="rId8"/>
    <p:sldId id="261"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719070" y="993775"/>
            <a:ext cx="9225915" cy="706755"/>
          </a:xfrm>
          <a:prstGeom prst="rect">
            <a:avLst/>
          </a:prstGeom>
          <a:noFill/>
        </p:spPr>
        <p:txBody>
          <a:bodyPr wrap="square" rtlCol="0" anchor="t">
            <a:spAutoFit/>
          </a:bodyPr>
          <a:p>
            <a:r>
              <a:rPr lang="en-US" altLang="en-IN" sz="4000" b="1" dirty="0">
                <a:solidFill>
                  <a:schemeClr val="bg1"/>
                </a:solidFill>
                <a:latin typeface="Times New Roman" panose="02020603050405020304" pitchFamily="18" charset="0"/>
                <a:cs typeface="Times New Roman" panose="02020603050405020304" pitchFamily="18" charset="0"/>
                <a:sym typeface="+mn-ea"/>
              </a:rPr>
              <a:t>BACK TRACKING METHOD</a:t>
            </a:r>
            <a:endParaRPr lang="en-US" altLang="en-IN" sz="4000" b="1" dirty="0">
              <a:solidFill>
                <a:schemeClr val="bg1"/>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1291590" y="2131060"/>
            <a:ext cx="12929235" cy="1076325"/>
          </a:xfrm>
          <a:prstGeom prst="rect">
            <a:avLst/>
          </a:prstGeom>
          <a:noFill/>
        </p:spPr>
        <p:txBody>
          <a:bodyPr wrap="square" rtlCol="0" anchor="t">
            <a:spAutoFit/>
          </a:bodyPr>
          <a:p>
            <a:r>
              <a:rPr lang="en-US" altLang="en-IN" sz="2400" b="1" dirty="0">
                <a:solidFill>
                  <a:schemeClr val="bg1"/>
                </a:solidFill>
                <a:latin typeface="Times New Roman" panose="02020603050405020304" pitchFamily="18" charset="0"/>
                <a:cs typeface="Times New Roman" panose="02020603050405020304" pitchFamily="18" charset="0"/>
                <a:sym typeface="+mn-ea"/>
              </a:rPr>
              <a:t>                                                    CSA0695 </a:t>
            </a:r>
            <a:endParaRPr lang="en-US" altLang="en-IN" sz="2400" b="1" dirty="0">
              <a:solidFill>
                <a:schemeClr val="bg1"/>
              </a:solidFill>
              <a:latin typeface="Times New Roman" panose="02020603050405020304" pitchFamily="18" charset="0"/>
              <a:cs typeface="Times New Roman" panose="02020603050405020304" pitchFamily="18" charset="0"/>
              <a:sym typeface="+mn-ea"/>
            </a:endParaRPr>
          </a:p>
          <a:p>
            <a:r>
              <a:rPr lang="en-US" altLang="en-IN" sz="2400" b="1" dirty="0">
                <a:solidFill>
                  <a:schemeClr val="bg1"/>
                </a:solidFill>
                <a:latin typeface="Times New Roman" panose="02020603050405020304" pitchFamily="18" charset="0"/>
                <a:cs typeface="Times New Roman" panose="02020603050405020304" pitchFamily="18" charset="0"/>
                <a:sym typeface="+mn-ea"/>
              </a:rPr>
              <a:t>DESIGN ANALYSIS AND ALGORITHMS FOR AMORTIZED ANALYSIS</a:t>
            </a:r>
            <a:r>
              <a:rPr lang="en-US" altLang="en-IN" sz="4000" b="1" dirty="0">
                <a:solidFill>
                  <a:schemeClr val="bg1"/>
                </a:solidFill>
                <a:latin typeface="Times New Roman" panose="02020603050405020304" pitchFamily="18" charset="0"/>
                <a:cs typeface="Times New Roman" panose="02020603050405020304" pitchFamily="18" charset="0"/>
                <a:sym typeface="+mn-ea"/>
              </a:rPr>
              <a:t> </a:t>
            </a:r>
            <a:endParaRPr lang="en-US" altLang="en-IN" sz="4000" b="1" dirty="0">
              <a:solidFill>
                <a:schemeClr val="bg1"/>
              </a:solidFill>
              <a:latin typeface="Times New Roman" panose="02020603050405020304" pitchFamily="18" charset="0"/>
              <a:cs typeface="Times New Roman" panose="02020603050405020304" pitchFamily="18" charset="0"/>
              <a:sym typeface="+mn-ea"/>
            </a:endParaRPr>
          </a:p>
        </p:txBody>
      </p:sp>
      <p:sp>
        <p:nvSpPr>
          <p:cNvPr id="5" name="Title 4"/>
          <p:cNvSpPr/>
          <p:nvPr>
            <p:ph type="ctrTitle"/>
          </p:nvPr>
        </p:nvSpPr>
        <p:spPr>
          <a:xfrm>
            <a:off x="465455" y="4390390"/>
            <a:ext cx="4784090" cy="1734185"/>
          </a:xfrm>
        </p:spPr>
        <p:txBody>
          <a:bodyPr/>
          <a:p>
            <a:r>
              <a:rPr lang="en-US" sz="2400"/>
              <a:t>NAME:M.THARISH REDDY</a:t>
            </a:r>
            <a:br>
              <a:rPr lang="en-US" sz="2400"/>
            </a:br>
            <a:br>
              <a:rPr lang="en-US" sz="2400"/>
            </a:br>
            <a:r>
              <a:rPr lang="en-US" sz="2400"/>
              <a:t>REG NO:192211485</a:t>
            </a:r>
            <a:endParaRPr lang="en-US" sz="2400"/>
          </a:p>
        </p:txBody>
      </p:sp>
      <p:sp>
        <p:nvSpPr>
          <p:cNvPr id="6" name="Text Box 5"/>
          <p:cNvSpPr txBox="1"/>
          <p:nvPr/>
        </p:nvSpPr>
        <p:spPr>
          <a:xfrm>
            <a:off x="7920990" y="4780915"/>
            <a:ext cx="6096000" cy="829945"/>
          </a:xfrm>
          <a:prstGeom prst="rect">
            <a:avLst/>
          </a:prstGeom>
          <a:noFill/>
        </p:spPr>
        <p:txBody>
          <a:bodyPr wrap="square" rtlCol="0" anchor="t">
            <a:spAutoFit/>
          </a:bodyPr>
          <a:p>
            <a:r>
              <a:rPr lang="en-US" sz="2400">
                <a:sym typeface="+mn-ea"/>
              </a:rPr>
              <a:t>   </a:t>
            </a:r>
            <a:r>
              <a:rPr lang="en-US" sz="2400">
                <a:solidFill>
                  <a:schemeClr val="bg1"/>
                </a:solidFill>
                <a:sym typeface="+mn-ea"/>
              </a:rPr>
              <a:t> SUPERVISOR:</a:t>
            </a:r>
            <a:endParaRPr lang="en-US" sz="2400">
              <a:solidFill>
                <a:schemeClr val="bg1"/>
              </a:solidFill>
              <a:sym typeface="+mn-ea"/>
            </a:endParaRPr>
          </a:p>
          <a:p>
            <a:r>
              <a:rPr lang="en-US" sz="2400">
                <a:solidFill>
                  <a:schemeClr val="bg1"/>
                </a:solidFill>
                <a:sym typeface="+mn-ea"/>
              </a:rPr>
              <a:t>Dr.R.Dhanalakshmi</a:t>
            </a:r>
            <a:endParaRPr lang="en-US" sz="2400">
              <a:solidFill>
                <a:schemeClr val="bg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464" y="1150649"/>
            <a:ext cx="8761413" cy="706964"/>
          </a:xfrm>
        </p:spPr>
        <p:txBody>
          <a:bodyPr/>
          <a:lstStyle/>
          <a:p>
            <a:r>
              <a:rPr lang="en-US" sz="4000" b="1" spc="-10" dirty="0">
                <a:effectLst/>
                <a:latin typeface="Times New Roman" panose="02020603050405020304" pitchFamily="18" charset="0"/>
                <a:ea typeface="Times New Roman" panose="02020603050405020304" pitchFamily="18" charset="0"/>
              </a:rPr>
              <a:t>CONCLUSION</a:t>
            </a:r>
            <a:r>
              <a:rPr lang="en-US" sz="4400" b="1" spc="-10" dirty="0">
                <a:effectLst/>
                <a:latin typeface="Times New Roman" panose="02020603050405020304" pitchFamily="18" charset="0"/>
                <a:ea typeface="Times New Roman" panose="02020603050405020304" pitchFamily="18" charset="0"/>
              </a:rPr>
              <a:t>:</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Text Box 2"/>
          <p:cNvSpPr txBox="1"/>
          <p:nvPr/>
        </p:nvSpPr>
        <p:spPr>
          <a:xfrm>
            <a:off x="1066165" y="2773680"/>
            <a:ext cx="10551160" cy="2578735"/>
          </a:xfrm>
          <a:prstGeom prst="rect">
            <a:avLst/>
          </a:prstGeom>
        </p:spPr>
        <p:txBody>
          <a:bodyPr wrap="square">
            <a:noAutofit/>
          </a:bodyPr>
          <a:p>
            <a:pPr marL="3175" indent="-6350" algn="just" defTabSz="457200">
              <a:lnSpc>
                <a:spcPct val="150000"/>
              </a:lnSpc>
              <a:spcAft>
                <a:spcPts val="1300"/>
              </a:spcAft>
            </a:pPr>
            <a:r>
              <a:rPr lang="en-IN" sz="2000">
                <a:solidFill>
                  <a:srgbClr val="000000"/>
                </a:solidFill>
                <a:latin typeface="Times New Roman" panose="02020603050405020304" pitchFamily="18" charset="0"/>
                <a:ea typeface="Times New Roman" panose="02020603050405020304"/>
                <a:cs typeface="Times New Roman" panose="02020603050405020304" pitchFamily="18" charset="0"/>
              </a:rPr>
              <a:t>This C program uses a backtracking approach combined with binary search to efficiently solve the task scheduling problem by minimizing the number of work sessions required. By using this method, you can handle a variety of task scheduling scenarios while ensuring that each work session does not exceed the given sessionTime</a:t>
            </a:r>
            <a:r>
              <a:rPr lang="en-IN" sz="1600">
                <a:solidFill>
                  <a:srgbClr val="000000"/>
                </a:solidFill>
                <a:ea typeface="Times New Roman" panose="02020603050405020304"/>
              </a:rPr>
              <a:t>.</a:t>
            </a:r>
            <a:endParaRPr lang="en-IN" sz="1600">
              <a:solidFill>
                <a:srgbClr val="000000"/>
              </a:solidFill>
              <a:ea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PROBLEM STATEMENT</a:t>
            </a:r>
            <a:r>
              <a:rPr lang="en-IN" dirty="0"/>
              <a:t>:</a:t>
            </a:r>
            <a:endParaRPr lang="en-IN" dirty="0"/>
          </a:p>
        </p:txBody>
      </p:sp>
      <p:sp>
        <p:nvSpPr>
          <p:cNvPr id="3" name="Content Placeholder 2"/>
          <p:cNvSpPr>
            <a:spLocks noGrp="1"/>
          </p:cNvSpPr>
          <p:nvPr>
            <p:ph idx="1"/>
          </p:nvPr>
        </p:nvSpPr>
        <p:spPr>
          <a:xfrm>
            <a:off x="475615" y="2371725"/>
            <a:ext cx="11717020" cy="4486910"/>
          </a:xfrm>
        </p:spPr>
        <p:txBody>
          <a:bodyPr anchor="t" anchorCtr="0">
            <a:normAutofit fontScale="25000"/>
          </a:bodyPr>
          <a:lstStyle/>
          <a:p>
            <a:pPr marL="457200" lvl="1" indent="0" algn="just">
              <a:lnSpc>
                <a:spcPct val="100000"/>
              </a:lnSpc>
              <a:buNone/>
            </a:pPr>
            <a:r>
              <a:rPr lang="en-IN" sz="6400" dirty="0">
                <a:latin typeface="Times New Roman" panose="02020603050405020304" pitchFamily="18" charset="0"/>
                <a:cs typeface="Times New Roman" panose="02020603050405020304" pitchFamily="18" charset="0"/>
              </a:rPr>
              <a:t>There is an undirected graph with n nodes numbered from 0 to n - 1 (inclusive). You are given a 0-indexed integer array values where values[i] is the value of the ith node. You are also given a 0-indexed 2D integer array edges, where each edges[j] = [uj, vj, timej] indicates that there is an undirected edge between the nodes uj and vj, and it takes timej seconds to travel between the two nodes.Finally, you are given an integer maxTime. A valid path in the graph is any path that starts at node 0, ends at node 0, and takes at most maxTime seconds to complete. You may visit the same node multiple times. The quality of a valid path is the sum of the values of the unique nodes visited in the path (each node's value is added at most once to the sum). Return the maximum quality of a valid path.Note: There are at most four edges connected to each node. Example 1:</a:t>
            </a:r>
            <a:endParaRPr lang="en-IN" sz="64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6400" dirty="0">
                <a:latin typeface="Times New Roman" panose="02020603050405020304" pitchFamily="18" charset="0"/>
                <a:cs typeface="Times New Roman" panose="02020603050405020304" pitchFamily="18" charset="0"/>
              </a:rPr>
              <a:t>Input: values = [0,32,10,43], edges = [[0,1,10],[1,2,15],[0,3,10]], maxTime = 49</a:t>
            </a:r>
            <a:endParaRPr lang="en-IN" sz="64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6400" dirty="0">
                <a:latin typeface="Times New Roman" panose="02020603050405020304" pitchFamily="18" charset="0"/>
                <a:cs typeface="Times New Roman" panose="02020603050405020304" pitchFamily="18" charset="0"/>
              </a:rPr>
              <a:t>Output: 75 </a:t>
            </a:r>
            <a:endParaRPr lang="en-IN" sz="64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6400" dirty="0">
                <a:latin typeface="Times New Roman" panose="02020603050405020304" pitchFamily="18" charset="0"/>
                <a:cs typeface="Times New Roman" panose="02020603050405020304" pitchFamily="18" charset="0"/>
              </a:rPr>
              <a:t>Explanation:</a:t>
            </a:r>
            <a:endParaRPr lang="en-IN" sz="64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6400" dirty="0">
                <a:latin typeface="Times New Roman" panose="02020603050405020304" pitchFamily="18" charset="0"/>
                <a:cs typeface="Times New Roman" panose="02020603050405020304" pitchFamily="18" charset="0"/>
              </a:rPr>
              <a:t>One possible path is 0 -&gt; 1 -&gt; 0 -&gt; 3 -&gt; 0. The total time taken is 10 + 10 + 10 +</a:t>
            </a:r>
            <a:endParaRPr lang="en-IN" sz="64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6400" dirty="0">
                <a:latin typeface="Times New Roman" panose="02020603050405020304" pitchFamily="18" charset="0"/>
                <a:cs typeface="Times New Roman" panose="02020603050405020304" pitchFamily="18" charset="0"/>
              </a:rPr>
              <a:t>10 = 40 &lt;= 49.</a:t>
            </a:r>
            <a:endParaRPr lang="en-IN" sz="64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6400" dirty="0">
                <a:latin typeface="Times New Roman" panose="02020603050405020304" pitchFamily="18" charset="0"/>
                <a:cs typeface="Times New Roman" panose="02020603050405020304" pitchFamily="18" charset="0"/>
              </a:rPr>
              <a:t>The nodes visited are 0, 1, and 3, giving a maximal path quality of 0 + 32 + 43 = </a:t>
            </a:r>
            <a:endParaRPr lang="en-IN" sz="64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6400" dirty="0">
                <a:latin typeface="Times New Roman" panose="02020603050405020304" pitchFamily="18" charset="0"/>
                <a:cs typeface="Times New Roman" panose="02020603050405020304" pitchFamily="18" charset="0"/>
              </a:rPr>
              <a:t>75.</a:t>
            </a:r>
            <a:endParaRPr lang="en-IN" sz="6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cs typeface="Times New Roman" panose="02020603050405020304" pitchFamily="18" charset="0"/>
            </a:endParaRPr>
          </a:p>
          <a:p>
            <a:pPr marL="0" indent="0" algn="just">
              <a:buNone/>
            </a:pPr>
            <a:endParaRPr lang="en-IN" sz="6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Text Placeholder 2"/>
          <p:cNvSpPr>
            <a:spLocks noGrp="1"/>
          </p:cNvSpPr>
          <p:nvPr>
            <p:ph type="body" sz="half" idx="2"/>
          </p:nvPr>
        </p:nvSpPr>
        <p:spPr/>
        <p:txBody>
          <a:bodyPr/>
          <a:p>
            <a:pPr>
              <a:lnSpc>
                <a:spcPct val="150000"/>
              </a:lnSpc>
            </a:pPr>
            <a:r>
              <a:rPr lang="en-US" sz="2000">
                <a:latin typeface="Times New Roman" panose="02020603050405020304" pitchFamily="18" charset="0"/>
                <a:cs typeface="Times New Roman" panose="02020603050405020304" pitchFamily="18" charset="0"/>
              </a:rPr>
              <a:t>The problem is about scheduling tasks into work sessions such that the total time spent in each session does not exceed a given limit (sessionTime). The solution involves partitioning the tasks into the minimum number of groups where the total duration of each group does not exceed sessionTime. This problem can be solved using a combination of greedy algorithms and backtracking. </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Text Placeholder 2"/>
          <p:cNvSpPr>
            <a:spLocks noGrp="1"/>
          </p:cNvSpPr>
          <p:nvPr>
            <p:ph type="body" sz="half" idx="2"/>
          </p:nvPr>
        </p:nvSpPr>
        <p:spPr>
          <a:xfrm>
            <a:off x="466696" y="3641623"/>
            <a:ext cx="10447110" cy="2476500"/>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problem involves scheduling tasks such that the total number of work sessions is minimized. Each session allows for continuous work of up to sessionTime hours, and tasks must be completed without interruptions. The goal is to determine the fewest work sessions required to complete all tasks, where tasks can be rearranged but each must be fully finished within a single session.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FEATURES:</a:t>
            </a:r>
            <a:endParaRPr lang="en-US"/>
          </a:p>
        </p:txBody>
      </p:sp>
      <p:sp>
        <p:nvSpPr>
          <p:cNvPr id="3" name="Content Placeholder 2"/>
          <p:cNvSpPr>
            <a:spLocks noGrp="1"/>
          </p:cNvSpPr>
          <p:nvPr>
            <p:ph sz="half" idx="1"/>
          </p:nvPr>
        </p:nvSpPr>
        <p:spPr>
          <a:xfrm>
            <a:off x="1155065" y="2603500"/>
            <a:ext cx="9878695" cy="3416300"/>
          </a:xfrm>
        </p:spPr>
        <p:txBody>
          <a:bodyPr/>
          <a:p>
            <a:pPr>
              <a:lnSpc>
                <a:spcPct val="150000"/>
              </a:lnSpc>
            </a:pPr>
            <a:r>
              <a:rPr lang="en-US" sz="2000">
                <a:latin typeface="Times New Roman" panose="02020603050405020304" pitchFamily="18" charset="0"/>
                <a:cs typeface="Times New Roman" panose="02020603050405020304" pitchFamily="18" charset="0"/>
              </a:rPr>
              <a:t>Key features of this problem include the constraints that tasks must fit within the sessionTime limit, tasks can be reordered, and each task must be completed within one session. The solution explores how to efficiently schedule tasks into these sessions, optimizing for the fewest number of sessions while ensuring no session exceeds the time limit. The input guarantees that no task is larger than the sessionTime.</a:t>
            </a:r>
            <a:endParaRPr lang="en-US" sz="200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967" y="1567016"/>
            <a:ext cx="4193572" cy="2287230"/>
          </a:xfrm>
        </p:spPr>
        <p:txBody>
          <a:bodyPr/>
          <a:lstStyle/>
          <a:p>
            <a:r>
              <a:rPr lang="en-IN" sz="4400" dirty="0"/>
              <a:t>OUTPUT</a:t>
            </a:r>
            <a:endParaRPr lang="en-IN" sz="4400" dirty="0"/>
          </a:p>
        </p:txBody>
      </p:sp>
      <p:pic>
        <p:nvPicPr>
          <p:cNvPr id="1890728745" name="Picture 1"/>
          <p:cNvPicPr>
            <a:picLocks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5230495" y="1158240"/>
            <a:ext cx="6261735" cy="4716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latin typeface="Times New Roman" panose="02020603050405020304" pitchFamily="18" charset="0"/>
                <a:ea typeface="Times New Roman" panose="02020603050405020304" pitchFamily="18" charset="0"/>
              </a:rPr>
              <a:t>COMPLEXITY</a:t>
            </a:r>
            <a:r>
              <a:rPr lang="en-US" sz="2800" b="1" spc="-65" dirty="0">
                <a:effectLst/>
                <a:latin typeface="Times New Roman" panose="02020603050405020304" pitchFamily="18" charset="0"/>
                <a:ea typeface="Times New Roman" panose="02020603050405020304" pitchFamily="18" charset="0"/>
              </a:rPr>
              <a:t> </a:t>
            </a:r>
            <a:r>
              <a:rPr lang="en-US" sz="2800" b="1" spc="-10" dirty="0">
                <a:effectLst/>
                <a:latin typeface="Times New Roman" panose="02020603050405020304" pitchFamily="18" charset="0"/>
                <a:ea typeface="Times New Roman" panose="02020603050405020304" pitchFamily="18" charset="0"/>
              </a:rPr>
              <a:t>ANALYSIS</a:t>
            </a:r>
            <a:endParaRPr lang="en-IN" sz="2800" dirty="0"/>
          </a:p>
        </p:txBody>
      </p:sp>
      <p:sp>
        <p:nvSpPr>
          <p:cNvPr id="3" name="Content Placeholder 2"/>
          <p:cNvSpPr>
            <a:spLocks noGrp="1"/>
          </p:cNvSpPr>
          <p:nvPr>
            <p:ph sz="half" idx="1"/>
          </p:nvPr>
        </p:nvSpPr>
        <p:spPr>
          <a:xfrm>
            <a:off x="710502" y="2534808"/>
            <a:ext cx="4825158" cy="3416301"/>
          </a:xfrm>
        </p:spPr>
        <p:txBody>
          <a:bodyPr>
            <a:normAutofit fontScale="25000"/>
          </a:bodyPr>
          <a:lstStyle/>
          <a:p>
            <a:pPr algn="just">
              <a:lnSpc>
                <a:spcPct val="150000"/>
              </a:lnSpc>
            </a:pPr>
            <a:r>
              <a:rPr lang="en-US" sz="8000" b="1" dirty="0">
                <a:effectLst/>
                <a:latin typeface="Times New Roman" panose="02020603050405020304" pitchFamily="18" charset="0"/>
                <a:ea typeface="Times New Roman" panose="02020603050405020304" pitchFamily="18" charset="0"/>
              </a:rPr>
              <a:t>Time Complexity</a:t>
            </a:r>
            <a:r>
              <a:rPr lang="en-US" sz="2400" dirty="0">
                <a:effectLst/>
                <a:latin typeface="Times New Roman" panose="02020603050405020304" pitchFamily="18" charset="0"/>
                <a:ea typeface="Times New Roman" panose="02020603050405020304" pitchFamily="18" charset="0"/>
              </a:rPr>
              <a:t>: : </a:t>
            </a:r>
            <a:r>
              <a:rPr lang="en-US" sz="5600" dirty="0">
                <a:effectLst/>
                <a:latin typeface="Times New Roman" panose="02020603050405020304" pitchFamily="18" charset="0"/>
                <a:ea typeface="Times New Roman" panose="02020603050405020304" pitchFamily="18" charset="0"/>
              </a:rPr>
              <a:t>The time complexity of the provided code is influenced by both the binary search and the recursive backtracking approach. The binary search operation iterates over the possible number of sessions, which takes O(log⁡n) time, where n is the number of tasks. For each binary search iteration, the canFitTasks function is invoked to determine if the tasks can fit into the current number of sessions.  O(n⋅2n). Here, 2n represents the exponential growth in the number of possible task allocations. Therefore, the combined time complexity is O(n⋅2n). </a:t>
            </a:r>
            <a:endParaRPr lang="en-IN" sz="5600" dirty="0"/>
          </a:p>
        </p:txBody>
      </p:sp>
      <p:sp>
        <p:nvSpPr>
          <p:cNvPr id="4" name="Content Placeholder 3"/>
          <p:cNvSpPr>
            <a:spLocks noGrp="1"/>
          </p:cNvSpPr>
          <p:nvPr>
            <p:ph sz="half" idx="2"/>
          </p:nvPr>
        </p:nvSpPr>
        <p:spPr>
          <a:xfrm>
            <a:off x="6096000" y="2534809"/>
            <a:ext cx="4825159" cy="3416300"/>
          </a:xfrm>
        </p:spPr>
        <p:txBody>
          <a:bodyPr>
            <a:normAutofit lnSpcReduction="10000"/>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Space Complexity</a:t>
            </a:r>
            <a:r>
              <a:rPr lang="en-US" sz="1555" dirty="0">
                <a:effectLst/>
                <a:latin typeface="Times New Roman" panose="02020603050405020304" pitchFamily="18" charset="0"/>
                <a:ea typeface="Times New Roman" panose="02020603050405020304" pitchFamily="18" charset="0"/>
              </a:rPr>
              <a:t>:</a:t>
            </a:r>
            <a:r>
              <a:rPr lang="en-US" sz="1400" dirty="0">
                <a:effectLst/>
                <a:latin typeface="Times New Roman" panose="02020603050405020304" pitchFamily="18" charset="0"/>
                <a:ea typeface="Times New Roman" panose="02020603050405020304" pitchFamily="18" charset="0"/>
              </a:rPr>
              <a:t>The space complexity of the code is determined by the memory used for dynamic arrays and the recursive call stack. Specifically, the sessionLoad array, allocated dynamically in the minSessions function, requires O(n) space where n is the number of tasks. Additionally, the recursion depth in the canFitTasks function, which can go up to n levels deep, adds to the space complexity. Therefore, the total space complexity is O(n), accounting for both the array used to track session loads and the recursive call stack depth.</a:t>
            </a:r>
            <a:endParaRPr lang="en-US"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CASES</a:t>
            </a:r>
            <a:endParaRPr lang="en-IN" dirty="0"/>
          </a:p>
        </p:txBody>
      </p:sp>
      <p:sp>
        <p:nvSpPr>
          <p:cNvPr id="3" name="Text Placeholder 2"/>
          <p:cNvSpPr>
            <a:spLocks noGrp="1"/>
          </p:cNvSpPr>
          <p:nvPr>
            <p:ph type="body" idx="1"/>
          </p:nvPr>
        </p:nvSpPr>
        <p:spPr>
          <a:xfrm>
            <a:off x="515857" y="2488225"/>
            <a:ext cx="3141878" cy="576262"/>
          </a:xfrm>
        </p:spPr>
        <p:txBody>
          <a:bodyPr/>
          <a:lstStyle/>
          <a:p>
            <a:r>
              <a:rPr lang="en-IN" b="1" dirty="0">
                <a:solidFill>
                  <a:schemeClr val="tx1"/>
                </a:solidFill>
              </a:rPr>
              <a:t>BEST CASE</a:t>
            </a:r>
            <a:endParaRPr lang="en-IN" b="1" dirty="0">
              <a:solidFill>
                <a:schemeClr val="tx1"/>
              </a:solidFill>
            </a:endParaRPr>
          </a:p>
        </p:txBody>
      </p:sp>
      <p:sp>
        <p:nvSpPr>
          <p:cNvPr id="4" name="Text Placeholder 3"/>
          <p:cNvSpPr>
            <a:spLocks noGrp="1"/>
          </p:cNvSpPr>
          <p:nvPr>
            <p:ph type="body" sz="half" idx="15"/>
          </p:nvPr>
        </p:nvSpPr>
        <p:spPr>
          <a:xfrm>
            <a:off x="515856" y="3037039"/>
            <a:ext cx="3141879" cy="2847293"/>
          </a:xfrm>
        </p:spPr>
        <p:txBody>
          <a:bodyPr>
            <a:normAutofit/>
          </a:bodyPr>
          <a:lstStyle/>
          <a:p>
            <a:pPr algn="just">
              <a:lnSpc>
                <a:spcPct val="150000"/>
              </a:lnSpc>
            </a:pPr>
            <a:r>
              <a:rPr lang="en-IN" sz="1600" dirty="0">
                <a:latin typeface="Times New Roman" panose="02020603050405020304" pitchFamily="18" charset="0"/>
                <a:cs typeface="Times New Roman" panose="02020603050405020304" pitchFamily="18" charset="0"/>
              </a:rPr>
              <a:t>The best case occurs when all tasks can fit into a single session. In this case, the algorithm will quickly determine the minimum number of sessions needed.</a:t>
            </a:r>
            <a:endParaRPr lang="en-IN" sz="16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b="1" dirty="0">
                <a:solidFill>
                  <a:schemeClr val="tx1"/>
                </a:solidFill>
                <a:effectLst/>
                <a:latin typeface="Times New Roman" panose="02020603050405020304" pitchFamily="18" charset="0"/>
                <a:ea typeface="Times New Roman" panose="02020603050405020304" pitchFamily="18" charset="0"/>
              </a:rPr>
              <a:t>WORST</a:t>
            </a:r>
            <a:r>
              <a:rPr lang="en-US" b="1" spc="-15" dirty="0">
                <a:solidFill>
                  <a:schemeClr val="tx1"/>
                </a:solidFill>
                <a:effectLst/>
                <a:latin typeface="Times New Roman" panose="02020603050405020304" pitchFamily="18" charset="0"/>
                <a:ea typeface="Times New Roman" panose="02020603050405020304" pitchFamily="18" charset="0"/>
              </a:rPr>
              <a:t> </a:t>
            </a:r>
            <a:r>
              <a:rPr lang="en-US" b="1" spc="-10" dirty="0">
                <a:solidFill>
                  <a:schemeClr val="tx1"/>
                </a:solidFill>
                <a:effectLst/>
                <a:latin typeface="Times New Roman" panose="02020603050405020304" pitchFamily="18" charset="0"/>
                <a:ea typeface="Times New Roman" panose="02020603050405020304" pitchFamily="18" charset="0"/>
              </a:rPr>
              <a:t>CASE</a:t>
            </a:r>
            <a:endParaRPr lang="en-IN" b="1" dirty="0">
              <a:solidFill>
                <a:schemeClr val="tx1"/>
              </a:solidFill>
            </a:endParaRPr>
          </a:p>
        </p:txBody>
      </p:sp>
      <p:sp>
        <p:nvSpPr>
          <p:cNvPr id="6" name="Text Placeholder 5"/>
          <p:cNvSpPr>
            <a:spLocks noGrp="1"/>
          </p:cNvSpPr>
          <p:nvPr>
            <p:ph type="body" sz="half" idx="16"/>
          </p:nvPr>
        </p:nvSpPr>
        <p:spPr/>
        <p:txBody>
          <a:bodyPr>
            <a:noAutofit/>
          </a:bodyPr>
          <a:lstStyle/>
          <a:p>
            <a:pPr algn="just">
              <a:lnSpc>
                <a:spcPct val="150000"/>
              </a:lnSpc>
            </a:pPr>
            <a:r>
              <a:rPr lang="en-IN" sz="1600" dirty="0">
                <a:latin typeface="Times New Roman" panose="02020603050405020304" pitchFamily="18" charset="0"/>
                <a:cs typeface="Times New Roman" panose="02020603050405020304" pitchFamily="18" charset="0"/>
              </a:rPr>
              <a:t>In the worst case, the complexity involves checking all possible combinations of task distributions across sessions. The complexity can be exponential in terms of the number of tasks due to the recursive nature of the backtracking approach</a:t>
            </a:r>
            <a:endParaRPr lang="en-IN" sz="16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13"/>
          </p:nvPr>
        </p:nvSpPr>
        <p:spPr/>
        <p:txBody>
          <a:bodyPr/>
          <a:lstStyle/>
          <a:p>
            <a:r>
              <a:rPr lang="en-IN" b="1" dirty="0">
                <a:solidFill>
                  <a:schemeClr val="tx1"/>
                </a:solidFill>
              </a:rPr>
              <a:t>AVERAGE CASE</a:t>
            </a:r>
            <a:endParaRPr lang="en-IN" b="1" dirty="0">
              <a:solidFill>
                <a:schemeClr val="tx1"/>
              </a:solidFill>
            </a:endParaRPr>
          </a:p>
        </p:txBody>
      </p:sp>
      <p:sp>
        <p:nvSpPr>
          <p:cNvPr id="8" name="Text Placeholder 7"/>
          <p:cNvSpPr>
            <a:spLocks noGrp="1"/>
          </p:cNvSpPr>
          <p:nvPr>
            <p:ph type="body" sz="half" idx="17"/>
          </p:nvPr>
        </p:nvSpPr>
        <p:spPr/>
        <p:txBody>
          <a:bodyPr>
            <a:normAutofit fontScale="80000"/>
          </a:bodyPr>
          <a:lstStyle/>
          <a:p>
            <a:pPr algn="just">
              <a:lnSpc>
                <a:spcPct val="150000"/>
              </a:lnSpc>
            </a:pPr>
            <a:r>
              <a:rPr lang="en-IN" dirty="0"/>
              <a:t> </a:t>
            </a:r>
            <a:r>
              <a:rPr lang="en-IN" sz="2000" dirty="0">
                <a:latin typeface="Times New Roman" panose="02020603050405020304" pitchFamily="18" charset="0"/>
                <a:cs typeface="Times New Roman" panose="02020603050405020304" pitchFamily="18" charset="0"/>
              </a:rPr>
              <a:t> The average case complexity depends on the specific distribution of task times and session time. The binary search combined with the backtracking approach generally provides a good balance between complexity and performance</a:t>
            </a:r>
            <a:r>
              <a:rPr lang="en-IN"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endParaRPr lang="en-IN" dirty="0"/>
          </a:p>
        </p:txBody>
      </p:sp>
      <p:sp>
        <p:nvSpPr>
          <p:cNvPr id="4" name="TextBox 3"/>
          <p:cNvSpPr txBox="1"/>
          <p:nvPr/>
        </p:nvSpPr>
        <p:spPr>
          <a:xfrm>
            <a:off x="481965" y="2922270"/>
            <a:ext cx="11424920" cy="2660015"/>
          </a:xfrm>
          <a:prstGeom prst="rect">
            <a:avLst/>
          </a:prstGeom>
          <a:noFill/>
        </p:spPr>
        <p:txBody>
          <a:bodyPr wrap="square">
            <a:no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The future scope of this problem extends to applications in optimizing resource allocation and task scheduling in various real-world scenarios, such as project management, manufacturing, and computational processes. Enhancements can involve adding complexities like variable session times, task dependencies, or breaks between tasks. It can also be expanded to include more dynamic systems, where task durations or session limits may change over time, making the scheduling algorithm adaptive. Additionally, the problem could be extended to multi-processor systems where tasks need to be distributed among different workers or machines, optimizing overall efficiency.</a:t>
            </a: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5391</Words>
  <Application>WPS Presentation</Application>
  <PresentationFormat>Widescreen</PresentationFormat>
  <Paragraphs>65</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3</vt:lpstr>
      <vt:lpstr>Arial</vt:lpstr>
      <vt:lpstr>Times New Roman</vt:lpstr>
      <vt:lpstr>Times New Roman</vt:lpstr>
      <vt:lpstr>Century Gothic</vt:lpstr>
      <vt:lpstr>Microsoft YaHei</vt:lpstr>
      <vt:lpstr>Arial Unicode MS</vt:lpstr>
      <vt:lpstr>Calibri</vt:lpstr>
      <vt:lpstr>Ion Boardroom</vt:lpstr>
      <vt:lpstr>NAME:M.KARTHIK REDDY  REG NO:192211477</vt:lpstr>
      <vt:lpstr>PROBLEM STATEMENT:</vt:lpstr>
      <vt:lpstr>ABSTRACT:</vt:lpstr>
      <vt:lpstr>INTRODUCTION</vt:lpstr>
      <vt:lpstr>KEY FEATURES:</vt:lpstr>
      <vt:lpstr>OUTPUT</vt:lpstr>
      <vt:lpstr>COMPLEXITY ANALYSIS</vt:lpstr>
      <vt:lpstr>CASES</vt:lpstr>
      <vt:lpstr>FUTURE SCOPE</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kumar</dc:creator>
  <cp:lastModifiedBy>vamshidhar</cp:lastModifiedBy>
  <cp:revision>6</cp:revision>
  <dcterms:created xsi:type="dcterms:W3CDTF">2024-09-10T10:01:00Z</dcterms:created>
  <dcterms:modified xsi:type="dcterms:W3CDTF">2024-09-11T06:41:14Z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031F63BBB56841EF90AE526C8392E6B3_13</vt:lpwstr>
  </property>
  <property fmtid="{D5CDD505-2E9C-101B-9397-08002B2CF9AE}" pid="3" name="KSOProductBuildVer">
    <vt:lpwstr>1033-12.2.0.17562</vt:lpwstr>
  </property>
</Properties>
</file>