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7" r:id="rId2"/>
    <p:sldId id="2945" r:id="rId3"/>
    <p:sldId id="2935" r:id="rId4"/>
    <p:sldId id="2967" r:id="rId5"/>
    <p:sldId id="3010" r:id="rId6"/>
    <p:sldId id="3051" r:id="rId7"/>
    <p:sldId id="3036" r:id="rId8"/>
    <p:sldId id="3052" r:id="rId9"/>
    <p:sldId id="3053" r:id="rId10"/>
    <p:sldId id="3054" r:id="rId11"/>
    <p:sldId id="3058" r:id="rId12"/>
    <p:sldId id="3055" r:id="rId13"/>
    <p:sldId id="259" r:id="rId14"/>
    <p:sldId id="3056" r:id="rId15"/>
    <p:sldId id="3059" r:id="rId16"/>
    <p:sldId id="3061" r:id="rId17"/>
    <p:sldId id="3062" r:id="rId18"/>
    <p:sldId id="3064" r:id="rId19"/>
    <p:sldId id="3065" r:id="rId20"/>
    <p:sldId id="3066" r:id="rId21"/>
    <p:sldId id="3067" r:id="rId22"/>
    <p:sldId id="2975" r:id="rId23"/>
    <p:sldId id="3068" r:id="rId24"/>
    <p:sldId id="3069" r:id="rId25"/>
    <p:sldId id="3070" r:id="rId26"/>
    <p:sldId id="3071" r:id="rId27"/>
    <p:sldId id="3072" r:id="rId28"/>
    <p:sldId id="3073" r:id="rId29"/>
    <p:sldId id="3074" r:id="rId30"/>
    <p:sldId id="2980" r:id="rId31"/>
    <p:sldId id="3075" r:id="rId32"/>
    <p:sldId id="3077" r:id="rId33"/>
    <p:sldId id="3078" r:id="rId34"/>
    <p:sldId id="2932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ongjia" initials="SH" lastIdx="2" clrIdx="0">
    <p:extLst>
      <p:ext uri="{19B8F6BF-5375-455C-9EA6-DF929625EA0E}">
        <p15:presenceInfo xmlns:p15="http://schemas.microsoft.com/office/powerpoint/2012/main" userId="8fa061568a910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F6464"/>
    <a:srgbClr val="FF0035"/>
    <a:srgbClr val="D2DEEF"/>
    <a:srgbClr val="EFA842"/>
    <a:srgbClr val="FCECE8"/>
    <a:srgbClr val="F8D7CD"/>
    <a:srgbClr val="251FFF"/>
    <a:srgbClr val="0308AB"/>
    <a:srgbClr val="1B2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2625" autoAdjust="0"/>
  </p:normalViewPr>
  <p:slideViewPr>
    <p:cSldViewPr snapToGrid="0">
      <p:cViewPr varScale="1">
        <p:scale>
          <a:sx n="75" d="100"/>
          <a:sy n="75" d="100"/>
        </p:scale>
        <p:origin x="43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276A-36CE-4A2E-838D-895E9F26164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9C0D-71EB-4443-BD60-0E991D75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0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42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91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5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3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59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5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35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5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7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4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58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58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87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17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279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5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9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54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02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117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5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6DC6-CFAF-419C-AE79-A913B3A3EC3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53931" y="2785316"/>
            <a:ext cx="81575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>
            <a:extLst>
              <a:ext uri="{FF2B5EF4-FFF2-40B4-BE49-F238E27FC236}">
                <a16:creationId xmlns:a16="http://schemas.microsoft.com/office/drawing/2014/main" id="{9628120A-E85B-4DC1-9BD6-E722BDD1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NEAUACM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BCD248C-2B73-4E3A-82FA-50C9B058F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33DC2E-AAC4-4A5A-A3FA-C534A07F56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43903" y="280024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完整代码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C18AA2-0B93-4570-B0C2-BB9D6154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24" y="1049465"/>
            <a:ext cx="5591352" cy="55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2" y="1659912"/>
            <a:ext cx="10919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个物品可能需要放入背包中，每加入一个物品，需要遍历背包容量内的所有体积，故时间复杂度为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O(n*m)</a:t>
            </a:r>
            <a:endParaRPr lang="zh-CN" altLang="en-US" sz="4000" b="1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2" y="399568"/>
            <a:ext cx="30139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复杂度分析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D2EEBA-E876-4739-BDFB-CCC6EF81A691}"/>
              </a:ext>
            </a:extLst>
          </p:cNvPr>
          <p:cNvSpPr/>
          <p:nvPr/>
        </p:nvSpPr>
        <p:spPr>
          <a:xfrm>
            <a:off x="782562" y="4059315"/>
            <a:ext cx="109198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需要使用的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数组，大小为背包的容量，故空间复杂度为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O(m)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完全背包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多重背包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01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背包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二进制优化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8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02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完全背包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6485308" y="3787323"/>
            <a:ext cx="223650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物品无限多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7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3431485" y="2242720"/>
            <a:ext cx="8091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物品和一个容量为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种物品的体积是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每种物品均有无限多个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53AA7E-A4C0-4E87-B6C1-75467DE588B5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2F4F3-88B3-4506-BB0A-1A453897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7" y="866358"/>
            <a:ext cx="2381250" cy="275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5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07336" y="4278945"/>
            <a:ext cx="30613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种物品和一个容量为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种物品的体积是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，每种物品均有无限多个。求解将哪些物品装入背包可使这些物品的体积总和不超过背包容量，且价值总和最大。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0E96C-264A-4C0B-BED7-B7E131AF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" y="640063"/>
            <a:ext cx="2295525" cy="30289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52E7439-52ED-470C-93F4-37716ED8C563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E676C-2C1B-481A-9061-CCC12069E488}"/>
              </a:ext>
            </a:extLst>
          </p:cNvPr>
          <p:cNvSpPr/>
          <p:nvPr/>
        </p:nvSpPr>
        <p:spPr>
          <a:xfrm>
            <a:off x="3506388" y="1360261"/>
            <a:ext cx="7665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完全背包与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背包类似，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表示在前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种物品中选择若干放入容量为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的背包中所能得到的最大价值，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[n][m]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即为最终答案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8F55B-2A52-4CFB-AC1A-07D48B8EA252}"/>
              </a:ext>
            </a:extLst>
          </p:cNvPr>
          <p:cNvSpPr/>
          <p:nvPr/>
        </p:nvSpPr>
        <p:spPr>
          <a:xfrm>
            <a:off x="3506387" y="2951946"/>
            <a:ext cx="7665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种物品，可以选择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个或若干个放入背包中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94A944-F11A-415E-80B5-93324FF6BD81}"/>
              </a:ext>
            </a:extLst>
          </p:cNvPr>
          <p:cNvSpPr/>
          <p:nvPr/>
        </p:nvSpPr>
        <p:spPr>
          <a:xfrm>
            <a:off x="3506387" y="4325492"/>
            <a:ext cx="8087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种物品选择若干放入容量为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的背包所获得的最大价值为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pl-PL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l-PL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-k*c[i]]+k*w[i]|0&lt;=k*c[i]&lt;=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l-PL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状态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表示在前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的背包中所能得到的最大价值，这个状态可以通过在前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种物品中选择若干，并选择第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0~j/w[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53002" y="285231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67A1BA-8751-4F69-9CA2-9970824D255E}"/>
              </a:ext>
            </a:extLst>
          </p:cNvPr>
          <p:cNvSpPr/>
          <p:nvPr/>
        </p:nvSpPr>
        <p:spPr>
          <a:xfrm>
            <a:off x="853002" y="3590964"/>
            <a:ext cx="1091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回想在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背包中使用一维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数组时出现的问题：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03FE4C-63A2-42F5-A7C2-E7E73BB2A906}"/>
              </a:ext>
            </a:extLst>
          </p:cNvPr>
          <p:cNvSpPr/>
          <p:nvPr/>
        </p:nvSpPr>
        <p:spPr>
          <a:xfrm>
            <a:off x="853003" y="4319233"/>
            <a:ext cx="10919896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由于每种物品仅有一个，需要避免重复选择的情况，如：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对于第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个物品，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w[1]=2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c[1]=3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[2]=3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，当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j=4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时发现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[4-2](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已经被更改为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，再次选择第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个物品后被更新为了</a:t>
            </a: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，这显然是错误的。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2DE6AC-F1DB-4950-8153-9642B0EF19C9}"/>
              </a:ext>
            </a:extLst>
          </p:cNvPr>
          <p:cNvSpPr/>
          <p:nvPr/>
        </p:nvSpPr>
        <p:spPr>
          <a:xfrm>
            <a:off x="853002" y="5810441"/>
            <a:ext cx="1091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而对于完全背包，每种物品有无限多个，正需要这样处理问题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172EBF-D7E6-4D9F-BB24-62F2DE140975}"/>
              </a:ext>
            </a:extLst>
          </p:cNvPr>
          <p:cNvSpPr/>
          <p:nvPr/>
        </p:nvSpPr>
        <p:spPr>
          <a:xfrm>
            <a:off x="853002" y="2937996"/>
            <a:ext cx="991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50" dirty="0" err="1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b="1" spc="50" dirty="0" err="1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pl-PL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max(dp[i-1][j-k*c[i]]+k*w[i]|0&lt;=k*c[i]&lt;=j)</a:t>
            </a:r>
          </a:p>
        </p:txBody>
      </p:sp>
    </p:spTree>
    <p:extLst>
      <p:ext uri="{BB962C8B-B14F-4D97-AF65-F5344CB8AC3E}">
        <p14:creationId xmlns:p14="http://schemas.microsoft.com/office/powerpoint/2010/main" val="10728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1" grpId="0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选择前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个物品放入任何背包所获得的最大价值均为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3" y="28262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FE49AC-B492-407C-A726-81A6E469A108}"/>
              </a:ext>
            </a:extLst>
          </p:cNvPr>
          <p:cNvSpPr/>
          <p:nvPr/>
        </p:nvSpPr>
        <p:spPr>
          <a:xfrm>
            <a:off x="782563" y="2891529"/>
            <a:ext cx="105689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for(i=1;i&lt;=n;i++)</a:t>
            </a:r>
          </a:p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for(j=w[i];j&lt;=m;j++)</a:t>
            </a:r>
          </a:p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dp[j]=max(dp[j],dp[j-w[i]]+c[i]);</a:t>
            </a:r>
            <a:endParaRPr lang="zh-CN" altLang="en-US" sz="32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82848D-6A49-4CDB-9280-1A79ADA2C850}"/>
              </a:ext>
            </a:extLst>
          </p:cNvPr>
          <p:cNvSpPr/>
          <p:nvPr/>
        </p:nvSpPr>
        <p:spPr>
          <a:xfrm>
            <a:off x="782563" y="1903728"/>
            <a:ext cx="626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memset(dp,0,sizeof(dp));</a:t>
            </a:r>
            <a:endParaRPr lang="zh-CN" altLang="en-US" sz="32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CE7135-615C-42AC-87AD-B871D0F24B3C}"/>
              </a:ext>
            </a:extLst>
          </p:cNvPr>
          <p:cNvSpPr/>
          <p:nvPr/>
        </p:nvSpPr>
        <p:spPr>
          <a:xfrm>
            <a:off x="782563" y="4835128"/>
            <a:ext cx="3605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dp[m]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即为最终答案</a:t>
            </a:r>
          </a:p>
        </p:txBody>
      </p:sp>
    </p:spTree>
    <p:extLst>
      <p:ext uri="{BB962C8B-B14F-4D97-AF65-F5344CB8AC3E}">
        <p14:creationId xmlns:p14="http://schemas.microsoft.com/office/powerpoint/2010/main" val="41945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43903" y="280024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完整代码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B570D-C09B-4CD0-868D-96000A4BF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2"/>
          <a:stretch/>
        </p:blipFill>
        <p:spPr>
          <a:xfrm>
            <a:off x="3300324" y="1049465"/>
            <a:ext cx="5599669" cy="55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2" y="1659912"/>
            <a:ext cx="10919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种物品可能需要放入背包中，每加入一种物品，需要遍历背包容量内的所有体积，故时间复杂度为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O(n*m)</a:t>
            </a:r>
            <a:endParaRPr lang="zh-CN" altLang="en-US" sz="4000" b="1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2" y="399568"/>
            <a:ext cx="30139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复杂度分析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D2EEBA-E876-4739-BDFB-CCC6EF81A691}"/>
              </a:ext>
            </a:extLst>
          </p:cNvPr>
          <p:cNvSpPr/>
          <p:nvPr/>
        </p:nvSpPr>
        <p:spPr>
          <a:xfrm>
            <a:off x="782562" y="4059315"/>
            <a:ext cx="109198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需要使用的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数组，大小为背包的容量，故空间复杂度为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O(m)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完全背包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多重背包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01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背包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二进制优化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4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2" y="2309110"/>
            <a:ext cx="10919897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因为每种物品都是无限多的，所以选择一种体积又大，价值又低的物品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若存在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</a:t>
            </a:r>
            <a:r>
              <a:rPr lang="pl-PL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w[i]&gt;=w[j]</a:t>
            </a:r>
            <a:r>
              <a:rPr lang="zh-CN" altLang="pl-PL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且</a:t>
            </a:r>
            <a:r>
              <a:rPr lang="pl-PL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c[i]&lt;=c[j]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是不可能划算的，这样的物品可以直接删除。</a:t>
            </a:r>
            <a:endParaRPr lang="zh-CN" altLang="en-US" sz="4000" b="1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2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简单优化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完全背包</a:t>
            </a:r>
          </a:p>
        </p:txBody>
      </p:sp>
    </p:spTree>
    <p:extLst>
      <p:ext uri="{BB962C8B-B14F-4D97-AF65-F5344CB8AC3E}">
        <p14:creationId xmlns:p14="http://schemas.microsoft.com/office/powerpoint/2010/main" val="19172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完全背包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多重背包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01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背包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二进制优化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3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03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多重背包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3" name="矩形 51">
            <a:extLst>
              <a:ext uri="{FF2B5EF4-FFF2-40B4-BE49-F238E27FC236}">
                <a16:creationId xmlns:a16="http://schemas.microsoft.com/office/drawing/2014/main" id="{477B15E0-A2CA-4D2C-9F2A-9F0A9755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939" y="3787323"/>
            <a:ext cx="305723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每种物品有多个</a:t>
            </a:r>
          </a:p>
        </p:txBody>
      </p:sp>
    </p:spTree>
    <p:extLst>
      <p:ext uri="{BB962C8B-B14F-4D97-AF65-F5344CB8AC3E}">
        <p14:creationId xmlns:p14="http://schemas.microsoft.com/office/powerpoint/2010/main" val="14083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 animBg="1"/>
      <p:bldP spid="36" grpId="0" animBg="1"/>
      <p:bldP spid="36" grpId="1" animBg="1"/>
      <p:bldP spid="2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3431485" y="2588031"/>
            <a:ext cx="8091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物品和一个容量为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个，体积是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53AA7E-A4C0-4E87-B6C1-75467DE588B5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2F4F3-88B3-4506-BB0A-1A453897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7" y="866358"/>
            <a:ext cx="2381250" cy="275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3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07336" y="4278945"/>
            <a:ext cx="3061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物品和一个容量为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种物品有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个，体积是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0E96C-264A-4C0B-BED7-B7E131AF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" y="640063"/>
            <a:ext cx="2295525" cy="30289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52E7439-52ED-470C-93F4-37716ED8C563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E676C-2C1B-481A-9061-CCC12069E488}"/>
              </a:ext>
            </a:extLst>
          </p:cNvPr>
          <p:cNvSpPr/>
          <p:nvPr/>
        </p:nvSpPr>
        <p:spPr>
          <a:xfrm>
            <a:off x="3506388" y="1360261"/>
            <a:ext cx="7665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因为多重背包每种物品为有限多个，可以分成两种情况进行考虑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961E24-C7E6-4F5D-9312-EEA36574C85D}"/>
              </a:ext>
            </a:extLst>
          </p:cNvPr>
          <p:cNvSpPr/>
          <p:nvPr/>
        </p:nvSpPr>
        <p:spPr>
          <a:xfrm>
            <a:off x="3506388" y="2756251"/>
            <a:ext cx="7665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]&gt;=m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，将所有该物品放入背包中可以将背包填满，那么对于这种物品，就可以看做是无限多的，使用完全背包进行求解即可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2CABF-1566-4E2E-9F7C-6989FCF737AB}"/>
              </a:ext>
            </a:extLst>
          </p:cNvPr>
          <p:cNvSpPr/>
          <p:nvPr/>
        </p:nvSpPr>
        <p:spPr>
          <a:xfrm>
            <a:off x="3506388" y="4583130"/>
            <a:ext cx="7665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]&lt;m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，将所有该物品放入背包中不能将背包填满，可以将其看做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个相同的物品使用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背包进行求解</a:t>
            </a:r>
          </a:p>
        </p:txBody>
      </p:sp>
    </p:spTree>
    <p:extLst>
      <p:ext uri="{BB962C8B-B14F-4D97-AF65-F5344CB8AC3E}">
        <p14:creationId xmlns:p14="http://schemas.microsoft.com/office/powerpoint/2010/main" val="223466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683941" y="1457626"/>
            <a:ext cx="10919897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状态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表示在前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的背包中所能得到的最大价值，这个状态可以通过在前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种物品中选择若干，并选择第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0~min(a[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],j/w[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53002" y="285231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172EBF-D7E6-4D9F-BB24-62F2DE140975}"/>
              </a:ext>
            </a:extLst>
          </p:cNvPr>
          <p:cNvSpPr/>
          <p:nvPr/>
        </p:nvSpPr>
        <p:spPr>
          <a:xfrm>
            <a:off x="585317" y="4133458"/>
            <a:ext cx="11117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spc="50" dirty="0" err="1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200" b="1" spc="50" dirty="0" err="1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pl-PL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max(dp[i-1][j-k*c[i]]+k*w[i]|0&lt;=k*c[i]&lt;=j</a:t>
            </a:r>
            <a:r>
              <a:rPr lang="en-US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,0&lt;=k&lt;=a[</a:t>
            </a:r>
            <a:r>
              <a:rPr lang="en-US" altLang="zh-CN" sz="2200" b="1" spc="50" dirty="0" err="1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l-PL" altLang="zh-CN" sz="2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2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选择前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个物品放入任何背包所获得的最大价值均为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3" y="28262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FE49AC-B492-407C-A726-81A6E469A108}"/>
              </a:ext>
            </a:extLst>
          </p:cNvPr>
          <p:cNvSpPr/>
          <p:nvPr/>
        </p:nvSpPr>
        <p:spPr>
          <a:xfrm>
            <a:off x="782563" y="2442442"/>
            <a:ext cx="1102417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for(i=1;i&lt;=n;i++)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if(a[i]*w[i]&gt;=m)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for(j=w[i];j&lt;=m;j++)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dp[j]=max(dp[j],dp[j-w[i]]+c[i]);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for(k=1;k&lt;=a[i];k++)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for(j=</a:t>
            </a:r>
            <a:r>
              <a:rPr lang="en-US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;j&gt;=w[i];j--)</a:t>
            </a:r>
          </a:p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dp[j]=max(dp[j],dp[j-w[i]]+c[i]);</a:t>
            </a:r>
            <a:endParaRPr lang="zh-CN" altLang="en-US" sz="28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82848D-6A49-4CDB-9280-1A79ADA2C850}"/>
              </a:ext>
            </a:extLst>
          </p:cNvPr>
          <p:cNvSpPr/>
          <p:nvPr/>
        </p:nvSpPr>
        <p:spPr>
          <a:xfrm>
            <a:off x="782563" y="1785342"/>
            <a:ext cx="626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memset(dp,0,sizeof(dp));</a:t>
            </a:r>
            <a:endParaRPr lang="zh-CN" altLang="en-US" sz="32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CE7135-615C-42AC-87AD-B871D0F24B3C}"/>
              </a:ext>
            </a:extLst>
          </p:cNvPr>
          <p:cNvSpPr/>
          <p:nvPr/>
        </p:nvSpPr>
        <p:spPr>
          <a:xfrm>
            <a:off x="782563" y="5981872"/>
            <a:ext cx="3605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dp[m]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即为最终答案</a:t>
            </a:r>
          </a:p>
        </p:txBody>
      </p:sp>
    </p:spTree>
    <p:extLst>
      <p:ext uri="{BB962C8B-B14F-4D97-AF65-F5344CB8AC3E}">
        <p14:creationId xmlns:p14="http://schemas.microsoft.com/office/powerpoint/2010/main" val="28038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43903" y="280024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完整代码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17B97-C2C6-4C48-8F6B-398513BF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23" y="399568"/>
            <a:ext cx="5599670" cy="62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0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2" y="1659912"/>
            <a:ext cx="109198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种物品可能需要放入背包中，若当做完全背包，则添加该种物品需要遍历背包容量内的所有体积，若当做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背包，则每添加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个需要遍历背包容量内的所有体积，故时间复杂度为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O(n*a[</a:t>
            </a:r>
            <a:r>
              <a:rPr lang="en-US" altLang="zh-CN" sz="4400" b="1" spc="5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]*m)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zh-CN" altLang="en-US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∑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4400" b="1" spc="5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]*m)</a:t>
            </a:r>
            <a:endParaRPr lang="zh-CN" altLang="en-US" sz="4000" b="1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2" y="399568"/>
            <a:ext cx="30139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复杂度分析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D2EEBA-E876-4739-BDFB-CCC6EF81A691}"/>
              </a:ext>
            </a:extLst>
          </p:cNvPr>
          <p:cNvSpPr/>
          <p:nvPr/>
        </p:nvSpPr>
        <p:spPr>
          <a:xfrm>
            <a:off x="782562" y="4662997"/>
            <a:ext cx="109198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需要使用的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数组，大小为背包的容量，故空间复杂度为</a:t>
            </a:r>
            <a:r>
              <a:rPr lang="en-US" altLang="zh-CN" sz="4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O(m)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完全背包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多重背包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01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背包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二进制优化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01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4" y="2735155"/>
            <a:ext cx="4328107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5467" b="1" spc="8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01</a:t>
            </a:r>
            <a:r>
              <a:rPr lang="zh-CN" altLang="en-US" sz="5467" b="1" spc="8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背包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52840" y="37778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最大化价值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167175" y="3738455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977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04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018914" y="2762851"/>
            <a:ext cx="5102303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二进制优化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534056" y="3798004"/>
            <a:ext cx="407201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拆分合并物品数量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181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个物品分为若干组，第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组有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8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个，若有剩余，则单独为一组。则若需要任何特定数量的物品，均可以通过选择若干组得到。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3" y="28262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有关定理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二进制优化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8D43FB-EA06-4751-9931-B94BD23503F2}"/>
              </a:ext>
            </a:extLst>
          </p:cNvPr>
          <p:cNvSpPr/>
          <p:nvPr/>
        </p:nvSpPr>
        <p:spPr>
          <a:xfrm>
            <a:off x="782565" y="2487335"/>
            <a:ext cx="10919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例：有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个物品，分为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组，每组含有的物品数量分别为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1,2,4,8,3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验证：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1=1			2=2			3=1+2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4=4			5=1+4		6=2+4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7=1+2+4		8=8			9=1+8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10=2+8		11=1+2+8		12=4+8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13=1+4+8		14=2+4+8		15=1+2+4+8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16=3+1+4+8	17=3+2+4+8	18=3+1+2+4+8</a:t>
            </a:r>
          </a:p>
        </p:txBody>
      </p:sp>
    </p:spTree>
    <p:extLst>
      <p:ext uri="{BB962C8B-B14F-4D97-AF65-F5344CB8AC3E}">
        <p14:creationId xmlns:p14="http://schemas.microsoft.com/office/powerpoint/2010/main" val="30885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892437"/>
            <a:ext cx="1091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对于能填满背包的物品，使用完全背包的时间复杂度为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O(m)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，已经是最优解法。而对于不能填满背包的物品，使用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背包的时间复杂度为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O(m*a[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，会造成超时。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5" y="285231"/>
            <a:ext cx="3013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二进制分组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二进制优化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A7A397-2E1A-4E02-A479-7958073D7C45}"/>
              </a:ext>
            </a:extLst>
          </p:cNvPr>
          <p:cNvSpPr/>
          <p:nvPr/>
        </p:nvSpPr>
        <p:spPr>
          <a:xfrm>
            <a:off x="782566" y="3935637"/>
            <a:ext cx="1091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但将其二进制分组后，因为选择若干组能得到任意的物品数量，所有一定能得到最优解中需要的该物品个数。进行二进制分组后物品的个数变为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28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，时间复杂度降为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O(m*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∑⌈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28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⌉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4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43903" y="280024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优化代码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多重背包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FC32AF-05AE-4BD7-A025-676994E1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64" y="1921350"/>
            <a:ext cx="10431160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09707" y="2771869"/>
            <a:ext cx="750558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感谢观看  </a:t>
            </a:r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  <a:endParaRPr lang="zh-CN" altLang="en-US" sz="6200" spc="3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>
            <a:extLst>
              <a:ext uri="{FF2B5EF4-FFF2-40B4-BE49-F238E27FC236}">
                <a16:creationId xmlns:a16="http://schemas.microsoft.com/office/drawing/2014/main" id="{1EA35BEA-05A3-4CB5-AAED-5009787AB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NEAU ACM-ICPC TEAM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E5B8AC-DAFB-4574-9F4E-543D214AC8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2F062D-794C-4092-BA86-740AA6E9FA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3221935" y="3840042"/>
            <a:ext cx="8091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件物品和一个容量为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件物品的体积是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53AA7E-A4C0-4E87-B6C1-75467DE588B5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2F4F3-88B3-4506-BB0A-1A453897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7" y="866358"/>
            <a:ext cx="2381250" cy="2752725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EB7BE8-F29D-48CA-B3F3-67A0B8A93B15}"/>
              </a:ext>
            </a:extLst>
          </p:cNvPr>
          <p:cNvSpPr/>
          <p:nvPr/>
        </p:nvSpPr>
        <p:spPr>
          <a:xfrm>
            <a:off x="3221935" y="1296867"/>
            <a:ext cx="8091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件物品和一个容量为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件物品的体积是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</p:spTree>
    <p:extLst>
      <p:ext uri="{BB962C8B-B14F-4D97-AF65-F5344CB8AC3E}">
        <p14:creationId xmlns:p14="http://schemas.microsoft.com/office/powerpoint/2010/main" val="1242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07336" y="4278945"/>
            <a:ext cx="3061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件物品和一个容量为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件物品的体积是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0E96C-264A-4C0B-BED7-B7E131AF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" y="640063"/>
            <a:ext cx="2295525" cy="30289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3488633" y="1186346"/>
            <a:ext cx="766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如果每件物品的体积是相同的，则可以选取价值最大的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件物品放入背包中。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2E7439-52ED-470C-93F4-37716ED8C563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4CC63B-759C-472C-A98F-15159A90E990}"/>
              </a:ext>
            </a:extLst>
          </p:cNvPr>
          <p:cNvSpPr/>
          <p:nvPr/>
        </p:nvSpPr>
        <p:spPr>
          <a:xfrm>
            <a:off x="3488633" y="2263564"/>
            <a:ext cx="7665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如果每件物品的体积不同，如果贪心地选取性价比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]/w[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最高的若干件，则需要考虑背包中有剩余空间，但是最优的物品无法放入的情况。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E676C-2C1B-481A-9061-CCC12069E488}"/>
              </a:ext>
            </a:extLst>
          </p:cNvPr>
          <p:cNvSpPr/>
          <p:nvPr/>
        </p:nvSpPr>
        <p:spPr>
          <a:xfrm>
            <a:off x="3488633" y="4325667"/>
            <a:ext cx="7665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通过动态规划来解决此问题，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表示在前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个物品中选择若干放入容量为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的背包中所能得到的最大价值，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[n][m]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为最终答案</a:t>
            </a:r>
          </a:p>
        </p:txBody>
      </p:sp>
    </p:spTree>
    <p:extLst>
      <p:ext uri="{BB962C8B-B14F-4D97-AF65-F5344CB8AC3E}">
        <p14:creationId xmlns:p14="http://schemas.microsoft.com/office/powerpoint/2010/main" val="38459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07336" y="4278945"/>
            <a:ext cx="3061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件物品和一个容量为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的背包。第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件物品的体积是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，价值是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。求解将哪些物品装入背包可使这些物品的体积总和不超过背包容量，且价值总和最大。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0E96C-264A-4C0B-BED7-B7E131AF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" y="640063"/>
            <a:ext cx="2295525" cy="30289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3488633" y="1186346"/>
            <a:ext cx="766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件物品，只有两种情况：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2E7439-52ED-470C-93F4-37716ED8C563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4CC63B-759C-472C-A98F-15159A90E990}"/>
              </a:ext>
            </a:extLst>
          </p:cNvPr>
          <p:cNvSpPr/>
          <p:nvPr/>
        </p:nvSpPr>
        <p:spPr>
          <a:xfrm>
            <a:off x="3488633" y="2154538"/>
            <a:ext cx="766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件物品不放入背包中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的背包所获得的最大价值为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F6CC66-AF11-4CBE-8EE0-0607CE35ED11}"/>
              </a:ext>
            </a:extLst>
          </p:cNvPr>
          <p:cNvSpPr/>
          <p:nvPr/>
        </p:nvSpPr>
        <p:spPr>
          <a:xfrm>
            <a:off x="3488633" y="4111523"/>
            <a:ext cx="766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将第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件物品放入背包中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容量为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的背包所获得的最大价值为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[i-1][j-w[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]]+c[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状态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表示在前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的背包中所能得到的最大价值，这个状态只能通过两种情况得到。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个物品中选择若干，不选择第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个。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个物品中选择若干，并选择第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853002" y="285231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状态转移方程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FE49AC-B492-407C-A726-81A6E469A108}"/>
              </a:ext>
            </a:extLst>
          </p:cNvPr>
          <p:cNvSpPr/>
          <p:nvPr/>
        </p:nvSpPr>
        <p:spPr>
          <a:xfrm>
            <a:off x="451502" y="5595878"/>
            <a:ext cx="11582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dp[i][j]=max(dp[i-1][j],dp[i-1][j-w[i]]+c[i])</a:t>
            </a:r>
            <a:endParaRPr lang="zh-CN" altLang="en-US" sz="32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1C2915-EBE1-44CC-9F98-92CCA8FB5091}"/>
              </a:ext>
            </a:extLst>
          </p:cNvPr>
          <p:cNvSpPr/>
          <p:nvPr/>
        </p:nvSpPr>
        <p:spPr>
          <a:xfrm>
            <a:off x="782564" y="3180679"/>
            <a:ext cx="1091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若不选第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个物品，则选择前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的背包，与选择前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的背包，结果是相同的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6F4AD2-C9A1-4059-8ACC-BED2E6F8725D}"/>
              </a:ext>
            </a:extLst>
          </p:cNvPr>
          <p:cNvSpPr/>
          <p:nvPr/>
        </p:nvSpPr>
        <p:spPr>
          <a:xfrm>
            <a:off x="782563" y="4237461"/>
            <a:ext cx="1091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若选择第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个物品，则相当于选择前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个物品放入容量为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的背包，再将第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件物品放入背包，同时背包容量增加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，变为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782565" y="1262122"/>
            <a:ext cx="1091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选择前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个物品放入任何背包所获得的最大价值均为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3" y="28262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FE49AC-B492-407C-A726-81A6E469A108}"/>
              </a:ext>
            </a:extLst>
          </p:cNvPr>
          <p:cNvSpPr/>
          <p:nvPr/>
        </p:nvSpPr>
        <p:spPr>
          <a:xfrm>
            <a:off x="782563" y="3221408"/>
            <a:ext cx="104855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for(i=1;i&lt;=n;i++)</a:t>
            </a:r>
          </a:p>
          <a:p>
            <a:r>
              <a:rPr lang="nn-NO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for(j=w[i];j&lt;=m;j++)</a:t>
            </a:r>
          </a:p>
          <a:p>
            <a:r>
              <a:rPr lang="nn-NO" altLang="zh-CN" sz="24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dp[i][j]=max(dp[i-1][j],dp[i-1][j-w[i]]+c[i]);</a:t>
            </a:r>
            <a:endParaRPr lang="zh-CN" altLang="en-US" sz="24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82848D-6A49-4CDB-9280-1A79ADA2C850}"/>
              </a:ext>
            </a:extLst>
          </p:cNvPr>
          <p:cNvSpPr/>
          <p:nvPr/>
        </p:nvSpPr>
        <p:spPr>
          <a:xfrm>
            <a:off x="782563" y="1903728"/>
            <a:ext cx="626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memset(dp,0,sizeof(dp));</a:t>
            </a:r>
            <a:endParaRPr lang="zh-CN" altLang="en-US" sz="32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CE7135-615C-42AC-87AD-B871D0F24B3C}"/>
              </a:ext>
            </a:extLst>
          </p:cNvPr>
          <p:cNvSpPr/>
          <p:nvPr/>
        </p:nvSpPr>
        <p:spPr>
          <a:xfrm>
            <a:off x="782563" y="5164350"/>
            <a:ext cx="4365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32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dp[n][m]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即为最终答案</a:t>
            </a:r>
          </a:p>
        </p:txBody>
      </p:sp>
    </p:spTree>
    <p:extLst>
      <p:ext uri="{BB962C8B-B14F-4D97-AF65-F5344CB8AC3E}">
        <p14:creationId xmlns:p14="http://schemas.microsoft.com/office/powerpoint/2010/main" val="310775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718C6A-585C-4BEF-BC53-3D64CAE23D68}"/>
              </a:ext>
            </a:extLst>
          </p:cNvPr>
          <p:cNvSpPr/>
          <p:nvPr/>
        </p:nvSpPr>
        <p:spPr>
          <a:xfrm>
            <a:off x="843904" y="2078867"/>
            <a:ext cx="1091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在进行状态转移时，进用到了上一个物品时的状态，所以可以使用一维数组进行存储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EF1BBE-C085-48FD-86CB-AF9222DA3ECF}"/>
              </a:ext>
            </a:extLst>
          </p:cNvPr>
          <p:cNvSpPr/>
          <p:nvPr/>
        </p:nvSpPr>
        <p:spPr>
          <a:xfrm>
            <a:off x="782563" y="28262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状态转移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F8EA5-38B9-4852-B037-D7847B14B472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01</a:t>
            </a:r>
            <a:r>
              <a:rPr lang="zh-CN" altLang="en-US" sz="28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背包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5AB76-5BFE-44BC-A32C-A4621C6729A8}"/>
              </a:ext>
            </a:extLst>
          </p:cNvPr>
          <p:cNvSpPr/>
          <p:nvPr/>
        </p:nvSpPr>
        <p:spPr>
          <a:xfrm>
            <a:off x="1026343" y="1302556"/>
            <a:ext cx="1013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dp[i][j]=max(dp[i-1][j],dp[i-1][j-w[i]]+c[i])</a:t>
            </a:r>
            <a:endParaRPr lang="zh-CN" altLang="en-US" sz="28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DBF3B0-F74A-42B6-9860-54D21E21A59D}"/>
              </a:ext>
            </a:extLst>
          </p:cNvPr>
          <p:cNvSpPr/>
          <p:nvPr/>
        </p:nvSpPr>
        <p:spPr>
          <a:xfrm>
            <a:off x="2353629" y="3032974"/>
            <a:ext cx="7484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dp[j]=max(dp[</a:t>
            </a:r>
            <a:r>
              <a:rPr lang="en-US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nn-NO" altLang="zh-CN" sz="2800" b="1" spc="50" dirty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],dp[j-w[i]]+c[i])</a:t>
            </a:r>
            <a:endParaRPr lang="zh-CN" altLang="en-US" sz="28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C5BB54-69AF-4E4D-A318-041A2FC6F6A0}"/>
              </a:ext>
            </a:extLst>
          </p:cNvPr>
          <p:cNvSpPr/>
          <p:nvPr/>
        </p:nvSpPr>
        <p:spPr>
          <a:xfrm>
            <a:off x="782563" y="3580115"/>
            <a:ext cx="1091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由于每种物品仅有一个，需要避免重复选择的情况，如：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对于第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个物品，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w[1]=2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c[1]=3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[2]=3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，当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j=4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时发现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[4-2](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已经被更改为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，再次选择第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个物品后被更新为了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，这显然是错误的。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C920C9-1FAB-4705-90FD-0BFB0A9294C4}"/>
              </a:ext>
            </a:extLst>
          </p:cNvPr>
          <p:cNvSpPr/>
          <p:nvPr/>
        </p:nvSpPr>
        <p:spPr>
          <a:xfrm>
            <a:off x="843903" y="5395997"/>
            <a:ext cx="1091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但如果将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从大到小进行循环，则计算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时并没有对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zh-CN" alt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做出过更改，可以避免重复选择发生</a:t>
            </a:r>
            <a:endParaRPr lang="en-US" altLang="zh-CN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9" grpId="0"/>
      <p:bldP spid="10" grpId="0"/>
      <p:bldP spid="11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24922</TotalTime>
  <Words>2531</Words>
  <Application>Microsoft Office PowerPoint</Application>
  <PresentationFormat>宽屏</PresentationFormat>
  <Paragraphs>198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华康俪金黑W8(P)</vt:lpstr>
      <vt:lpstr>微软雅黑</vt:lpstr>
      <vt:lpstr>微软雅黑 Light</vt:lpstr>
      <vt:lpstr>Arial</vt:lpstr>
      <vt:lpstr>Calibri</vt:lpstr>
      <vt:lpstr>Calibri Light</vt:lpstr>
      <vt:lpstr>Courier New</vt:lpstr>
      <vt:lpstr>千图网海量PPT模板www.58pic.com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1-0428-3</dc:title>
  <dc:creator>Administrator</dc:creator>
  <cp:lastModifiedBy>Hongjia Sun</cp:lastModifiedBy>
  <cp:revision>403</cp:revision>
  <dcterms:created xsi:type="dcterms:W3CDTF">2015-09-10T08:54:23Z</dcterms:created>
  <dcterms:modified xsi:type="dcterms:W3CDTF">2019-03-05T10:14:36Z</dcterms:modified>
</cp:coreProperties>
</file>