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78" r:id="rId4"/>
    <p:sldId id="280" r:id="rId5"/>
    <p:sldId id="351" r:id="rId6"/>
    <p:sldId id="354" r:id="rId7"/>
    <p:sldId id="259" r:id="rId8"/>
    <p:sldId id="352" r:id="rId9"/>
    <p:sldId id="356" r:id="rId10"/>
    <p:sldId id="329" r:id="rId11"/>
    <p:sldId id="330" r:id="rId12"/>
    <p:sldId id="339" r:id="rId13"/>
    <p:sldId id="333" r:id="rId14"/>
    <p:sldId id="332" r:id="rId15"/>
    <p:sldId id="372" r:id="rId16"/>
    <p:sldId id="3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72"/>
      </p:cViewPr>
      <p:guideLst>
        <p:guide orient="horz" pos="22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AAF9-803D-4164-A946-C3F62AFE6BD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CE14-59BE-4A5C-B8B6-AF3A22D8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3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546229" y="412843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最短路径算法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46229" y="4646558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NEAUACM W</a:t>
            </a:r>
            <a:r>
              <a:rPr lang="en-US" altLang="zh-CN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</a:t>
            </a:r>
            <a:r>
              <a:rPr lang="en-US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Training Day </a:t>
            </a:r>
            <a:r>
              <a:rPr lang="en-US" altLang="zh-CN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sz="11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536704" y="4906746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1100" dirty="0" err="1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wyh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多源最短路</a:t>
            </a:r>
            <a:r>
              <a:rPr lang="en-US" altLang="zh-CN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-Floyd</a:t>
            </a:r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0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6">
            <a:extLst>
              <a:ext uri="{FF2B5EF4-FFF2-40B4-BE49-F238E27FC236}">
                <a16:creationId xmlns:a16="http://schemas.microsoft.com/office/drawing/2014/main" id="{5663117C-1D5F-4BC0-8181-B905106E51A3}"/>
              </a:ext>
            </a:extLst>
          </p:cNvPr>
          <p:cNvSpPr txBox="1"/>
          <p:nvPr/>
        </p:nvSpPr>
        <p:spPr>
          <a:xfrm>
            <a:off x="1207758" y="39883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多源最短路径</a:t>
            </a:r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794AEDD9-8462-4356-8D92-43B8E06CD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AD167D4-A8A5-4810-8ED7-E80EA7CDDF19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EFEBD51-4F36-487E-9C75-135903867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FEB54136-2F48-4BCC-A0E4-C46AE200E496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BE4B57F1-5391-4985-8FF0-58A46315BC08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2F281284-DF75-4082-8100-42ED665D80E1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A5BB65C-358A-4C0E-ABC0-278DFE9D1538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A57EB8B-4029-4B10-9B6E-1C5D17E82951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B986948-3E9D-4AF6-89F2-C01F53201CBA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AC6733C8-0D4E-4AC0-AE99-EB7C5D06C77B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5AF7C5E-06A0-4F23-99EE-13C060A18B39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6573E928-5590-4C45-866B-FD94CC7E6409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99253D-310B-4207-91DF-AAE17E1B5DB6}"/>
              </a:ext>
            </a:extLst>
          </p:cNvPr>
          <p:cNvSpPr/>
          <p:nvPr/>
        </p:nvSpPr>
        <p:spPr>
          <a:xfrm>
            <a:off x="977125" y="1750729"/>
            <a:ext cx="93330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在一般情况下，若（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ea typeface="幼圆" pitchFamily="49" charset="-122"/>
              </a:rPr>
              <a:t>…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k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）和（ 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ea typeface="幼圆" pitchFamily="49" charset="-122"/>
              </a:rPr>
              <a:t>…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）分别是从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和从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的中间顶点的序号不大于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k-1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的最短路径，则将（ 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ea typeface="幼圆" pitchFamily="49" charset="-122"/>
              </a:rPr>
              <a:t>…</a:t>
            </a:r>
            <a:r>
              <a:rPr lang="zh-CN" altLang="en-US" sz="2800" b="1" dirty="0">
                <a:solidFill>
                  <a:schemeClr val="bg1"/>
                </a:solidFill>
                <a:ea typeface="幼圆" pitchFamily="49" charset="-122"/>
              </a:rPr>
              <a:t>， 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k</a:t>
            </a:r>
            <a:r>
              <a:rPr lang="en-US" altLang="zh-CN" sz="2800" b="1" dirty="0">
                <a:solidFill>
                  <a:schemeClr val="bg1"/>
                </a:solidFill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ea typeface="幼圆" pitchFamily="49" charset="-122"/>
              </a:rPr>
              <a:t>…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， 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）和已经得到的从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且中间顶点的序号不大于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k-1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的最短路径相比较，其长度较短者便是从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的中间顶点的序号不大于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的最短路径。这样，在经过</a:t>
            </a:r>
            <a:r>
              <a:rPr lang="en-US" altLang="zh-CN" sz="2800" dirty="0">
                <a:solidFill>
                  <a:schemeClr val="bg1"/>
                </a:solidFill>
                <a:ea typeface="幼圆" pitchFamily="49" charset="-122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次比较后，最后求得的必是从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</a:t>
            </a:r>
            <a:r>
              <a:rPr lang="en-US" altLang="zh-CN" sz="2800" baseline="-10000" dirty="0" err="1">
                <a:solidFill>
                  <a:schemeClr val="bg1"/>
                </a:solidFill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ea typeface="幼圆" pitchFamily="49" charset="-122"/>
              </a:rPr>
              <a:t>的最短路径。按此方法，可以同时求得各对顶点间的最短路径。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64818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>
            <a:extLst>
              <a:ext uri="{FF2B5EF4-FFF2-40B4-BE49-F238E27FC236}">
                <a16:creationId xmlns:a16="http://schemas.microsoft.com/office/drawing/2014/main" id="{794AEDD9-8462-4356-8D92-43B8E06CD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AD167D4-A8A5-4810-8ED7-E80EA7CDDF19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EFEBD51-4F36-487E-9C75-135903867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FEB54136-2F48-4BCC-A0E4-C46AE200E496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BE4B57F1-5391-4985-8FF0-58A46315BC08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2F281284-DF75-4082-8100-42ED665D80E1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A5BB65C-358A-4C0E-ABC0-278DFE9D1538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A57EB8B-4029-4B10-9B6E-1C5D17E82951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B986948-3E9D-4AF6-89F2-C01F53201CBA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AC6733C8-0D4E-4AC0-AE99-EB7C5D06C77B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5AF7C5E-06A0-4F23-99EE-13C060A18B39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6573E928-5590-4C45-866B-FD94CC7E6409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文本占位符 22530">
            <a:extLst>
              <a:ext uri="{FF2B5EF4-FFF2-40B4-BE49-F238E27FC236}">
                <a16:creationId xmlns:a16="http://schemas.microsoft.com/office/drawing/2014/main" id="{ED16FF3F-59B6-462A-9E5A-0C945515E1F6}"/>
              </a:ext>
            </a:extLst>
          </p:cNvPr>
          <p:cNvSpPr txBox="1">
            <a:spLocks noChangeArrowheads="1"/>
          </p:cNvSpPr>
          <p:nvPr/>
        </p:nvSpPr>
        <p:spPr>
          <a:xfrm>
            <a:off x="730615" y="117979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算法思想：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动态规划思想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F[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r>
              <a:rPr lang="zh-CN" altLang="en-US" dirty="0">
                <a:solidFill>
                  <a:schemeClr val="bg1"/>
                </a:solidFill>
              </a:rPr>
              <a:t>表示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的经过小于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的点所能得到的临时最短路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枚举中转点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if (f[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][k] + f[k][j] &lt;= f[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][j])  f[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][j] = f[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][k] + f[k][j];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0A92CBEE-031E-4C7C-A23E-FC7A1EA13E02}"/>
              </a:ext>
            </a:extLst>
          </p:cNvPr>
          <p:cNvSpPr txBox="1"/>
          <p:nvPr/>
        </p:nvSpPr>
        <p:spPr>
          <a:xfrm>
            <a:off x="1207758" y="39883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428608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>
            <a:extLst>
              <a:ext uri="{FF2B5EF4-FFF2-40B4-BE49-F238E27FC236}">
                <a16:creationId xmlns:a16="http://schemas.microsoft.com/office/drawing/2014/main" id="{4D89F878-E2DF-4374-9D96-9090CBC815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CC2DEF7-759F-4141-9BF6-2143DF4F7D55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CCC365F-BF27-4FE4-A4BD-2C02ADD08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C126659D-65C2-45F6-8A1B-611D7734C658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07C7E3FB-55FA-4A04-A7CD-4ED35142FD3D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456109EE-5D6A-4EB9-A039-42CBE1CF1E75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9C1B19B7-8DB8-4915-A420-342545D2A78D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4D8C896-86CF-457B-8E72-D5FD391A215D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03AE43FE-4A02-4014-A385-2ADB529CD4B9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6A314D3D-FBDF-4936-8A97-336917A6CE9D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FDA105B-8928-4356-B58A-4BAC270EC6E6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668A9754-40A7-45C2-95B2-00AF67522010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TextBox 76">
            <a:extLst>
              <a:ext uri="{FF2B5EF4-FFF2-40B4-BE49-F238E27FC236}">
                <a16:creationId xmlns:a16="http://schemas.microsoft.com/office/drawing/2014/main" id="{DF951090-B8A7-4AB0-8ED7-3E3503DFC3FB}"/>
              </a:ext>
            </a:extLst>
          </p:cNvPr>
          <p:cNvSpPr txBox="1"/>
          <p:nvPr/>
        </p:nvSpPr>
        <p:spPr>
          <a:xfrm>
            <a:off x="1207758" y="39883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多源最短路径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FBB2FF-91BF-4565-8291-C8787DC9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733"/>
            <a:ext cx="12274130" cy="45621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27282E-5CCC-4E8B-8A26-B959F375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14" y="24650"/>
            <a:ext cx="4041554" cy="68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8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6">
            <a:extLst>
              <a:ext uri="{FF2B5EF4-FFF2-40B4-BE49-F238E27FC236}">
                <a16:creationId xmlns:a16="http://schemas.microsoft.com/office/drawing/2014/main" id="{5663117C-1D5F-4BC0-8181-B905106E51A3}"/>
              </a:ext>
            </a:extLst>
          </p:cNvPr>
          <p:cNvSpPr txBox="1"/>
          <p:nvPr/>
        </p:nvSpPr>
        <p:spPr>
          <a:xfrm>
            <a:off x="1207758" y="3988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794AEDD9-8462-4356-8D92-43B8E06CD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AD167D4-A8A5-4810-8ED7-E80EA7CDDF19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EFEBD51-4F36-487E-9C75-135903867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FEB54136-2F48-4BCC-A0E4-C46AE200E496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BE4B57F1-5391-4985-8FF0-58A46315BC08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2F281284-DF75-4082-8100-42ED665D80E1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A5BB65C-358A-4C0E-ABC0-278DFE9D1538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A57EB8B-4029-4B10-9B6E-1C5D17E82951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B986948-3E9D-4AF6-89F2-C01F53201CBA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AC6733C8-0D4E-4AC0-AE99-EB7C5D06C77B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5AF7C5E-06A0-4F23-99EE-13C060A18B39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6573E928-5590-4C45-866B-FD94CC7E6409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92052FC-569C-4FA5-A5F9-E5E1D411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18283"/>
              </p:ext>
            </p:extLst>
          </p:nvPr>
        </p:nvGraphicFramePr>
        <p:xfrm>
          <a:off x="1660525" y="1031053"/>
          <a:ext cx="8127999" cy="479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1821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0223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0586888"/>
                    </a:ext>
                  </a:extLst>
                </a:gridCol>
              </a:tblGrid>
              <a:tr h="1598631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单源最短路径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多源最短路径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49553"/>
                  </a:ext>
                </a:extLst>
              </a:tr>
              <a:tr h="1598631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O(n*n)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O(n*n*n)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7143"/>
                  </a:ext>
                </a:extLst>
              </a:tr>
              <a:tr h="1598631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起点和终点唯一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起点和终点可以有多个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878670" y="-11905"/>
            <a:ext cx="2967712" cy="4800721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807137" y="-235867"/>
            <a:ext cx="654171" cy="1612933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椭圆 1"/>
          <p:cNvSpPr>
            <a:spLocks noChangeArrowheads="1"/>
          </p:cNvSpPr>
          <p:nvPr/>
        </p:nvSpPr>
        <p:spPr bwMode="auto">
          <a:xfrm>
            <a:off x="6455099" y="1982164"/>
            <a:ext cx="651518" cy="651518"/>
          </a:xfrm>
          <a:prstGeom prst="roundRect">
            <a:avLst/>
          </a:prstGeom>
          <a:solidFill>
            <a:srgbClr val="EF9E20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95" name="TextBox 32"/>
          <p:cNvSpPr txBox="1">
            <a:spLocks noChangeArrowheads="1"/>
          </p:cNvSpPr>
          <p:nvPr/>
        </p:nvSpPr>
        <p:spPr bwMode="auto">
          <a:xfrm>
            <a:off x="6511666" y="2052142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F3C3D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224905" y="2357788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err="1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endParaRPr lang="zh-CN" altLang="en-US"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76"/>
          <p:cNvSpPr txBox="1"/>
          <p:nvPr/>
        </p:nvSpPr>
        <p:spPr>
          <a:xfrm>
            <a:off x="7224904" y="1943667"/>
            <a:ext cx="2589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</a:t>
            </a:r>
            <a:endParaRPr lang="en-US" altLang="zh-CN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1"/>
          <p:cNvSpPr>
            <a:spLocks noChangeArrowheads="1"/>
          </p:cNvSpPr>
          <p:nvPr/>
        </p:nvSpPr>
        <p:spPr bwMode="auto">
          <a:xfrm>
            <a:off x="6455099" y="2915817"/>
            <a:ext cx="651518" cy="651518"/>
          </a:xfrm>
          <a:prstGeom prst="roundRect">
            <a:avLst/>
          </a:prstGeom>
          <a:solidFill>
            <a:srgbClr val="E6DCCF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91" name="TextBox 32"/>
          <p:cNvSpPr txBox="1">
            <a:spLocks noChangeArrowheads="1"/>
          </p:cNvSpPr>
          <p:nvPr/>
        </p:nvSpPr>
        <p:spPr bwMode="auto">
          <a:xfrm>
            <a:off x="6511666" y="2985795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F3C3D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4905" y="3291442"/>
            <a:ext cx="58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endParaRPr lang="zh-CN" altLang="en-US"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76"/>
          <p:cNvSpPr txBox="1"/>
          <p:nvPr/>
        </p:nvSpPr>
        <p:spPr>
          <a:xfrm>
            <a:off x="7224904" y="2877320"/>
            <a:ext cx="258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多源最短路</a:t>
            </a:r>
          </a:p>
        </p:txBody>
      </p:sp>
      <p:sp>
        <p:nvSpPr>
          <p:cNvPr id="86" name="椭圆 1"/>
          <p:cNvSpPr>
            <a:spLocks noChangeArrowheads="1"/>
          </p:cNvSpPr>
          <p:nvPr/>
        </p:nvSpPr>
        <p:spPr bwMode="auto">
          <a:xfrm>
            <a:off x="6455099" y="3849470"/>
            <a:ext cx="651518" cy="651518"/>
          </a:xfrm>
          <a:prstGeom prst="roundRect">
            <a:avLst/>
          </a:prstGeom>
          <a:solidFill>
            <a:srgbClr val="EF9E20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87" name="TextBox 32"/>
          <p:cNvSpPr txBox="1">
            <a:spLocks noChangeArrowheads="1"/>
          </p:cNvSpPr>
          <p:nvPr/>
        </p:nvSpPr>
        <p:spPr bwMode="auto">
          <a:xfrm>
            <a:off x="6511666" y="3919450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F3C3D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24905" y="422509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适用条件</a:t>
            </a:r>
          </a:p>
        </p:txBody>
      </p:sp>
      <p:sp>
        <p:nvSpPr>
          <p:cNvPr id="89" name="TextBox 76"/>
          <p:cNvSpPr txBox="1"/>
          <p:nvPr/>
        </p:nvSpPr>
        <p:spPr>
          <a:xfrm>
            <a:off x="7224904" y="3810974"/>
            <a:ext cx="35678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两者区别</a:t>
            </a:r>
            <a:endParaRPr lang="zh-CN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644514" y="0"/>
            <a:ext cx="690558" cy="2054397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1721719" y="2862595"/>
            <a:ext cx="1253586" cy="90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6EEE38F8-35FF-4134-9A11-61FB35DE02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AD5D27AD-EC16-49DC-AA00-D18D439D2D4F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BD4418AC-2814-4193-B263-08ECEDA32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9BC55C07-55CF-42FF-A48F-D8755897869D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930ABD7C-FED1-48A1-98D4-9D3496A021ED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A3E0658-9D70-4165-B9BE-C1A412E37EE4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FE2A649F-EE6E-484C-9787-B7CCA9896814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8CC8FFE2-B1C0-4183-9D6E-F7A10FA491BA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3C10B7B6-49C0-480E-899A-20508A52DCEB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38F6EB94-1F67-4947-91C5-E230C73FE4AE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D5F30036-7467-4303-80D9-3E147914F894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57A45FF0-9416-4A38-B2AC-B7650C1E3204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TextBox 76">
            <a:extLst>
              <a:ext uri="{FF2B5EF4-FFF2-40B4-BE49-F238E27FC236}">
                <a16:creationId xmlns:a16="http://schemas.microsoft.com/office/drawing/2014/main" id="{9E706C28-2FC8-4984-A1A1-F399FB67E304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720C54-9C0A-4FC2-8732-56E05DD95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7990" y="1248914"/>
            <a:ext cx="8185861" cy="4502529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zh-CN" altLang="en-US" dirty="0">
                <a:solidFill>
                  <a:schemeClr val="bg1"/>
                </a:solidFill>
              </a:rPr>
              <a:t>单源最短路：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 eaLnBrk="1" hangingPunct="1"/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</a:rPr>
              <a:t>从一个点出发，到达其他顶点的最短路径的长度。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</a:rPr>
              <a:t>基本操作：松弛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dirty="0">
                <a:solidFill>
                  <a:schemeClr val="bg1"/>
                </a:solidFill>
              </a:rPr>
              <a:t>d[u]+</a:t>
            </a:r>
            <a:r>
              <a:rPr lang="en-US" altLang="zh-CN" dirty="0">
                <a:solidFill>
                  <a:schemeClr val="bg1"/>
                </a:solidFill>
              </a:rPr>
              <a:t>map[u, v]</a:t>
            </a:r>
            <a:r>
              <a:rPr lang="zh-CN" altLang="zh-CN" dirty="0">
                <a:solidFill>
                  <a:schemeClr val="bg1"/>
                </a:solidFill>
              </a:rPr>
              <a:t>&lt; d[v]</a:t>
            </a:r>
            <a:r>
              <a:rPr lang="zh-CN" altLang="en-US" dirty="0">
                <a:solidFill>
                  <a:schemeClr val="bg1"/>
                </a:solidFill>
              </a:rPr>
              <a:t>这样的边</a:t>
            </a:r>
            <a:r>
              <a:rPr lang="zh-CN" altLang="zh-CN" dirty="0">
                <a:solidFill>
                  <a:schemeClr val="bg1"/>
                </a:solidFill>
              </a:rPr>
              <a:t>(u,v)</a:t>
            </a:r>
            <a:r>
              <a:rPr lang="zh-CN" altLang="en-US" dirty="0">
                <a:solidFill>
                  <a:schemeClr val="bg1"/>
                </a:solidFill>
              </a:rPr>
              <a:t>称为紧的</a:t>
            </a:r>
            <a:r>
              <a:rPr lang="zh-CN" altLang="zh-CN" dirty="0">
                <a:solidFill>
                  <a:schemeClr val="bg1"/>
                </a:solidFill>
              </a:rPr>
              <a:t>(tense),</a:t>
            </a:r>
            <a:r>
              <a:rPr lang="zh-CN" altLang="en-US" dirty="0">
                <a:solidFill>
                  <a:schemeClr val="bg1"/>
                </a:solidFill>
              </a:rPr>
              <a:t>可以对它进行松弛</a:t>
            </a:r>
            <a:r>
              <a:rPr lang="zh-CN" altLang="zh-CN" dirty="0">
                <a:solidFill>
                  <a:schemeClr val="bg1"/>
                </a:solidFill>
              </a:rPr>
              <a:t>(relax):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dirty="0">
                <a:solidFill>
                  <a:schemeClr val="bg1"/>
                </a:solidFill>
              </a:rPr>
              <a:t>d[v] = d[u]+w, pred[v] = u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</a:rPr>
              <a:t>最开始给每一个点一个很大的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值从</a:t>
            </a:r>
            <a:r>
              <a:rPr lang="en-US" altLang="zh-CN" dirty="0">
                <a:solidFill>
                  <a:schemeClr val="bg1"/>
                </a:solidFill>
              </a:rPr>
              <a:t>d[s]=0</a:t>
            </a:r>
            <a:r>
              <a:rPr lang="zh-CN" altLang="en-US" dirty="0">
                <a:solidFill>
                  <a:schemeClr val="bg1"/>
                </a:solidFill>
              </a:rPr>
              <a:t>开始，不断的对可以松弛的点进行松弛，不能松弛的时候就已经求出了最短路了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DE362E7-CA54-4C74-AC1F-0A4BFE70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44835" y="2815805"/>
            <a:ext cx="2567189" cy="36903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990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AE06B72A-4D8C-460D-B1FF-0AA5CF4F72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64C1082C-15FF-4F86-974E-5E6B74A967BF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F29B1812-BE7D-460D-824F-DF35BBEA0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460E8DDD-AF37-420D-94B2-625B75E7BE40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B7706041-2273-43D8-9DEE-718E640518E2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D305147F-612E-45DE-AF4D-141A0F9E4CB5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FF5EA36B-57F2-494E-8B1A-C07CBBB93402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0B7CAC65-97D8-45B9-AFA1-21F0AE803C6D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E02791F-02F4-49ED-9191-AA3194E9DC73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CAFF2CB9-97E4-40E4-B929-E7960F281315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6AD1F6FB-70E4-4182-AFC3-5F6F5677E730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F80EDA25-BB8F-4A8F-AB56-CEA3EDA14002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Box 76">
            <a:extLst>
              <a:ext uri="{FF2B5EF4-FFF2-40B4-BE49-F238E27FC236}">
                <a16:creationId xmlns:a16="http://schemas.microsoft.com/office/drawing/2014/main" id="{4380F078-445B-4529-B796-7C35F4F4A96A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1D7FE9-1B99-457B-B712-7481E8FC43C6}"/>
              </a:ext>
            </a:extLst>
          </p:cNvPr>
          <p:cNvSpPr/>
          <p:nvPr/>
        </p:nvSpPr>
        <p:spPr>
          <a:xfrm>
            <a:off x="678973" y="1295738"/>
            <a:ext cx="101765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Dijkstra(</a:t>
            </a:r>
            <a:r>
              <a:rPr lang="zh-CN" altLang="en-US" sz="2800" dirty="0">
                <a:solidFill>
                  <a:schemeClr val="bg1"/>
                </a:solidFill>
              </a:rPr>
              <a:t>迪杰斯特拉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算法是典型的单源最短路径算法，用于计算一个节点到其他所有节点的最短路径。主要特点是以起始点为中心向外层层扩展，直到扩展到终点为止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注意该算法要求图中不存在负权边。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可以证明，具有最小的</a:t>
            </a:r>
            <a:r>
              <a:rPr lang="en-US" altLang="zh-CN" sz="2800" dirty="0">
                <a:solidFill>
                  <a:schemeClr val="bg1"/>
                </a:solidFill>
              </a:rPr>
              <a:t>d[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r>
              <a:rPr lang="zh-CN" altLang="en-US" sz="2800" dirty="0">
                <a:solidFill>
                  <a:schemeClr val="bg1"/>
                </a:solidFill>
              </a:rPr>
              <a:t>（临时最短路）值的（还没加入最短路）点在此以后无法松弛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所以每次找最近的点进行松弛操作</a:t>
            </a:r>
          </a:p>
        </p:txBody>
      </p:sp>
    </p:spTree>
    <p:extLst>
      <p:ext uri="{BB962C8B-B14F-4D97-AF65-F5344CB8AC3E}">
        <p14:creationId xmlns:p14="http://schemas.microsoft.com/office/powerpoint/2010/main" val="24009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0CB78FA5-3202-4A84-897D-FE9B05F8C7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701FE16-C653-4963-A236-12D1FE5A3371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2BFC3067-9205-4422-A73E-AA8CA022A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42F38B4-C8A6-420C-A223-7B4C6823925C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9BB512B0-BCD2-4497-B606-377E757DF2A4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E12342F-4D48-4CA5-975C-AFEDE9448595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3FE65B5F-A166-4C48-9A6D-CB72B6F298BF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D918260F-36D8-4827-A61C-3A8FC622BBBF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1ED403CA-03BA-4787-AED0-2C2BB5A6DCC8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A5C1E351-161E-4A40-955C-A0B361367AD3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AA9F7481-AD8E-4C39-8B4C-EF33A1FB5DCD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F32EF73C-182D-47D9-883F-0D68F3CD4E1F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TextBox 76">
            <a:extLst>
              <a:ext uri="{FF2B5EF4-FFF2-40B4-BE49-F238E27FC236}">
                <a16:creationId xmlns:a16="http://schemas.microsoft.com/office/drawing/2014/main" id="{FA942D8D-39E8-4175-AEB0-A495D25F0DCA}"/>
              </a:ext>
            </a:extLst>
          </p:cNvPr>
          <p:cNvSpPr txBox="1"/>
          <p:nvPr/>
        </p:nvSpPr>
        <p:spPr>
          <a:xfrm>
            <a:off x="878854" y="997302"/>
            <a:ext cx="98594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、在开始之前，认为所有的点都没有进行过计算，</a:t>
            </a:r>
            <a:r>
              <a:rPr lang="en-US" altLang="zh-CN" sz="3200" dirty="0">
                <a:solidFill>
                  <a:schemeClr val="bg1"/>
                </a:solidFill>
              </a:rPr>
              <a:t>dis[]</a:t>
            </a:r>
            <a:r>
              <a:rPr lang="zh-CN" altLang="en-US" sz="3200" dirty="0">
                <a:solidFill>
                  <a:schemeClr val="bg1"/>
                </a:solidFill>
              </a:rPr>
              <a:t>全部赋值为极大值</a:t>
            </a:r>
            <a:r>
              <a:rPr lang="en-US" altLang="zh-CN" sz="3200" dirty="0">
                <a:solidFill>
                  <a:schemeClr val="bg1"/>
                </a:solidFill>
              </a:rPr>
              <a:t>(dis[]</a:t>
            </a:r>
            <a:r>
              <a:rPr lang="zh-CN" altLang="en-US" sz="3200" dirty="0">
                <a:solidFill>
                  <a:schemeClr val="bg1"/>
                </a:solidFill>
              </a:rPr>
              <a:t>表示各点当前到源点的最短距离）</a:t>
            </a:r>
          </a:p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zh-CN" altLang="en-US" sz="3200" dirty="0">
                <a:solidFill>
                  <a:schemeClr val="bg1"/>
                </a:solidFill>
              </a:rPr>
              <a:t>、源点的</a:t>
            </a:r>
            <a:r>
              <a:rPr lang="en-US" altLang="zh-CN" sz="3200" dirty="0">
                <a:solidFill>
                  <a:schemeClr val="bg1"/>
                </a:solidFill>
              </a:rPr>
              <a:t>dis</a:t>
            </a:r>
            <a:r>
              <a:rPr lang="zh-CN" altLang="en-US" sz="3200" dirty="0">
                <a:solidFill>
                  <a:schemeClr val="bg1"/>
                </a:solidFill>
              </a:rPr>
              <a:t>值明显为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</a:p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>
                <a:solidFill>
                  <a:schemeClr val="bg1"/>
                </a:solidFill>
              </a:rPr>
              <a:t>、计算与</a:t>
            </a:r>
            <a:r>
              <a:rPr lang="en-US" altLang="zh-CN" sz="3200" dirty="0">
                <a:solidFill>
                  <a:schemeClr val="bg1"/>
                </a:solidFill>
              </a:rPr>
              <a:t>s</a:t>
            </a:r>
            <a:r>
              <a:rPr lang="zh-CN" altLang="en-US" sz="3200" dirty="0">
                <a:solidFill>
                  <a:schemeClr val="bg1"/>
                </a:solidFill>
              </a:rPr>
              <a:t>相邻的所有点的</a:t>
            </a:r>
            <a:r>
              <a:rPr lang="en-US" altLang="zh-CN" sz="3200" dirty="0">
                <a:solidFill>
                  <a:schemeClr val="bg1"/>
                </a:solidFill>
              </a:rPr>
              <a:t>dis</a:t>
            </a:r>
            <a:r>
              <a:rPr lang="zh-CN" altLang="en-US" sz="3200" dirty="0">
                <a:solidFill>
                  <a:schemeClr val="bg1"/>
                </a:solidFill>
              </a:rPr>
              <a:t>值 </a:t>
            </a:r>
            <a:r>
              <a:rPr lang="en-US" altLang="zh-CN" sz="3200" dirty="0">
                <a:solidFill>
                  <a:schemeClr val="bg1"/>
                </a:solidFill>
              </a:rPr>
              <a:t>—— dis[v] =map[s][v]</a:t>
            </a:r>
          </a:p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r>
              <a:rPr lang="zh-CN" altLang="en-US" sz="3200" dirty="0">
                <a:solidFill>
                  <a:schemeClr val="bg1"/>
                </a:solidFill>
              </a:rPr>
              <a:t>、还没算出最短路的点中</a:t>
            </a:r>
            <a:r>
              <a:rPr lang="en-US" altLang="zh-CN" sz="3200" dirty="0">
                <a:solidFill>
                  <a:schemeClr val="bg1"/>
                </a:solidFill>
              </a:rPr>
              <a:t>dis[]</a:t>
            </a:r>
            <a:r>
              <a:rPr lang="zh-CN" altLang="en-US" sz="3200" dirty="0">
                <a:solidFill>
                  <a:schemeClr val="bg1"/>
                </a:solidFill>
              </a:rPr>
              <a:t>最小的一个点</a:t>
            </a:r>
            <a:r>
              <a:rPr lang="en-US" altLang="zh-CN" sz="3200" dirty="0">
                <a:solidFill>
                  <a:schemeClr val="bg1"/>
                </a:solidFill>
              </a:rPr>
              <a:t>u</a:t>
            </a:r>
            <a:r>
              <a:rPr lang="zh-CN" altLang="en-US" sz="3200" dirty="0">
                <a:solidFill>
                  <a:schemeClr val="bg1"/>
                </a:solidFill>
              </a:rPr>
              <a:t>， 其最短路就是当前的</a:t>
            </a:r>
            <a:r>
              <a:rPr lang="en-US" altLang="zh-CN" sz="3200" dirty="0">
                <a:solidFill>
                  <a:schemeClr val="bg1"/>
                </a:solidFill>
              </a:rPr>
              <a:t>dis[u]</a:t>
            </a:r>
          </a:p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5</a:t>
            </a:r>
            <a:r>
              <a:rPr lang="zh-CN" altLang="en-US" sz="3200" dirty="0">
                <a:solidFill>
                  <a:schemeClr val="bg1"/>
                </a:solidFill>
              </a:rPr>
              <a:t>、对于与</a:t>
            </a:r>
            <a:r>
              <a:rPr lang="en-US" altLang="zh-CN" sz="3200" dirty="0">
                <a:solidFill>
                  <a:schemeClr val="bg1"/>
                </a:solidFill>
              </a:rPr>
              <a:t>u</a:t>
            </a:r>
            <a:r>
              <a:rPr lang="zh-CN" altLang="en-US" sz="3200" dirty="0">
                <a:solidFill>
                  <a:schemeClr val="bg1"/>
                </a:solidFill>
              </a:rPr>
              <a:t>相连的所有点</a:t>
            </a:r>
            <a:r>
              <a:rPr lang="en-US" altLang="zh-CN" sz="3200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，若</a:t>
            </a:r>
            <a:r>
              <a:rPr lang="en-US" altLang="zh-CN" sz="3200" dirty="0">
                <a:solidFill>
                  <a:schemeClr val="bg1"/>
                </a:solidFill>
              </a:rPr>
              <a:t>dis[u]+map[u][v] </a:t>
            </a:r>
            <a:r>
              <a:rPr lang="zh-CN" altLang="en-US" sz="3200" dirty="0">
                <a:solidFill>
                  <a:schemeClr val="bg1"/>
                </a:solidFill>
              </a:rPr>
              <a:t>比当前的</a:t>
            </a:r>
            <a:r>
              <a:rPr lang="en-US" altLang="zh-CN" sz="3200" dirty="0">
                <a:solidFill>
                  <a:schemeClr val="bg1"/>
                </a:solidFill>
              </a:rPr>
              <a:t>dis[v]</a:t>
            </a:r>
            <a:r>
              <a:rPr lang="zh-CN" altLang="en-US" sz="3200" dirty="0">
                <a:solidFill>
                  <a:schemeClr val="bg1"/>
                </a:solidFill>
              </a:rPr>
              <a:t>小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更新</a:t>
            </a:r>
            <a:r>
              <a:rPr lang="en-US" altLang="zh-CN" sz="3200" dirty="0">
                <a:solidFill>
                  <a:schemeClr val="bg1"/>
                </a:solidFill>
              </a:rPr>
              <a:t>dis[v]</a:t>
            </a:r>
          </a:p>
          <a:p>
            <a:pPr marL="342900" indent="-342900"/>
            <a:r>
              <a:rPr lang="en-US" altLang="zh-CN" sz="3200" dirty="0">
                <a:solidFill>
                  <a:schemeClr val="bg1"/>
                </a:solidFill>
              </a:rPr>
              <a:t>6</a:t>
            </a:r>
            <a:r>
              <a:rPr lang="zh-CN" altLang="en-US" sz="3200" dirty="0">
                <a:solidFill>
                  <a:schemeClr val="bg1"/>
                </a:solidFill>
              </a:rPr>
              <a:t>、重复</a:t>
            </a:r>
            <a:r>
              <a:rPr lang="en-US" altLang="zh-CN" sz="3200" dirty="0">
                <a:solidFill>
                  <a:schemeClr val="bg1"/>
                </a:solidFill>
              </a:rPr>
              <a:t>4,5</a:t>
            </a:r>
            <a:r>
              <a:rPr lang="zh-CN" altLang="en-US" sz="3200" dirty="0">
                <a:solidFill>
                  <a:schemeClr val="bg1"/>
                </a:solidFill>
              </a:rPr>
              <a:t>直到源点到所有点的最短路都已求出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F3D0A2D7-EAB4-40CC-839D-85BA3521CB62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>
            <a:extLst>
              <a:ext uri="{FF2B5EF4-FFF2-40B4-BE49-F238E27FC236}">
                <a16:creationId xmlns:a16="http://schemas.microsoft.com/office/drawing/2014/main" id="{E845FC8F-6A3C-485C-8C8E-8CC4103ADA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4531D36-115E-4390-9A20-A72885C704AC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E6A0C71C-9FB3-48E0-857B-2993588CD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4153D757-A815-4EE6-9D91-A13EAEB13A39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4E010AC4-E40A-454F-BE3A-28084F22AB45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7AAE96A-CDB0-4545-B880-D0D3C6C4B9F0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A3AC2DD5-38C5-4A6F-9F38-2563DF8F9CE2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65CA04D-255A-4C67-8F57-2C09C45BA3CA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D1707BAB-2766-4B4D-BD02-9CC9900987E3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30B15584-F9E1-41FE-9DF0-B3BBABF18BA0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0EAAA816-85E8-4B3C-8A0C-F0EC40AFDC63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D60CDFE-F2BA-4F3E-803F-3DE0A1751CF7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Oval 2">
            <a:extLst>
              <a:ext uri="{FF2B5EF4-FFF2-40B4-BE49-F238E27FC236}">
                <a16:creationId xmlns:a16="http://schemas.microsoft.com/office/drawing/2014/main" id="{A4A80535-056D-479E-BF48-ED8748095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15" y="946353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E59FA950-9D9E-4847-8907-3F8A7DA7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15" y="946353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7D1956A6-53A1-451F-AF68-D68176D9C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090" y="3376815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6EE29F59-B8EE-4818-B700-DA2FF788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78" y="946353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244B2F3-11E2-4BAD-8459-740E2784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103" y="3376815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98EF5F05-5998-491A-A276-2632450D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15" y="2165553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DF12D47C-4775-4961-BCE1-A1AACD36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78" y="2187778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C119FBD0-012D-4BB7-84FB-9CBCD2C2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78" y="3376815"/>
            <a:ext cx="457200" cy="457200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6D5F7FD7-9EC6-4228-A0C0-149741580764}"/>
              </a:ext>
            </a:extLst>
          </p:cNvPr>
          <p:cNvCxnSpPr>
            <a:cxnSpLocks noChangeShapeType="1"/>
            <a:stCxn id="23" idx="6"/>
            <a:endCxn id="20" idx="2"/>
          </p:cNvCxnSpPr>
          <p:nvPr/>
        </p:nvCxnSpPr>
        <p:spPr bwMode="auto">
          <a:xfrm>
            <a:off x="3214566" y="1174953"/>
            <a:ext cx="1897063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29" name="AutoShape 11">
            <a:extLst>
              <a:ext uri="{FF2B5EF4-FFF2-40B4-BE49-F238E27FC236}">
                <a16:creationId xmlns:a16="http://schemas.microsoft.com/office/drawing/2014/main" id="{726FE53E-E3C3-4F1A-AFFB-709E680D61DD}"/>
              </a:ext>
            </a:extLst>
          </p:cNvPr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5597404" y="1174953"/>
            <a:ext cx="1914525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id="{438C45BF-D0F7-4054-97B6-726BBC6BA1A3}"/>
              </a:ext>
            </a:extLst>
          </p:cNvPr>
          <p:cNvCxnSpPr>
            <a:cxnSpLocks noChangeShapeType="1"/>
            <a:stCxn id="23" idx="4"/>
            <a:endCxn id="27" idx="0"/>
          </p:cNvCxnSpPr>
          <p:nvPr/>
        </p:nvCxnSpPr>
        <p:spPr bwMode="auto">
          <a:xfrm>
            <a:off x="2971678" y="1417840"/>
            <a:ext cx="0" cy="194468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17831952-2FCD-4C85-B258-AAB375D0E791}"/>
              </a:ext>
            </a:extLst>
          </p:cNvPr>
          <p:cNvCxnSpPr>
            <a:cxnSpLocks noChangeShapeType="1"/>
            <a:stCxn id="27" idx="6"/>
            <a:endCxn id="22" idx="2"/>
          </p:cNvCxnSpPr>
          <p:nvPr/>
        </p:nvCxnSpPr>
        <p:spPr bwMode="auto">
          <a:xfrm>
            <a:off x="3214565" y="3605415"/>
            <a:ext cx="1900238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id="{798256FC-023A-47B4-8049-5923D729DF2C}"/>
              </a:ext>
            </a:extLst>
          </p:cNvPr>
          <p:cNvCxnSpPr>
            <a:cxnSpLocks noChangeShapeType="1"/>
            <a:stCxn id="22" idx="6"/>
            <a:endCxn id="24" idx="2"/>
          </p:cNvCxnSpPr>
          <p:nvPr/>
        </p:nvCxnSpPr>
        <p:spPr bwMode="auto">
          <a:xfrm>
            <a:off x="5600579" y="3605415"/>
            <a:ext cx="1900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3" name="AutoShape 15">
            <a:extLst>
              <a:ext uri="{FF2B5EF4-FFF2-40B4-BE49-F238E27FC236}">
                <a16:creationId xmlns:a16="http://schemas.microsoft.com/office/drawing/2014/main" id="{641151E7-55F1-4932-B435-B8E666DD801F}"/>
              </a:ext>
            </a:extLst>
          </p:cNvPr>
          <p:cNvCxnSpPr>
            <a:cxnSpLocks noChangeShapeType="1"/>
            <a:stCxn id="21" idx="4"/>
            <a:endCxn id="24" idx="0"/>
          </p:cNvCxnSpPr>
          <p:nvPr/>
        </p:nvCxnSpPr>
        <p:spPr bwMode="auto">
          <a:xfrm flipH="1">
            <a:off x="7743703" y="1417840"/>
            <a:ext cx="11112" cy="194468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4" name="AutoShape 16">
            <a:extLst>
              <a:ext uri="{FF2B5EF4-FFF2-40B4-BE49-F238E27FC236}">
                <a16:creationId xmlns:a16="http://schemas.microsoft.com/office/drawing/2014/main" id="{7B446F27-4926-404D-82BA-456C905A1D1F}"/>
              </a:ext>
            </a:extLst>
          </p:cNvPr>
          <p:cNvCxnSpPr>
            <a:cxnSpLocks noChangeShapeType="1"/>
            <a:stCxn id="23" idx="5"/>
            <a:endCxn id="25" idx="1"/>
          </p:cNvCxnSpPr>
          <p:nvPr/>
        </p:nvCxnSpPr>
        <p:spPr bwMode="auto">
          <a:xfrm>
            <a:off x="3133604" y="1351166"/>
            <a:ext cx="877887" cy="8667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5" name="AutoShape 17">
            <a:extLst>
              <a:ext uri="{FF2B5EF4-FFF2-40B4-BE49-F238E27FC236}">
                <a16:creationId xmlns:a16="http://schemas.microsoft.com/office/drawing/2014/main" id="{4494E584-3D1C-4CAD-83E9-13B45CB04303}"/>
              </a:ext>
            </a:extLst>
          </p:cNvPr>
          <p:cNvCxnSpPr>
            <a:cxnSpLocks noChangeShapeType="1"/>
            <a:stCxn id="25" idx="5"/>
            <a:endCxn id="22" idx="1"/>
          </p:cNvCxnSpPr>
          <p:nvPr/>
        </p:nvCxnSpPr>
        <p:spPr bwMode="auto">
          <a:xfrm>
            <a:off x="4335341" y="2570365"/>
            <a:ext cx="860425" cy="85883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6" name="AutoShape 18">
            <a:extLst>
              <a:ext uri="{FF2B5EF4-FFF2-40B4-BE49-F238E27FC236}">
                <a16:creationId xmlns:a16="http://schemas.microsoft.com/office/drawing/2014/main" id="{2EAA3478-B307-4796-BCCB-3029B567FFF2}"/>
              </a:ext>
            </a:extLst>
          </p:cNvPr>
          <p:cNvCxnSpPr>
            <a:cxnSpLocks noChangeShapeType="1"/>
            <a:stCxn id="27" idx="7"/>
            <a:endCxn id="25" idx="3"/>
          </p:cNvCxnSpPr>
          <p:nvPr/>
        </p:nvCxnSpPr>
        <p:spPr bwMode="auto">
          <a:xfrm flipV="1">
            <a:off x="3133604" y="2570365"/>
            <a:ext cx="877887" cy="85883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7" name="AutoShape 19">
            <a:extLst>
              <a:ext uri="{FF2B5EF4-FFF2-40B4-BE49-F238E27FC236}">
                <a16:creationId xmlns:a16="http://schemas.microsoft.com/office/drawing/2014/main" id="{02FEDDC7-DEC7-43A5-8038-845D3364EF3D}"/>
              </a:ext>
            </a:extLst>
          </p:cNvPr>
          <p:cNvCxnSpPr>
            <a:cxnSpLocks noChangeShapeType="1"/>
            <a:stCxn id="25" idx="7"/>
            <a:endCxn id="20" idx="3"/>
          </p:cNvCxnSpPr>
          <p:nvPr/>
        </p:nvCxnSpPr>
        <p:spPr bwMode="auto">
          <a:xfrm flipV="1">
            <a:off x="4335340" y="1351166"/>
            <a:ext cx="857250" cy="8667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8" name="AutoShape 20">
            <a:extLst>
              <a:ext uri="{FF2B5EF4-FFF2-40B4-BE49-F238E27FC236}">
                <a16:creationId xmlns:a16="http://schemas.microsoft.com/office/drawing/2014/main" id="{05B2081B-9334-4163-86C3-260CDCBEBD05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5354516" y="1417840"/>
            <a:ext cx="3175" cy="194468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1A596C85-73A2-4F1B-B224-7140BB7E5387}"/>
              </a:ext>
            </a:extLst>
          </p:cNvPr>
          <p:cNvCxnSpPr>
            <a:cxnSpLocks noChangeShapeType="1"/>
            <a:stCxn id="20" idx="5"/>
            <a:endCxn id="26" idx="1"/>
          </p:cNvCxnSpPr>
          <p:nvPr/>
        </p:nvCxnSpPr>
        <p:spPr bwMode="auto">
          <a:xfrm>
            <a:off x="5516441" y="1351165"/>
            <a:ext cx="874713" cy="8890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40" name="AutoShape 22">
            <a:extLst>
              <a:ext uri="{FF2B5EF4-FFF2-40B4-BE49-F238E27FC236}">
                <a16:creationId xmlns:a16="http://schemas.microsoft.com/office/drawing/2014/main" id="{E05D80D6-B538-4501-8562-B72E6C29E8A4}"/>
              </a:ext>
            </a:extLst>
          </p:cNvPr>
          <p:cNvCxnSpPr>
            <a:cxnSpLocks noChangeShapeType="1"/>
            <a:stCxn id="26" idx="7"/>
            <a:endCxn id="21" idx="3"/>
          </p:cNvCxnSpPr>
          <p:nvPr/>
        </p:nvCxnSpPr>
        <p:spPr bwMode="auto">
          <a:xfrm flipV="1">
            <a:off x="6715004" y="1351165"/>
            <a:ext cx="877887" cy="8890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cxnSp>
        <p:nvCxnSpPr>
          <p:cNvPr id="41" name="AutoShape 23">
            <a:extLst>
              <a:ext uri="{FF2B5EF4-FFF2-40B4-BE49-F238E27FC236}">
                <a16:creationId xmlns:a16="http://schemas.microsoft.com/office/drawing/2014/main" id="{7C33C8BE-CCBB-433F-BE9D-1545C2F173E7}"/>
              </a:ext>
            </a:extLst>
          </p:cNvPr>
          <p:cNvCxnSpPr>
            <a:cxnSpLocks noChangeShapeType="1"/>
            <a:stCxn id="26" idx="5"/>
            <a:endCxn id="24" idx="1"/>
          </p:cNvCxnSpPr>
          <p:nvPr/>
        </p:nvCxnSpPr>
        <p:spPr bwMode="auto">
          <a:xfrm>
            <a:off x="6715004" y="2592591"/>
            <a:ext cx="866775" cy="83661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sp>
        <p:nvSpPr>
          <p:cNvPr id="42" name="Text Box 24">
            <a:extLst>
              <a:ext uri="{FF2B5EF4-FFF2-40B4-BE49-F238E27FC236}">
                <a16:creationId xmlns:a16="http://schemas.microsoft.com/office/drawing/2014/main" id="{E8014F18-8757-4617-845A-E66FF511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15" y="781254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43" name="Text Box 25">
            <a:extLst>
              <a:ext uri="{FF2B5EF4-FFF2-40B4-BE49-F238E27FC236}">
                <a16:creationId xmlns:a16="http://schemas.microsoft.com/office/drawing/2014/main" id="{6758625A-C052-4BB5-9A7F-AAACA2CD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5" y="14813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8FBEB000-D630-4263-A396-348BD4B0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15" y="21671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45" name="Text Box 27">
            <a:extLst>
              <a:ext uri="{FF2B5EF4-FFF2-40B4-BE49-F238E27FC236}">
                <a16:creationId xmlns:a16="http://schemas.microsoft.com/office/drawing/2014/main" id="{6EAD4C75-BCAC-4009-8BD9-445616866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015" y="3614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86D8B244-93C7-46D5-9480-E497DD53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015" y="1481341"/>
            <a:ext cx="457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7A2A2F43-1FA3-4E7A-8B56-BA1C4986D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5" y="2852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48" name="Text Box 30">
            <a:extLst>
              <a:ext uri="{FF2B5EF4-FFF2-40B4-BE49-F238E27FC236}">
                <a16:creationId xmlns:a16="http://schemas.microsoft.com/office/drawing/2014/main" id="{1C6B86E5-86E3-44B1-B8E6-8A972DFDB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15" y="2852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057CCB6E-FBFF-4CF6-BD96-0FE05D336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15" y="21671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B994AB87-A5EF-4C4B-88F1-65DC694B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015" y="14813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BA65DE0A-AD97-4CE1-9735-296658EA8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415" y="14813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A57AB6E-DE1D-4FA8-A062-588B82FD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5" y="2852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5BD55348-C0C8-4251-A8D5-21AA4509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953" y="2852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7A039047-252D-4663-80D2-23AAA931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815" y="21671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F296B4D4-3358-4A68-9161-B0C2F8F0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415" y="361494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6" name="Text Box 38">
            <a:extLst>
              <a:ext uri="{FF2B5EF4-FFF2-40B4-BE49-F238E27FC236}">
                <a16:creationId xmlns:a16="http://schemas.microsoft.com/office/drawing/2014/main" id="{4F4EC837-C324-4884-92CC-F034D55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015" y="776491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cxnSp>
        <p:nvCxnSpPr>
          <p:cNvPr id="57" name="AutoShape 39">
            <a:extLst>
              <a:ext uri="{FF2B5EF4-FFF2-40B4-BE49-F238E27FC236}">
                <a16:creationId xmlns:a16="http://schemas.microsoft.com/office/drawing/2014/main" id="{3B69C5FD-6CCE-4488-8290-1C0D81981433}"/>
              </a:ext>
            </a:extLst>
          </p:cNvPr>
          <p:cNvCxnSpPr>
            <a:cxnSpLocks noChangeShapeType="1"/>
            <a:stCxn id="22" idx="7"/>
            <a:endCxn id="26" idx="3"/>
          </p:cNvCxnSpPr>
          <p:nvPr/>
        </p:nvCxnSpPr>
        <p:spPr bwMode="auto">
          <a:xfrm flipV="1">
            <a:off x="5519615" y="2592591"/>
            <a:ext cx="871538" cy="83661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9AE9BF6-8E68-4B00-BE19-AF308F58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48130"/>
              </p:ext>
            </p:extLst>
          </p:nvPr>
        </p:nvGraphicFramePr>
        <p:xfrm>
          <a:off x="878855" y="4625113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58" name="TextBox 76">
            <a:extLst>
              <a:ext uri="{FF2B5EF4-FFF2-40B4-BE49-F238E27FC236}">
                <a16:creationId xmlns:a16="http://schemas.microsoft.com/office/drawing/2014/main" id="{57DB2197-9E34-4F2F-B0E2-D17DD6BCEAAB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23F5AE-3BC9-4A50-AFFF-9A6E92455B0C}"/>
              </a:ext>
            </a:extLst>
          </p:cNvPr>
          <p:cNvSpPr/>
          <p:nvPr/>
        </p:nvSpPr>
        <p:spPr>
          <a:xfrm>
            <a:off x="4859215" y="4625113"/>
            <a:ext cx="333375" cy="345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5F54D-D8ED-4EA1-AD67-6BBBFC47CFF7}"/>
              </a:ext>
            </a:extLst>
          </p:cNvPr>
          <p:cNvSpPr txBox="1"/>
          <p:nvPr/>
        </p:nvSpPr>
        <p:spPr>
          <a:xfrm>
            <a:off x="8897815" y="1009533"/>
            <a:ext cx="2150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Dis[4]=1;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对于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点来说，与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两个点相通。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Dis[4]+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[4][7]=1+2=3,</a:t>
            </a:r>
            <a:r>
              <a:rPr lang="zh-CN" altLang="en-US" dirty="0">
                <a:solidFill>
                  <a:schemeClr val="bg1"/>
                </a:solidFill>
              </a:rPr>
              <a:t>所以更新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点为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Dis[4]+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[4][2]=11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>
                <a:solidFill>
                  <a:schemeClr val="bg1"/>
                </a:solidFill>
              </a:rPr>
              <a:t>dis[2]</a:t>
            </a:r>
            <a:r>
              <a:rPr lang="zh-CN" altLang="en-US" dirty="0">
                <a:solidFill>
                  <a:schemeClr val="bg1"/>
                </a:solidFill>
              </a:rPr>
              <a:t>的值为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，小于此次值，所以不更新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D0FDBF6A-2517-4D61-A1C4-31196F225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86245"/>
              </p:ext>
            </p:extLst>
          </p:nvPr>
        </p:nvGraphicFramePr>
        <p:xfrm>
          <a:off x="871124" y="4628526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60" name="矩形 59">
            <a:extLst>
              <a:ext uri="{FF2B5EF4-FFF2-40B4-BE49-F238E27FC236}">
                <a16:creationId xmlns:a16="http://schemas.microsoft.com/office/drawing/2014/main" id="{3CF71F25-826A-4406-98A8-30B484C8ADD0}"/>
              </a:ext>
            </a:extLst>
          </p:cNvPr>
          <p:cNvSpPr/>
          <p:nvPr/>
        </p:nvSpPr>
        <p:spPr>
          <a:xfrm>
            <a:off x="7754815" y="4372177"/>
            <a:ext cx="937364" cy="20178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EB21156-D6E6-4E20-A7D4-F5E5CB7D626C}"/>
              </a:ext>
            </a:extLst>
          </p:cNvPr>
          <p:cNvSpPr/>
          <p:nvPr/>
        </p:nvSpPr>
        <p:spPr>
          <a:xfrm>
            <a:off x="6781678" y="4625113"/>
            <a:ext cx="439737" cy="3968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C08B520-8BDA-42FB-8A67-32430EF581D6}"/>
              </a:ext>
            </a:extLst>
          </p:cNvPr>
          <p:cNvSpPr/>
          <p:nvPr/>
        </p:nvSpPr>
        <p:spPr>
          <a:xfrm>
            <a:off x="9074821" y="940290"/>
            <a:ext cx="2047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对于6点来说：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dis[6]=3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连接的4和7两个点,由于4点已经被处理过，故跳过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对于7点来说：dis[6]+ch[6][7]=3+4=7,大于dis[7]，故不更新</a:t>
            </a: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85590D99-DEC8-4AD8-9955-5A3A24A4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84109"/>
              </p:ext>
            </p:extLst>
          </p:nvPr>
        </p:nvGraphicFramePr>
        <p:xfrm>
          <a:off x="896237" y="4608000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64" name="椭圆 63">
            <a:extLst>
              <a:ext uri="{FF2B5EF4-FFF2-40B4-BE49-F238E27FC236}">
                <a16:creationId xmlns:a16="http://schemas.microsoft.com/office/drawing/2014/main" id="{531B4CA0-2009-417C-BF95-FE5D2CBFA3F4}"/>
              </a:ext>
            </a:extLst>
          </p:cNvPr>
          <p:cNvSpPr/>
          <p:nvPr/>
        </p:nvSpPr>
        <p:spPr>
          <a:xfrm>
            <a:off x="3291840" y="4625113"/>
            <a:ext cx="271975" cy="345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34C37E-A0D8-40E0-803A-D716FDFB87CE}"/>
              </a:ext>
            </a:extLst>
          </p:cNvPr>
          <p:cNvSpPr/>
          <p:nvPr/>
        </p:nvSpPr>
        <p:spPr>
          <a:xfrm>
            <a:off x="165773" y="14732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对于2点来说，与3和5相连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dis[2]+ch[2][5]=2+5=7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dis[2]+ch[2][3]=2+6=8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故更新3和5两个点</a:t>
            </a: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34CE7E4E-9FDA-4DDB-9326-C9AF77CA7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02792"/>
              </p:ext>
            </p:extLst>
          </p:nvPr>
        </p:nvGraphicFramePr>
        <p:xfrm>
          <a:off x="840357" y="4608000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67" name="椭圆 66">
            <a:extLst>
              <a:ext uri="{FF2B5EF4-FFF2-40B4-BE49-F238E27FC236}">
                <a16:creationId xmlns:a16="http://schemas.microsoft.com/office/drawing/2014/main" id="{23C9FC55-1547-4C2C-8242-2F5759EC2A2E}"/>
              </a:ext>
            </a:extLst>
          </p:cNvPr>
          <p:cNvSpPr/>
          <p:nvPr/>
        </p:nvSpPr>
        <p:spPr>
          <a:xfrm>
            <a:off x="6781678" y="4608000"/>
            <a:ext cx="381000" cy="396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1F05675-B9E8-4DAA-938F-B18DB4BE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1242"/>
              </p:ext>
            </p:extLst>
          </p:nvPr>
        </p:nvGraphicFramePr>
        <p:xfrm>
          <a:off x="818690" y="4601535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69" name="椭圆 68">
            <a:extLst>
              <a:ext uri="{FF2B5EF4-FFF2-40B4-BE49-F238E27FC236}">
                <a16:creationId xmlns:a16="http://schemas.microsoft.com/office/drawing/2014/main" id="{8249BB31-2241-4187-B09B-5D834FDFA3EC}"/>
              </a:ext>
            </a:extLst>
          </p:cNvPr>
          <p:cNvSpPr/>
          <p:nvPr/>
        </p:nvSpPr>
        <p:spPr>
          <a:xfrm>
            <a:off x="7797202" y="4625113"/>
            <a:ext cx="282733" cy="345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A03B2B-C545-4B57-AC86-4C9CDCB129E2}"/>
              </a:ext>
            </a:extLst>
          </p:cNvPr>
          <p:cNvSpPr/>
          <p:nvPr/>
        </p:nvSpPr>
        <p:spPr>
          <a:xfrm>
            <a:off x="8554915" y="993599"/>
            <a:ext cx="28660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对于7点来说，与2 5 8均相连，其中2点已被处理过，故跳过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接下来对于5点来说：dis[7]+ch[7][5]=3+3=6&lt;dis[5]故，更新dis[5]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对于8来说：dis[7]+ch[7][8]=3+8=11&lt;dis[8]故更新dis[8]</a:t>
            </a: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CCC912ED-A899-450E-9078-E6BCF82A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6277"/>
              </p:ext>
            </p:extLst>
          </p:nvPr>
        </p:nvGraphicFramePr>
        <p:xfrm>
          <a:off x="818690" y="4611610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72" name="椭圆 71">
            <a:extLst>
              <a:ext uri="{FF2B5EF4-FFF2-40B4-BE49-F238E27FC236}">
                <a16:creationId xmlns:a16="http://schemas.microsoft.com/office/drawing/2014/main" id="{22BDA973-70BF-498F-8C36-D1E6B318831A}"/>
              </a:ext>
            </a:extLst>
          </p:cNvPr>
          <p:cNvSpPr/>
          <p:nvPr/>
        </p:nvSpPr>
        <p:spPr>
          <a:xfrm>
            <a:off x="5830645" y="4601535"/>
            <a:ext cx="271975" cy="369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663E00-5A01-4A7D-B7C3-9E980477C110}"/>
              </a:ext>
            </a:extLst>
          </p:cNvPr>
          <p:cNvSpPr/>
          <p:nvPr/>
        </p:nvSpPr>
        <p:spPr>
          <a:xfrm>
            <a:off x="8298126" y="1507137"/>
            <a:ext cx="350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对于5点来说，相连的是3和8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由于dis[5]+ch[5][3]&gt;dis[3] 故不更新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由于dis[5]+ch[5][8]=10&lt;dis[8],故更新8</a:t>
            </a: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87704F00-FFFD-4E8A-AFFA-CA2391253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28072"/>
              </p:ext>
            </p:extLst>
          </p:nvPr>
        </p:nvGraphicFramePr>
        <p:xfrm>
          <a:off x="853742" y="4601535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  <p:sp>
        <p:nvSpPr>
          <p:cNvPr id="75" name="椭圆 74">
            <a:extLst>
              <a:ext uri="{FF2B5EF4-FFF2-40B4-BE49-F238E27FC236}">
                <a16:creationId xmlns:a16="http://schemas.microsoft.com/office/drawing/2014/main" id="{D3BE9461-4E93-4B1B-87B9-77051A525CA0}"/>
              </a:ext>
            </a:extLst>
          </p:cNvPr>
          <p:cNvSpPr/>
          <p:nvPr/>
        </p:nvSpPr>
        <p:spPr>
          <a:xfrm>
            <a:off x="3821205" y="4584422"/>
            <a:ext cx="346047" cy="3455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4D691D8-71AE-4CA0-9AE4-CDB3FD278C18}"/>
              </a:ext>
            </a:extLst>
          </p:cNvPr>
          <p:cNvSpPr/>
          <p:nvPr/>
        </p:nvSpPr>
        <p:spPr>
          <a:xfrm>
            <a:off x="8716840" y="1771287"/>
            <a:ext cx="266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对于3点仅和8点相连，dis[3]+ch[3][8]=14&gt;dis[8]，故不更新</a:t>
            </a: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1777B1D0-6464-4B07-AE5E-4CF535193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9174"/>
              </p:ext>
            </p:extLst>
          </p:nvPr>
        </p:nvGraphicFramePr>
        <p:xfrm>
          <a:off x="864378" y="4625113"/>
          <a:ext cx="89667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48">
                  <a:extLst>
                    <a:ext uri="{9D8B030D-6E8A-4147-A177-3AD203B41FA5}">
                      <a16:colId xmlns:a16="http://schemas.microsoft.com/office/drawing/2014/main" val="904930828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20950969"/>
                    </a:ext>
                  </a:extLst>
                </a:gridCol>
                <a:gridCol w="602702">
                  <a:extLst>
                    <a:ext uri="{9D8B030D-6E8A-4147-A177-3AD203B41FA5}">
                      <a16:colId xmlns:a16="http://schemas.microsoft.com/office/drawing/2014/main" val="471179275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694175674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1596428596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935977732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353656474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2852037087"/>
                    </a:ext>
                  </a:extLst>
                </a:gridCol>
                <a:gridCol w="996309">
                  <a:extLst>
                    <a:ext uri="{9D8B030D-6E8A-4147-A177-3AD203B41FA5}">
                      <a16:colId xmlns:a16="http://schemas.microsoft.com/office/drawing/2014/main" val="4033188126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数组更新前的值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更新后的</a:t>
                      </a:r>
                      <a:r>
                        <a:rPr lang="en-US" altLang="zh-CN" dirty="0"/>
                        <a:t>dis</a:t>
                      </a:r>
                      <a:r>
                        <a:rPr lang="zh-CN" altLang="en-US" dirty="0"/>
                        <a:t>数组值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" grpId="0" animBg="1"/>
      <p:bldP spid="4" grpId="0"/>
      <p:bldP spid="4" grpId="1"/>
      <p:bldP spid="60" grpId="0" animBg="1"/>
      <p:bldP spid="60" grpId="1" animBg="1"/>
      <p:bldP spid="61" grpId="0" animBg="1"/>
      <p:bldP spid="62" grpId="0"/>
      <p:bldP spid="62" grpId="1"/>
      <p:bldP spid="64" grpId="0" animBg="1"/>
      <p:bldP spid="65" grpId="0"/>
      <p:bldP spid="65" grpId="1"/>
      <p:bldP spid="67" grpId="0" animBg="1"/>
      <p:bldP spid="69" grpId="0" animBg="1"/>
      <p:bldP spid="70" grpId="0"/>
      <p:bldP spid="70" grpId="1"/>
      <p:bldP spid="72" grpId="0" animBg="1"/>
      <p:bldP spid="73" grpId="0"/>
      <p:bldP spid="73" grpId="1"/>
      <p:bldP spid="75" grpId="0" animBg="1"/>
      <p:bldP spid="76" grpId="0"/>
      <p:bldP spid="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50F7B676-2A2C-483A-AFE7-E1DCAC6AA4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B1FA6DE1-BA41-420F-89DC-220F3CC816F2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C75AE7F1-51F7-43A6-A9D1-D168887DF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CA66A460-1733-4D89-B765-F634650E43EC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57D79CE4-55DD-45AD-AE92-4715DBAC8123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0E1D5FF5-B3C8-4337-9DC4-D8BA28620694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CA3AB6D3-FC3D-423C-A825-37A5A611D4FC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FF808BB2-A1AE-4E09-8485-501C897DCCDE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6BC099E4-7A38-4851-852E-2EA2D446294F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11A45559-B015-4479-9604-9DBBA5B5C128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657825A7-C74F-47FD-B4EB-60BBE12576EC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0627963C-21F3-4EAE-92D7-7BFB9E2DEFAA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TextBox 76">
            <a:extLst>
              <a:ext uri="{FF2B5EF4-FFF2-40B4-BE49-F238E27FC236}">
                <a16:creationId xmlns:a16="http://schemas.microsoft.com/office/drawing/2014/main" id="{7C63E654-40BE-4302-B966-D4CFD03D0EDF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0E4D4B5-A916-43C6-8AFB-6CEBC1D5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4" y="1442819"/>
            <a:ext cx="10131425" cy="364913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Dijkstra</a:t>
            </a:r>
            <a:r>
              <a:rPr lang="zh-CN" altLang="en-US" dirty="0">
                <a:solidFill>
                  <a:schemeClr val="bg1"/>
                </a:solidFill>
              </a:rPr>
              <a:t>算法也适用于无向图。但不适用于有负权边的图。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d[1,2] = 2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但用</a:t>
            </a:r>
            <a:r>
              <a:rPr lang="en-US" altLang="zh-CN" dirty="0">
                <a:solidFill>
                  <a:schemeClr val="bg1"/>
                </a:solidFill>
              </a:rPr>
              <a:t>Dijkstra</a:t>
            </a:r>
            <a:r>
              <a:rPr lang="zh-CN" altLang="en-US" dirty="0">
                <a:solidFill>
                  <a:schemeClr val="bg1"/>
                </a:solidFill>
              </a:rPr>
              <a:t>算法求得 </a:t>
            </a:r>
            <a:r>
              <a:rPr lang="en-US" altLang="zh-CN" dirty="0">
                <a:solidFill>
                  <a:schemeClr val="bg1"/>
                </a:solidFill>
              </a:rPr>
              <a:t>d[1,2] = 3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id="{76B8ADAE-D595-431B-BCE4-C20D3123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457" y="2192653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E1B93B24-85CA-4632-AFA8-DE5BEB2D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566" y="468156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D6E5330-9890-4130-A92B-E7ECC064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567" y="350548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1D95630C-5A8D-4AC4-BDD8-A8965DE7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48" y="3505485"/>
            <a:ext cx="7101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600" dirty="0"/>
              <a:t>-2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FD90DE1B-8A88-46C6-BAC4-8477F436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551" y="2701765"/>
            <a:ext cx="393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/>
              <a:t>3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C826A84-EE05-4150-AB44-58CD5B72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9681" y="4322635"/>
            <a:ext cx="646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600" dirty="0"/>
              <a:t>4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E777AE-E31C-448D-A90D-9E0213365E71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8589157" y="2726053"/>
            <a:ext cx="186109" cy="1955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D1D2BB-90EA-4E29-8FB6-65FF0B0C5CA3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8777742" y="2647938"/>
            <a:ext cx="952940" cy="93566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E71BC26-AC62-4D42-82F2-90CEA548A89B}"/>
              </a:ext>
            </a:extLst>
          </p:cNvPr>
          <p:cNvCxnSpPr>
            <a:stCxn id="23" idx="3"/>
            <a:endCxn id="22" idx="6"/>
          </p:cNvCxnSpPr>
          <p:nvPr/>
        </p:nvCxnSpPr>
        <p:spPr>
          <a:xfrm flipH="1">
            <a:off x="9041966" y="3960770"/>
            <a:ext cx="688716" cy="9874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1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98C6AD46-D436-4432-AB58-F940D3E01E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280FAD47-469D-4F1F-984D-42D813B2C9BE}"/>
                </a:ext>
              </a:extLst>
            </p:cNvPr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302006E4-8D91-4C25-B5BC-C675BEFB9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C1D4405D-C847-4999-BDC4-0C72609917E7}"/>
                </a:ext>
              </a:extLst>
            </p:cNvPr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2F7047EB-1E5E-43AA-A733-D6321841353C}"/>
                </a:ext>
              </a:extLst>
            </p:cNvPr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86079183-4D67-4983-AF07-0CF3C64A767D}"/>
                </a:ext>
              </a:extLst>
            </p:cNvPr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119EA52-6335-4DD8-8F0C-52F4D62A2E52}"/>
                </a:ext>
              </a:extLst>
            </p:cNvPr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FF309975-8057-4EE8-9FF5-31725AE65F18}"/>
                </a:ext>
              </a:extLst>
            </p:cNvPr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2AC82A50-25F3-456C-B88F-39C69CA88B4A}"/>
                </a:ext>
              </a:extLst>
            </p:cNvPr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750468FB-C0AA-4205-B9EC-1F465B3A277B}"/>
                </a:ext>
              </a:extLst>
            </p:cNvPr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814ABF4-D016-4F58-AC79-C3D40768D0B6}"/>
                </a:ext>
              </a:extLst>
            </p:cNvPr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12BCB4BE-10A4-4FD8-80B1-EC695A0AC975}"/>
                </a:ext>
              </a:extLst>
            </p:cNvPr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064616-C3FE-4A9C-972A-B16B58D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199"/>
            <a:ext cx="8576203" cy="5944224"/>
          </a:xfrm>
          <a:prstGeom prst="rect">
            <a:avLst/>
          </a:prstGeom>
        </p:spPr>
      </p:pic>
      <p:sp>
        <p:nvSpPr>
          <p:cNvPr id="20" name="TextBox 76">
            <a:extLst>
              <a:ext uri="{FF2B5EF4-FFF2-40B4-BE49-F238E27FC236}">
                <a16:creationId xmlns:a16="http://schemas.microsoft.com/office/drawing/2014/main" id="{5040ABF8-B238-4B06-AE14-9D381C42C91A}"/>
              </a:ext>
            </a:extLst>
          </p:cNvPr>
          <p:cNvSpPr txBox="1"/>
          <p:nvPr/>
        </p:nvSpPr>
        <p:spPr>
          <a:xfrm>
            <a:off x="1207758" y="38921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-Dijkstra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80ED3-2B49-4652-A4C8-145C8A05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54" y="377124"/>
            <a:ext cx="4018312" cy="45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1428</Words>
  <Application>Microsoft Office PowerPoint</Application>
  <PresentationFormat>宽屏</PresentationFormat>
  <Paragraphs>331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Administrator</cp:lastModifiedBy>
  <cp:revision>92</cp:revision>
  <dcterms:created xsi:type="dcterms:W3CDTF">2017-03-12T08:13:00Z</dcterms:created>
  <dcterms:modified xsi:type="dcterms:W3CDTF">2019-01-16T11:58:29Z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